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handoutMasterIdLst>
    <p:handoutMasterId r:id="rId50"/>
  </p:handoutMasterIdLst>
  <p:sldIdLst>
    <p:sldId id="310" r:id="rId2"/>
    <p:sldId id="259" r:id="rId3"/>
    <p:sldId id="361" r:id="rId4"/>
    <p:sldId id="362" r:id="rId5"/>
    <p:sldId id="256" r:id="rId6"/>
    <p:sldId id="352" r:id="rId7"/>
    <p:sldId id="261" r:id="rId8"/>
    <p:sldId id="262" r:id="rId9"/>
    <p:sldId id="263" r:id="rId10"/>
    <p:sldId id="348" r:id="rId11"/>
    <p:sldId id="349" r:id="rId12"/>
    <p:sldId id="308" r:id="rId13"/>
    <p:sldId id="354" r:id="rId14"/>
    <p:sldId id="355" r:id="rId15"/>
    <p:sldId id="303" r:id="rId16"/>
    <p:sldId id="331" r:id="rId17"/>
    <p:sldId id="274" r:id="rId18"/>
    <p:sldId id="351" r:id="rId19"/>
    <p:sldId id="363" r:id="rId20"/>
    <p:sldId id="280" r:id="rId21"/>
    <p:sldId id="364" r:id="rId22"/>
    <p:sldId id="365" r:id="rId23"/>
    <p:sldId id="366" r:id="rId24"/>
    <p:sldId id="273" r:id="rId25"/>
    <p:sldId id="268" r:id="rId26"/>
    <p:sldId id="305" r:id="rId27"/>
    <p:sldId id="369" r:id="rId28"/>
    <p:sldId id="370" r:id="rId29"/>
    <p:sldId id="371" r:id="rId30"/>
    <p:sldId id="304" r:id="rId31"/>
    <p:sldId id="372" r:id="rId32"/>
    <p:sldId id="373" r:id="rId33"/>
    <p:sldId id="306" r:id="rId34"/>
    <p:sldId id="347" r:id="rId35"/>
    <p:sldId id="317" r:id="rId36"/>
    <p:sldId id="318" r:id="rId37"/>
    <p:sldId id="343" r:id="rId38"/>
    <p:sldId id="344" r:id="rId39"/>
    <p:sldId id="321" r:id="rId40"/>
    <p:sldId id="350" r:id="rId41"/>
    <p:sldId id="322" r:id="rId42"/>
    <p:sldId id="323" r:id="rId43"/>
    <p:sldId id="346" r:id="rId44"/>
    <p:sldId id="340" r:id="rId45"/>
    <p:sldId id="328" r:id="rId46"/>
    <p:sldId id="300" r:id="rId47"/>
    <p:sldId id="353" r:id="rId4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26"/>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72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15D1F2-7202-2149-BE4E-EF548F24963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246CF3C2-BECF-8744-9409-2FBC16185DAA}">
      <dgm:prSet/>
      <dgm:spPr/>
      <dgm:t>
        <a:bodyPr/>
        <a:lstStyle/>
        <a:p>
          <a:r>
            <a:rPr lang="en-US"/>
            <a:t>US: 61% of referrals to adult protection services</a:t>
          </a:r>
          <a:endParaRPr lang="en-US" dirty="0"/>
        </a:p>
      </dgm:t>
    </dgm:pt>
    <dgm:pt modelId="{332D66E1-1EDB-9844-A278-C58BA5669D24}" type="parTrans" cxnId="{895C0E1B-346C-B745-855A-33447C1E6B73}">
      <dgm:prSet/>
      <dgm:spPr/>
      <dgm:t>
        <a:bodyPr/>
        <a:lstStyle/>
        <a:p>
          <a:endParaRPr lang="en-GB"/>
        </a:p>
      </dgm:t>
    </dgm:pt>
    <dgm:pt modelId="{F026F799-18C3-8C46-A779-1E9EFE9BF359}" type="sibTrans" cxnId="{895C0E1B-346C-B745-855A-33447C1E6B73}">
      <dgm:prSet/>
      <dgm:spPr/>
      <dgm:t>
        <a:bodyPr/>
        <a:lstStyle/>
        <a:p>
          <a:endParaRPr lang="en-GB"/>
        </a:p>
      </dgm:t>
    </dgm:pt>
    <dgm:pt modelId="{6F129D03-50B2-CA4D-8423-E22A2A721816}">
      <dgm:prSet/>
      <dgm:spPr/>
      <dgm:t>
        <a:bodyPr/>
        <a:lstStyle/>
        <a:p>
          <a:r>
            <a:rPr lang="en-US"/>
            <a:t>Ireland: 20/25% of elder abuse service referrals</a:t>
          </a:r>
          <a:endParaRPr lang="en-US" dirty="0"/>
        </a:p>
      </dgm:t>
    </dgm:pt>
    <dgm:pt modelId="{A82597DB-B2C5-8D4A-A1BB-6F18E906C69C}" type="parTrans" cxnId="{2E0F4B64-F7A9-D349-AEE1-2D61E0AA9C9B}">
      <dgm:prSet/>
      <dgm:spPr/>
      <dgm:t>
        <a:bodyPr/>
        <a:lstStyle/>
        <a:p>
          <a:endParaRPr lang="en-GB"/>
        </a:p>
      </dgm:t>
    </dgm:pt>
    <dgm:pt modelId="{FF65FE99-E32D-D447-8C91-6270B61F4D75}" type="sibTrans" cxnId="{2E0F4B64-F7A9-D349-AEE1-2D61E0AA9C9B}">
      <dgm:prSet/>
      <dgm:spPr/>
      <dgm:t>
        <a:bodyPr/>
        <a:lstStyle/>
        <a:p>
          <a:endParaRPr lang="en-GB"/>
        </a:p>
      </dgm:t>
    </dgm:pt>
    <dgm:pt modelId="{9E911455-691A-6A48-91C2-FD98C6942124}">
      <dgm:prSet/>
      <dgm:spPr/>
      <dgm:t>
        <a:bodyPr/>
        <a:lstStyle/>
        <a:p>
          <a:r>
            <a:rPr lang="en-US" dirty="0"/>
            <a:t>England: 9% of completed s.42 enquiries; 60% of SARs</a:t>
          </a:r>
        </a:p>
      </dgm:t>
    </dgm:pt>
    <dgm:pt modelId="{34C7DAE1-386A-6742-B965-5328900A7D37}" type="parTrans" cxnId="{45041E40-9EBE-9C48-A4BA-F2FA35BDB06B}">
      <dgm:prSet/>
      <dgm:spPr/>
      <dgm:t>
        <a:bodyPr/>
        <a:lstStyle/>
        <a:p>
          <a:endParaRPr lang="en-GB"/>
        </a:p>
      </dgm:t>
    </dgm:pt>
    <dgm:pt modelId="{05E5D73F-CE60-FC45-BAAC-C67AAAFB5B21}" type="sibTrans" cxnId="{45041E40-9EBE-9C48-A4BA-F2FA35BDB06B}">
      <dgm:prSet/>
      <dgm:spPr/>
      <dgm:t>
        <a:bodyPr/>
        <a:lstStyle/>
        <a:p>
          <a:endParaRPr lang="en-GB"/>
        </a:p>
      </dgm:t>
    </dgm:pt>
    <dgm:pt modelId="{24E8E496-7884-3046-9B25-EC0843B2CC0A}" type="pres">
      <dgm:prSet presAssocID="{3315D1F2-7202-2149-BE4E-EF548F249637}" presName="linear" presStyleCnt="0">
        <dgm:presLayoutVars>
          <dgm:dir/>
          <dgm:animLvl val="lvl"/>
          <dgm:resizeHandles val="exact"/>
        </dgm:presLayoutVars>
      </dgm:prSet>
      <dgm:spPr/>
    </dgm:pt>
    <dgm:pt modelId="{293585D1-2001-BC44-8CDB-56258CD9FCE5}" type="pres">
      <dgm:prSet presAssocID="{246CF3C2-BECF-8744-9409-2FBC16185DAA}" presName="parentLin" presStyleCnt="0"/>
      <dgm:spPr/>
    </dgm:pt>
    <dgm:pt modelId="{34DCD147-E805-5049-B709-08A0DDF2C0C2}" type="pres">
      <dgm:prSet presAssocID="{246CF3C2-BECF-8744-9409-2FBC16185DAA}" presName="parentLeftMargin" presStyleLbl="node1" presStyleIdx="0" presStyleCnt="3"/>
      <dgm:spPr/>
    </dgm:pt>
    <dgm:pt modelId="{A7333B17-BFD6-1D49-8272-06ECB5883094}" type="pres">
      <dgm:prSet presAssocID="{246CF3C2-BECF-8744-9409-2FBC16185DAA}" presName="parentText" presStyleLbl="node1" presStyleIdx="0" presStyleCnt="3">
        <dgm:presLayoutVars>
          <dgm:chMax val="0"/>
          <dgm:bulletEnabled val="1"/>
        </dgm:presLayoutVars>
      </dgm:prSet>
      <dgm:spPr/>
    </dgm:pt>
    <dgm:pt modelId="{B6710E24-F390-0041-AA8C-CC43316971E5}" type="pres">
      <dgm:prSet presAssocID="{246CF3C2-BECF-8744-9409-2FBC16185DAA}" presName="negativeSpace" presStyleCnt="0"/>
      <dgm:spPr/>
    </dgm:pt>
    <dgm:pt modelId="{9B42A064-8CFE-8548-AF6F-81D0F5DE18BA}" type="pres">
      <dgm:prSet presAssocID="{246CF3C2-BECF-8744-9409-2FBC16185DAA}" presName="childText" presStyleLbl="conFgAcc1" presStyleIdx="0" presStyleCnt="3">
        <dgm:presLayoutVars>
          <dgm:bulletEnabled val="1"/>
        </dgm:presLayoutVars>
      </dgm:prSet>
      <dgm:spPr/>
    </dgm:pt>
    <dgm:pt modelId="{6958D24B-7C29-A644-BFB4-9B1D4C14AE6B}" type="pres">
      <dgm:prSet presAssocID="{F026F799-18C3-8C46-A779-1E9EFE9BF359}" presName="spaceBetweenRectangles" presStyleCnt="0"/>
      <dgm:spPr/>
    </dgm:pt>
    <dgm:pt modelId="{8B592F36-1A56-7146-8DD5-9780F2802854}" type="pres">
      <dgm:prSet presAssocID="{6F129D03-50B2-CA4D-8423-E22A2A721816}" presName="parentLin" presStyleCnt="0"/>
      <dgm:spPr/>
    </dgm:pt>
    <dgm:pt modelId="{C49E3505-5468-9140-93E3-B72C63C0C026}" type="pres">
      <dgm:prSet presAssocID="{6F129D03-50B2-CA4D-8423-E22A2A721816}" presName="parentLeftMargin" presStyleLbl="node1" presStyleIdx="0" presStyleCnt="3"/>
      <dgm:spPr/>
    </dgm:pt>
    <dgm:pt modelId="{A10A62C6-DC60-B14C-8D2C-B953B28CDD07}" type="pres">
      <dgm:prSet presAssocID="{6F129D03-50B2-CA4D-8423-E22A2A721816}" presName="parentText" presStyleLbl="node1" presStyleIdx="1" presStyleCnt="3">
        <dgm:presLayoutVars>
          <dgm:chMax val="0"/>
          <dgm:bulletEnabled val="1"/>
        </dgm:presLayoutVars>
      </dgm:prSet>
      <dgm:spPr/>
    </dgm:pt>
    <dgm:pt modelId="{E9FA4616-95F9-364B-BD21-EB4D087CE8DD}" type="pres">
      <dgm:prSet presAssocID="{6F129D03-50B2-CA4D-8423-E22A2A721816}" presName="negativeSpace" presStyleCnt="0"/>
      <dgm:spPr/>
    </dgm:pt>
    <dgm:pt modelId="{66066F44-E24A-4E40-BC54-E8DD11183053}" type="pres">
      <dgm:prSet presAssocID="{6F129D03-50B2-CA4D-8423-E22A2A721816}" presName="childText" presStyleLbl="conFgAcc1" presStyleIdx="1" presStyleCnt="3">
        <dgm:presLayoutVars>
          <dgm:bulletEnabled val="1"/>
        </dgm:presLayoutVars>
      </dgm:prSet>
      <dgm:spPr/>
    </dgm:pt>
    <dgm:pt modelId="{D6AD79E3-2171-7C48-AF5E-581E214F1D1A}" type="pres">
      <dgm:prSet presAssocID="{FF65FE99-E32D-D447-8C91-6270B61F4D75}" presName="spaceBetweenRectangles" presStyleCnt="0"/>
      <dgm:spPr/>
    </dgm:pt>
    <dgm:pt modelId="{037F143B-9083-0545-A55B-53ECC04ADD68}" type="pres">
      <dgm:prSet presAssocID="{9E911455-691A-6A48-91C2-FD98C6942124}" presName="parentLin" presStyleCnt="0"/>
      <dgm:spPr/>
    </dgm:pt>
    <dgm:pt modelId="{73923E53-70C5-844A-905A-5ACDA4E34392}" type="pres">
      <dgm:prSet presAssocID="{9E911455-691A-6A48-91C2-FD98C6942124}" presName="parentLeftMargin" presStyleLbl="node1" presStyleIdx="1" presStyleCnt="3"/>
      <dgm:spPr/>
    </dgm:pt>
    <dgm:pt modelId="{0286CF47-BF26-4E40-8646-A894769C4863}" type="pres">
      <dgm:prSet presAssocID="{9E911455-691A-6A48-91C2-FD98C6942124}" presName="parentText" presStyleLbl="node1" presStyleIdx="2" presStyleCnt="3">
        <dgm:presLayoutVars>
          <dgm:chMax val="0"/>
          <dgm:bulletEnabled val="1"/>
        </dgm:presLayoutVars>
      </dgm:prSet>
      <dgm:spPr/>
    </dgm:pt>
    <dgm:pt modelId="{D69EA03D-5877-1A47-A81D-86F52DF5BE97}" type="pres">
      <dgm:prSet presAssocID="{9E911455-691A-6A48-91C2-FD98C6942124}" presName="negativeSpace" presStyleCnt="0"/>
      <dgm:spPr/>
    </dgm:pt>
    <dgm:pt modelId="{8F84FB91-1760-834F-8074-0DCA60707F6F}" type="pres">
      <dgm:prSet presAssocID="{9E911455-691A-6A48-91C2-FD98C6942124}" presName="childText" presStyleLbl="conFgAcc1" presStyleIdx="2" presStyleCnt="3">
        <dgm:presLayoutVars>
          <dgm:bulletEnabled val="1"/>
        </dgm:presLayoutVars>
      </dgm:prSet>
      <dgm:spPr/>
    </dgm:pt>
  </dgm:ptLst>
  <dgm:cxnLst>
    <dgm:cxn modelId="{895C0E1B-346C-B745-855A-33447C1E6B73}" srcId="{3315D1F2-7202-2149-BE4E-EF548F249637}" destId="{246CF3C2-BECF-8744-9409-2FBC16185DAA}" srcOrd="0" destOrd="0" parTransId="{332D66E1-1EDB-9844-A278-C58BA5669D24}" sibTransId="{F026F799-18C3-8C46-A779-1E9EFE9BF359}"/>
    <dgm:cxn modelId="{45041E40-9EBE-9C48-A4BA-F2FA35BDB06B}" srcId="{3315D1F2-7202-2149-BE4E-EF548F249637}" destId="{9E911455-691A-6A48-91C2-FD98C6942124}" srcOrd="2" destOrd="0" parTransId="{34C7DAE1-386A-6742-B965-5328900A7D37}" sibTransId="{05E5D73F-CE60-FC45-BAAC-C67AAAFB5B21}"/>
    <dgm:cxn modelId="{2E0F4B64-F7A9-D349-AEE1-2D61E0AA9C9B}" srcId="{3315D1F2-7202-2149-BE4E-EF548F249637}" destId="{6F129D03-50B2-CA4D-8423-E22A2A721816}" srcOrd="1" destOrd="0" parTransId="{A82597DB-B2C5-8D4A-A1BB-6F18E906C69C}" sibTransId="{FF65FE99-E32D-D447-8C91-6270B61F4D75}"/>
    <dgm:cxn modelId="{09284149-BE9F-460B-B256-B7F498E3357A}" type="presOf" srcId="{3315D1F2-7202-2149-BE4E-EF548F249637}" destId="{24E8E496-7884-3046-9B25-EC0843B2CC0A}" srcOrd="0" destOrd="0" presId="urn:microsoft.com/office/officeart/2005/8/layout/list1"/>
    <dgm:cxn modelId="{C2AE9449-0384-4928-8F43-5D78391B4F45}" type="presOf" srcId="{9E911455-691A-6A48-91C2-FD98C6942124}" destId="{0286CF47-BF26-4E40-8646-A894769C4863}" srcOrd="1" destOrd="0" presId="urn:microsoft.com/office/officeart/2005/8/layout/list1"/>
    <dgm:cxn modelId="{F6614689-CAB4-49EA-AD33-7D2FA9B52FD2}" type="presOf" srcId="{6F129D03-50B2-CA4D-8423-E22A2A721816}" destId="{A10A62C6-DC60-B14C-8D2C-B953B28CDD07}" srcOrd="1" destOrd="0" presId="urn:microsoft.com/office/officeart/2005/8/layout/list1"/>
    <dgm:cxn modelId="{98171B95-C57F-4375-9DD0-5CDAA21C4ACB}" type="presOf" srcId="{9E911455-691A-6A48-91C2-FD98C6942124}" destId="{73923E53-70C5-844A-905A-5ACDA4E34392}" srcOrd="0" destOrd="0" presId="urn:microsoft.com/office/officeart/2005/8/layout/list1"/>
    <dgm:cxn modelId="{116B37D5-4B31-41A8-807E-9F220E892F84}" type="presOf" srcId="{6F129D03-50B2-CA4D-8423-E22A2A721816}" destId="{C49E3505-5468-9140-93E3-B72C63C0C026}" srcOrd="0" destOrd="0" presId="urn:microsoft.com/office/officeart/2005/8/layout/list1"/>
    <dgm:cxn modelId="{A5CBD2D9-168E-490A-B9B9-3529A6CFBB16}" type="presOf" srcId="{246CF3C2-BECF-8744-9409-2FBC16185DAA}" destId="{34DCD147-E805-5049-B709-08A0DDF2C0C2}" srcOrd="0" destOrd="0" presId="urn:microsoft.com/office/officeart/2005/8/layout/list1"/>
    <dgm:cxn modelId="{E87BE2E6-162F-4E45-93E6-9B5BC1150091}" type="presOf" srcId="{246CF3C2-BECF-8744-9409-2FBC16185DAA}" destId="{A7333B17-BFD6-1D49-8272-06ECB5883094}" srcOrd="1" destOrd="0" presId="urn:microsoft.com/office/officeart/2005/8/layout/list1"/>
    <dgm:cxn modelId="{448F6E31-BAC6-4066-B177-4BFE363B0D91}" type="presParOf" srcId="{24E8E496-7884-3046-9B25-EC0843B2CC0A}" destId="{293585D1-2001-BC44-8CDB-56258CD9FCE5}" srcOrd="0" destOrd="0" presId="urn:microsoft.com/office/officeart/2005/8/layout/list1"/>
    <dgm:cxn modelId="{46EAC092-624A-4B78-9CDB-80A4F6A51D78}" type="presParOf" srcId="{293585D1-2001-BC44-8CDB-56258CD9FCE5}" destId="{34DCD147-E805-5049-B709-08A0DDF2C0C2}" srcOrd="0" destOrd="0" presId="urn:microsoft.com/office/officeart/2005/8/layout/list1"/>
    <dgm:cxn modelId="{93BDA61B-B87E-49B2-9594-C219AA1AD028}" type="presParOf" srcId="{293585D1-2001-BC44-8CDB-56258CD9FCE5}" destId="{A7333B17-BFD6-1D49-8272-06ECB5883094}" srcOrd="1" destOrd="0" presId="urn:microsoft.com/office/officeart/2005/8/layout/list1"/>
    <dgm:cxn modelId="{E90BBA15-D451-4E8D-90E3-EFBF5AC6129E}" type="presParOf" srcId="{24E8E496-7884-3046-9B25-EC0843B2CC0A}" destId="{B6710E24-F390-0041-AA8C-CC43316971E5}" srcOrd="1" destOrd="0" presId="urn:microsoft.com/office/officeart/2005/8/layout/list1"/>
    <dgm:cxn modelId="{BC3F2937-2173-49DF-B396-1D0FB3EC550C}" type="presParOf" srcId="{24E8E496-7884-3046-9B25-EC0843B2CC0A}" destId="{9B42A064-8CFE-8548-AF6F-81D0F5DE18BA}" srcOrd="2" destOrd="0" presId="urn:microsoft.com/office/officeart/2005/8/layout/list1"/>
    <dgm:cxn modelId="{E03A481A-E069-4DEC-AA1B-A7319799EF29}" type="presParOf" srcId="{24E8E496-7884-3046-9B25-EC0843B2CC0A}" destId="{6958D24B-7C29-A644-BFB4-9B1D4C14AE6B}" srcOrd="3" destOrd="0" presId="urn:microsoft.com/office/officeart/2005/8/layout/list1"/>
    <dgm:cxn modelId="{E072E01F-5F7C-4819-8D98-FD101E4195A2}" type="presParOf" srcId="{24E8E496-7884-3046-9B25-EC0843B2CC0A}" destId="{8B592F36-1A56-7146-8DD5-9780F2802854}" srcOrd="4" destOrd="0" presId="urn:microsoft.com/office/officeart/2005/8/layout/list1"/>
    <dgm:cxn modelId="{3F06CFF7-F731-4196-8230-A83A7C5E5582}" type="presParOf" srcId="{8B592F36-1A56-7146-8DD5-9780F2802854}" destId="{C49E3505-5468-9140-93E3-B72C63C0C026}" srcOrd="0" destOrd="0" presId="urn:microsoft.com/office/officeart/2005/8/layout/list1"/>
    <dgm:cxn modelId="{0F88CAD3-A46A-40A6-A5F9-8FCE9BE41E99}" type="presParOf" srcId="{8B592F36-1A56-7146-8DD5-9780F2802854}" destId="{A10A62C6-DC60-B14C-8D2C-B953B28CDD07}" srcOrd="1" destOrd="0" presId="urn:microsoft.com/office/officeart/2005/8/layout/list1"/>
    <dgm:cxn modelId="{C9C85720-A1DA-49B1-B8CD-E4DEE533CF70}" type="presParOf" srcId="{24E8E496-7884-3046-9B25-EC0843B2CC0A}" destId="{E9FA4616-95F9-364B-BD21-EB4D087CE8DD}" srcOrd="5" destOrd="0" presId="urn:microsoft.com/office/officeart/2005/8/layout/list1"/>
    <dgm:cxn modelId="{31B5D47F-8C49-40C9-BF8A-65F6DB54DFD3}" type="presParOf" srcId="{24E8E496-7884-3046-9B25-EC0843B2CC0A}" destId="{66066F44-E24A-4E40-BC54-E8DD11183053}" srcOrd="6" destOrd="0" presId="urn:microsoft.com/office/officeart/2005/8/layout/list1"/>
    <dgm:cxn modelId="{7D1AFB71-0A57-4455-8023-9542B311E16A}" type="presParOf" srcId="{24E8E496-7884-3046-9B25-EC0843B2CC0A}" destId="{D6AD79E3-2171-7C48-AF5E-581E214F1D1A}" srcOrd="7" destOrd="0" presId="urn:microsoft.com/office/officeart/2005/8/layout/list1"/>
    <dgm:cxn modelId="{DADD961C-C51D-4B09-8818-0419E5667494}" type="presParOf" srcId="{24E8E496-7884-3046-9B25-EC0843B2CC0A}" destId="{037F143B-9083-0545-A55B-53ECC04ADD68}" srcOrd="8" destOrd="0" presId="urn:microsoft.com/office/officeart/2005/8/layout/list1"/>
    <dgm:cxn modelId="{B1C3BB80-1CDF-496E-8C3A-D4D662F0BD6A}" type="presParOf" srcId="{037F143B-9083-0545-A55B-53ECC04ADD68}" destId="{73923E53-70C5-844A-905A-5ACDA4E34392}" srcOrd="0" destOrd="0" presId="urn:microsoft.com/office/officeart/2005/8/layout/list1"/>
    <dgm:cxn modelId="{5CBA1F88-1C37-4F54-B888-3C7431746FD0}" type="presParOf" srcId="{037F143B-9083-0545-A55B-53ECC04ADD68}" destId="{0286CF47-BF26-4E40-8646-A894769C4863}" srcOrd="1" destOrd="0" presId="urn:microsoft.com/office/officeart/2005/8/layout/list1"/>
    <dgm:cxn modelId="{0194DF9D-FDE2-443D-B736-CA795817DEF6}" type="presParOf" srcId="{24E8E496-7884-3046-9B25-EC0843B2CC0A}" destId="{D69EA03D-5877-1A47-A81D-86F52DF5BE97}" srcOrd="9" destOrd="0" presId="urn:microsoft.com/office/officeart/2005/8/layout/list1"/>
    <dgm:cxn modelId="{C1C20832-20D1-44A8-800F-4E7CFD4EC9CC}" type="presParOf" srcId="{24E8E496-7884-3046-9B25-EC0843B2CC0A}" destId="{8F84FB91-1760-834F-8074-0DCA60707F6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904B6C-CE6E-4974-98EE-BBDDABFBEDA4}"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GB"/>
        </a:p>
      </dgm:t>
    </dgm:pt>
    <dgm:pt modelId="{E9022659-51A8-4ECD-B904-8EED20B9981D}">
      <dgm:prSet phldrT="[Text]"/>
      <dgm:spPr/>
      <dgm:t>
        <a:bodyPr/>
        <a:lstStyle/>
        <a:p>
          <a:r>
            <a:rPr lang="en-GB" dirty="0"/>
            <a:t>Not recognised</a:t>
          </a:r>
        </a:p>
      </dgm:t>
    </dgm:pt>
    <dgm:pt modelId="{A3D50A31-AF9C-4685-B8B8-7F49889B691C}" type="parTrans" cxnId="{1A456605-76A1-4A11-95CA-5BE45448C8C3}">
      <dgm:prSet/>
      <dgm:spPr/>
      <dgm:t>
        <a:bodyPr/>
        <a:lstStyle/>
        <a:p>
          <a:endParaRPr lang="en-GB"/>
        </a:p>
      </dgm:t>
    </dgm:pt>
    <dgm:pt modelId="{7041F435-3D5C-4E63-86A8-70D8B4283AA1}" type="sibTrans" cxnId="{1A456605-76A1-4A11-95CA-5BE45448C8C3}">
      <dgm:prSet/>
      <dgm:spPr/>
      <dgm:t>
        <a:bodyPr/>
        <a:lstStyle/>
        <a:p>
          <a:endParaRPr lang="en-GB"/>
        </a:p>
      </dgm:t>
    </dgm:pt>
    <dgm:pt modelId="{06217E66-F1F8-4525-ADC8-BFE00479ED1F}">
      <dgm:prSet phldrT="[Text]"/>
      <dgm:spPr/>
      <dgm:t>
        <a:bodyPr/>
        <a:lstStyle/>
        <a:p>
          <a:r>
            <a:rPr lang="en-GB" dirty="0"/>
            <a:t>Not understood or explored</a:t>
          </a:r>
        </a:p>
      </dgm:t>
    </dgm:pt>
    <dgm:pt modelId="{F1D5782F-C184-4BA0-A5E6-B226CD9046D7}" type="parTrans" cxnId="{A85AC214-AEEB-47A2-BADC-EB48116A314B}">
      <dgm:prSet/>
      <dgm:spPr/>
      <dgm:t>
        <a:bodyPr/>
        <a:lstStyle/>
        <a:p>
          <a:endParaRPr lang="en-GB"/>
        </a:p>
      </dgm:t>
    </dgm:pt>
    <dgm:pt modelId="{76155E27-03CC-417F-8747-AE49F8B42B31}" type="sibTrans" cxnId="{A85AC214-AEEB-47A2-BADC-EB48116A314B}">
      <dgm:prSet/>
      <dgm:spPr/>
      <dgm:t>
        <a:bodyPr/>
        <a:lstStyle/>
        <a:p>
          <a:endParaRPr lang="en-GB"/>
        </a:p>
      </dgm:t>
    </dgm:pt>
    <dgm:pt modelId="{440F07F1-4F2F-459A-95E6-D83DF23E5CFB}">
      <dgm:prSet phldrT="[Text]"/>
      <dgm:spPr/>
      <dgm:t>
        <a:bodyPr/>
        <a:lstStyle/>
        <a:p>
          <a:r>
            <a:rPr lang="en-GB" dirty="0"/>
            <a:t>Lack of curiosity</a:t>
          </a:r>
        </a:p>
      </dgm:t>
    </dgm:pt>
    <dgm:pt modelId="{F9353248-B003-48F2-B9B9-45425D900B41}" type="parTrans" cxnId="{81B9DCED-1B16-49AF-B4BB-02BF316146EE}">
      <dgm:prSet/>
      <dgm:spPr/>
      <dgm:t>
        <a:bodyPr/>
        <a:lstStyle/>
        <a:p>
          <a:endParaRPr lang="en-GB"/>
        </a:p>
      </dgm:t>
    </dgm:pt>
    <dgm:pt modelId="{C6BD8366-9BDB-4316-96E7-70F54517EBB4}" type="sibTrans" cxnId="{81B9DCED-1B16-49AF-B4BB-02BF316146EE}">
      <dgm:prSet/>
      <dgm:spPr/>
      <dgm:t>
        <a:bodyPr/>
        <a:lstStyle/>
        <a:p>
          <a:endParaRPr lang="en-GB"/>
        </a:p>
      </dgm:t>
    </dgm:pt>
    <dgm:pt modelId="{4DCA91F8-2861-416A-88B9-CECCC5EF33AD}">
      <dgm:prSet phldrT="[Text]"/>
      <dgm:spPr/>
      <dgm:t>
        <a:bodyPr/>
        <a:lstStyle/>
        <a:p>
          <a:r>
            <a:rPr lang="en-GB" dirty="0"/>
            <a:t>Service refusal unexplored</a:t>
          </a:r>
        </a:p>
      </dgm:t>
    </dgm:pt>
    <dgm:pt modelId="{B5BA650F-DB76-4B77-9E47-232C11915779}" type="parTrans" cxnId="{75708E5B-6494-48C4-BF8B-4D73B5219640}">
      <dgm:prSet/>
      <dgm:spPr/>
      <dgm:t>
        <a:bodyPr/>
        <a:lstStyle/>
        <a:p>
          <a:endParaRPr lang="en-GB"/>
        </a:p>
      </dgm:t>
    </dgm:pt>
    <dgm:pt modelId="{A5E1C95C-D412-4782-9438-3149E0FEFCF3}" type="sibTrans" cxnId="{75708E5B-6494-48C4-BF8B-4D73B5219640}">
      <dgm:prSet/>
      <dgm:spPr/>
      <dgm:t>
        <a:bodyPr/>
        <a:lstStyle/>
        <a:p>
          <a:endParaRPr lang="en-GB"/>
        </a:p>
      </dgm:t>
    </dgm:pt>
    <dgm:pt modelId="{BB39831F-1BE3-49F1-BEF2-62E71664BD50}">
      <dgm:prSet phldrT="[Text]"/>
      <dgm:spPr/>
      <dgm:t>
        <a:bodyPr/>
        <a:lstStyle/>
        <a:p>
          <a:r>
            <a:rPr lang="en-GB" dirty="0"/>
            <a:t>Assessment relying on self-report</a:t>
          </a:r>
        </a:p>
      </dgm:t>
    </dgm:pt>
    <dgm:pt modelId="{98632C1F-A629-4E2E-9DAF-0ED4EDFAD27A}" type="parTrans" cxnId="{CC1A75BB-FA99-4A35-A5DD-275C1190FE8B}">
      <dgm:prSet/>
      <dgm:spPr/>
      <dgm:t>
        <a:bodyPr/>
        <a:lstStyle/>
        <a:p>
          <a:endParaRPr lang="en-GB"/>
        </a:p>
      </dgm:t>
    </dgm:pt>
    <dgm:pt modelId="{1C129813-DC56-4373-849A-9159C6E222D6}" type="sibTrans" cxnId="{CC1A75BB-FA99-4A35-A5DD-275C1190FE8B}">
      <dgm:prSet/>
      <dgm:spPr/>
      <dgm:t>
        <a:bodyPr/>
        <a:lstStyle/>
        <a:p>
          <a:endParaRPr lang="en-GB"/>
        </a:p>
      </dgm:t>
    </dgm:pt>
    <dgm:pt modelId="{EBC5AB6D-1F08-4A13-AEDB-61FC23EAAE5F}">
      <dgm:prSet phldrT="[Text]"/>
      <dgm:spPr/>
      <dgm:t>
        <a:bodyPr/>
        <a:lstStyle/>
        <a:p>
          <a:r>
            <a:rPr lang="en-GB" dirty="0"/>
            <a:t>Lack of assessment of capacity, risk, care and support</a:t>
          </a:r>
        </a:p>
      </dgm:t>
    </dgm:pt>
    <dgm:pt modelId="{E5CA6579-6C8E-44CD-8B22-1D2EC2CDC369}" type="parTrans" cxnId="{769AEC0A-1736-43B8-8D26-24FC1AB60DD1}">
      <dgm:prSet/>
      <dgm:spPr/>
      <dgm:t>
        <a:bodyPr/>
        <a:lstStyle/>
        <a:p>
          <a:endParaRPr lang="en-GB"/>
        </a:p>
      </dgm:t>
    </dgm:pt>
    <dgm:pt modelId="{25064BFE-DF24-4507-921C-0015509CF71B}" type="sibTrans" cxnId="{769AEC0A-1736-43B8-8D26-24FC1AB60DD1}">
      <dgm:prSet/>
      <dgm:spPr/>
      <dgm:t>
        <a:bodyPr/>
        <a:lstStyle/>
        <a:p>
          <a:endParaRPr lang="en-GB"/>
        </a:p>
      </dgm:t>
    </dgm:pt>
    <dgm:pt modelId="{2C1D718D-C230-446B-B6A9-E25358A4B474}">
      <dgm:prSet phldrT="[Text]"/>
      <dgm:spPr/>
      <dgm:t>
        <a:bodyPr/>
        <a:lstStyle/>
        <a:p>
          <a:r>
            <a:rPr lang="en-GB" dirty="0"/>
            <a:t>Assumptions of lifestyle choice</a:t>
          </a:r>
        </a:p>
      </dgm:t>
    </dgm:pt>
    <dgm:pt modelId="{09AEC3B2-9A67-4648-8CD2-54E31BA05690}" type="parTrans" cxnId="{B6B4E83F-8574-4D7B-8369-87A7A45DD791}">
      <dgm:prSet/>
      <dgm:spPr/>
      <dgm:t>
        <a:bodyPr/>
        <a:lstStyle/>
        <a:p>
          <a:endParaRPr lang="en-GB"/>
        </a:p>
      </dgm:t>
    </dgm:pt>
    <dgm:pt modelId="{0AFC756E-6D82-4E23-855B-5804EE264613}" type="sibTrans" cxnId="{B6B4E83F-8574-4D7B-8369-87A7A45DD791}">
      <dgm:prSet/>
      <dgm:spPr/>
      <dgm:t>
        <a:bodyPr/>
        <a:lstStyle/>
        <a:p>
          <a:endParaRPr lang="en-GB"/>
        </a:p>
      </dgm:t>
    </dgm:pt>
    <dgm:pt modelId="{35C54FBF-DFA7-4C25-B20B-D8F6094E3FEE}">
      <dgm:prSet phldrT="[Text]"/>
      <dgm:spPr/>
      <dgm:t>
        <a:bodyPr/>
        <a:lstStyle/>
        <a:p>
          <a:r>
            <a:rPr lang="en-GB" dirty="0"/>
            <a:t>Safeguarding enquiries not used</a:t>
          </a:r>
        </a:p>
      </dgm:t>
    </dgm:pt>
    <dgm:pt modelId="{A635581A-C0DE-457C-989A-74E02DCF128B}" type="parTrans" cxnId="{237076DF-71D0-4D42-A5EA-3F8EC97BC79E}">
      <dgm:prSet/>
      <dgm:spPr/>
      <dgm:t>
        <a:bodyPr/>
        <a:lstStyle/>
        <a:p>
          <a:endParaRPr lang="en-GB"/>
        </a:p>
      </dgm:t>
    </dgm:pt>
    <dgm:pt modelId="{B7511C59-9DA7-46A8-894D-22194E4F22AE}" type="sibTrans" cxnId="{237076DF-71D0-4D42-A5EA-3F8EC97BC79E}">
      <dgm:prSet/>
      <dgm:spPr/>
      <dgm:t>
        <a:bodyPr/>
        <a:lstStyle/>
        <a:p>
          <a:endParaRPr lang="en-GB"/>
        </a:p>
      </dgm:t>
    </dgm:pt>
    <dgm:pt modelId="{18E74D79-7BC2-49C9-B671-FDE9465E98A5}">
      <dgm:prSet phldrT="[Text]"/>
      <dgm:spPr/>
      <dgm:t>
        <a:bodyPr/>
        <a:lstStyle/>
        <a:p>
          <a:r>
            <a:rPr lang="en-GB" dirty="0"/>
            <a:t>Legal options unexplored and policies neglected</a:t>
          </a:r>
        </a:p>
      </dgm:t>
    </dgm:pt>
    <dgm:pt modelId="{EA040EC5-D47F-4FD1-8AEA-B6162430BA3F}" type="parTrans" cxnId="{CA613786-4632-487D-8E5E-69AF6506B4D9}">
      <dgm:prSet/>
      <dgm:spPr/>
      <dgm:t>
        <a:bodyPr/>
        <a:lstStyle/>
        <a:p>
          <a:endParaRPr lang="en-GB"/>
        </a:p>
      </dgm:t>
    </dgm:pt>
    <dgm:pt modelId="{AAF2B747-082B-4012-A840-0188D3172369}" type="sibTrans" cxnId="{CA613786-4632-487D-8E5E-69AF6506B4D9}">
      <dgm:prSet/>
      <dgm:spPr/>
      <dgm:t>
        <a:bodyPr/>
        <a:lstStyle/>
        <a:p>
          <a:endParaRPr lang="en-GB"/>
        </a:p>
      </dgm:t>
    </dgm:pt>
    <dgm:pt modelId="{455146BE-7E79-4E3D-9400-03F3BB01E464}" type="pres">
      <dgm:prSet presAssocID="{8A904B6C-CE6E-4974-98EE-BBDDABFBEDA4}" presName="Name0" presStyleCnt="0">
        <dgm:presLayoutVars>
          <dgm:dir/>
          <dgm:resizeHandles/>
        </dgm:presLayoutVars>
      </dgm:prSet>
      <dgm:spPr/>
    </dgm:pt>
    <dgm:pt modelId="{F44F34F0-38DA-4BDC-9AEC-654D894BBDAB}" type="pres">
      <dgm:prSet presAssocID="{E9022659-51A8-4ECD-B904-8EED20B9981D}" presName="compNode" presStyleCnt="0"/>
      <dgm:spPr/>
    </dgm:pt>
    <dgm:pt modelId="{5E1D0E31-5B10-4619-AEC2-6B77196557C8}" type="pres">
      <dgm:prSet presAssocID="{E9022659-51A8-4ECD-B904-8EED20B9981D}" presName="dummyConnPt" presStyleCnt="0"/>
      <dgm:spPr/>
    </dgm:pt>
    <dgm:pt modelId="{D000825B-78B8-49C1-9ED3-8836025422BB}" type="pres">
      <dgm:prSet presAssocID="{E9022659-51A8-4ECD-B904-8EED20B9981D}" presName="node" presStyleLbl="node1" presStyleIdx="0" presStyleCnt="9">
        <dgm:presLayoutVars>
          <dgm:bulletEnabled val="1"/>
        </dgm:presLayoutVars>
      </dgm:prSet>
      <dgm:spPr/>
    </dgm:pt>
    <dgm:pt modelId="{095A691C-205C-4E3A-87A7-B1D546A0D88B}" type="pres">
      <dgm:prSet presAssocID="{7041F435-3D5C-4E63-86A8-70D8B4283AA1}" presName="sibTrans" presStyleLbl="bgSibTrans2D1" presStyleIdx="0" presStyleCnt="8"/>
      <dgm:spPr/>
    </dgm:pt>
    <dgm:pt modelId="{389924D0-DB56-47BC-923D-6F416407E5A7}" type="pres">
      <dgm:prSet presAssocID="{06217E66-F1F8-4525-ADC8-BFE00479ED1F}" presName="compNode" presStyleCnt="0"/>
      <dgm:spPr/>
    </dgm:pt>
    <dgm:pt modelId="{6FB34BA5-DFD8-4FFE-BB5C-1C0DCBE3B76D}" type="pres">
      <dgm:prSet presAssocID="{06217E66-F1F8-4525-ADC8-BFE00479ED1F}" presName="dummyConnPt" presStyleCnt="0"/>
      <dgm:spPr/>
    </dgm:pt>
    <dgm:pt modelId="{0B0FDC64-D50C-4DE4-8F25-14B3E073E700}" type="pres">
      <dgm:prSet presAssocID="{06217E66-F1F8-4525-ADC8-BFE00479ED1F}" presName="node" presStyleLbl="node1" presStyleIdx="1" presStyleCnt="9">
        <dgm:presLayoutVars>
          <dgm:bulletEnabled val="1"/>
        </dgm:presLayoutVars>
      </dgm:prSet>
      <dgm:spPr/>
    </dgm:pt>
    <dgm:pt modelId="{9D4E3647-3130-497C-A4A4-BB32086B0883}" type="pres">
      <dgm:prSet presAssocID="{76155E27-03CC-417F-8747-AE49F8B42B31}" presName="sibTrans" presStyleLbl="bgSibTrans2D1" presStyleIdx="1" presStyleCnt="8"/>
      <dgm:spPr/>
    </dgm:pt>
    <dgm:pt modelId="{E52A267E-F2E5-45D9-AD88-46790B7A1BA1}" type="pres">
      <dgm:prSet presAssocID="{440F07F1-4F2F-459A-95E6-D83DF23E5CFB}" presName="compNode" presStyleCnt="0"/>
      <dgm:spPr/>
    </dgm:pt>
    <dgm:pt modelId="{57D1FCA3-D22A-4C2F-A5B3-21A12AE9EA74}" type="pres">
      <dgm:prSet presAssocID="{440F07F1-4F2F-459A-95E6-D83DF23E5CFB}" presName="dummyConnPt" presStyleCnt="0"/>
      <dgm:spPr/>
    </dgm:pt>
    <dgm:pt modelId="{A6AF5D50-49C5-4D09-95E3-4D2FB176E0F9}" type="pres">
      <dgm:prSet presAssocID="{440F07F1-4F2F-459A-95E6-D83DF23E5CFB}" presName="node" presStyleLbl="node1" presStyleIdx="2" presStyleCnt="9">
        <dgm:presLayoutVars>
          <dgm:bulletEnabled val="1"/>
        </dgm:presLayoutVars>
      </dgm:prSet>
      <dgm:spPr/>
    </dgm:pt>
    <dgm:pt modelId="{09EBC9BD-9671-40D4-A496-4F49D596E4FB}" type="pres">
      <dgm:prSet presAssocID="{C6BD8366-9BDB-4316-96E7-70F54517EBB4}" presName="sibTrans" presStyleLbl="bgSibTrans2D1" presStyleIdx="2" presStyleCnt="8"/>
      <dgm:spPr/>
    </dgm:pt>
    <dgm:pt modelId="{9D827C45-F606-4781-8C48-14736EC3EA29}" type="pres">
      <dgm:prSet presAssocID="{4DCA91F8-2861-416A-88B9-CECCC5EF33AD}" presName="compNode" presStyleCnt="0"/>
      <dgm:spPr/>
    </dgm:pt>
    <dgm:pt modelId="{F12712B8-6534-4BE8-A499-BBA3DE6F12E5}" type="pres">
      <dgm:prSet presAssocID="{4DCA91F8-2861-416A-88B9-CECCC5EF33AD}" presName="dummyConnPt" presStyleCnt="0"/>
      <dgm:spPr/>
    </dgm:pt>
    <dgm:pt modelId="{249FE4FD-35E7-43E6-990A-E6F186265D60}" type="pres">
      <dgm:prSet presAssocID="{4DCA91F8-2861-416A-88B9-CECCC5EF33AD}" presName="node" presStyleLbl="node1" presStyleIdx="3" presStyleCnt="9">
        <dgm:presLayoutVars>
          <dgm:bulletEnabled val="1"/>
        </dgm:presLayoutVars>
      </dgm:prSet>
      <dgm:spPr/>
    </dgm:pt>
    <dgm:pt modelId="{5585AB0A-4665-4DB1-86D7-A5D0FBF7E93A}" type="pres">
      <dgm:prSet presAssocID="{A5E1C95C-D412-4782-9438-3149E0FEFCF3}" presName="sibTrans" presStyleLbl="bgSibTrans2D1" presStyleIdx="3" presStyleCnt="8"/>
      <dgm:spPr/>
    </dgm:pt>
    <dgm:pt modelId="{1A5E76E4-452E-4339-B5C3-1B9BBE157CEF}" type="pres">
      <dgm:prSet presAssocID="{BB39831F-1BE3-49F1-BEF2-62E71664BD50}" presName="compNode" presStyleCnt="0"/>
      <dgm:spPr/>
    </dgm:pt>
    <dgm:pt modelId="{2815DB49-125E-4406-8A9B-E9F107E3D978}" type="pres">
      <dgm:prSet presAssocID="{BB39831F-1BE3-49F1-BEF2-62E71664BD50}" presName="dummyConnPt" presStyleCnt="0"/>
      <dgm:spPr/>
    </dgm:pt>
    <dgm:pt modelId="{5CD1CB11-1078-4195-8AD0-CCA04523D096}" type="pres">
      <dgm:prSet presAssocID="{BB39831F-1BE3-49F1-BEF2-62E71664BD50}" presName="node" presStyleLbl="node1" presStyleIdx="4" presStyleCnt="9">
        <dgm:presLayoutVars>
          <dgm:bulletEnabled val="1"/>
        </dgm:presLayoutVars>
      </dgm:prSet>
      <dgm:spPr/>
    </dgm:pt>
    <dgm:pt modelId="{9B3C3F34-C510-47FE-B214-3C6B6818582C}" type="pres">
      <dgm:prSet presAssocID="{1C129813-DC56-4373-849A-9159C6E222D6}" presName="sibTrans" presStyleLbl="bgSibTrans2D1" presStyleIdx="4" presStyleCnt="8"/>
      <dgm:spPr/>
    </dgm:pt>
    <dgm:pt modelId="{95453AE7-6F9A-4195-A334-52BE0B25EF1F}" type="pres">
      <dgm:prSet presAssocID="{EBC5AB6D-1F08-4A13-AEDB-61FC23EAAE5F}" presName="compNode" presStyleCnt="0"/>
      <dgm:spPr/>
    </dgm:pt>
    <dgm:pt modelId="{7AD14F8E-1277-4AF3-A73B-51D446F4CF47}" type="pres">
      <dgm:prSet presAssocID="{EBC5AB6D-1F08-4A13-AEDB-61FC23EAAE5F}" presName="dummyConnPt" presStyleCnt="0"/>
      <dgm:spPr/>
    </dgm:pt>
    <dgm:pt modelId="{153349CA-2F7D-403A-9B8B-899941E92D3C}" type="pres">
      <dgm:prSet presAssocID="{EBC5AB6D-1F08-4A13-AEDB-61FC23EAAE5F}" presName="node" presStyleLbl="node1" presStyleIdx="5" presStyleCnt="9">
        <dgm:presLayoutVars>
          <dgm:bulletEnabled val="1"/>
        </dgm:presLayoutVars>
      </dgm:prSet>
      <dgm:spPr/>
    </dgm:pt>
    <dgm:pt modelId="{9C294DB2-88AF-409E-836A-5397CC5C0115}" type="pres">
      <dgm:prSet presAssocID="{25064BFE-DF24-4507-921C-0015509CF71B}" presName="sibTrans" presStyleLbl="bgSibTrans2D1" presStyleIdx="5" presStyleCnt="8"/>
      <dgm:spPr/>
    </dgm:pt>
    <dgm:pt modelId="{34A3824B-E4A3-4167-9C2F-86FFA8CC0636}" type="pres">
      <dgm:prSet presAssocID="{2C1D718D-C230-446B-B6A9-E25358A4B474}" presName="compNode" presStyleCnt="0"/>
      <dgm:spPr/>
    </dgm:pt>
    <dgm:pt modelId="{0AF5D984-75E5-4743-A02C-03BE065C9372}" type="pres">
      <dgm:prSet presAssocID="{2C1D718D-C230-446B-B6A9-E25358A4B474}" presName="dummyConnPt" presStyleCnt="0"/>
      <dgm:spPr/>
    </dgm:pt>
    <dgm:pt modelId="{2C923CE2-993D-4C5A-A465-D848DAD5EB9C}" type="pres">
      <dgm:prSet presAssocID="{2C1D718D-C230-446B-B6A9-E25358A4B474}" presName="node" presStyleLbl="node1" presStyleIdx="6" presStyleCnt="9">
        <dgm:presLayoutVars>
          <dgm:bulletEnabled val="1"/>
        </dgm:presLayoutVars>
      </dgm:prSet>
      <dgm:spPr/>
    </dgm:pt>
    <dgm:pt modelId="{D4F7377C-2697-488E-9FFA-577C33C31402}" type="pres">
      <dgm:prSet presAssocID="{0AFC756E-6D82-4E23-855B-5804EE264613}" presName="sibTrans" presStyleLbl="bgSibTrans2D1" presStyleIdx="6" presStyleCnt="8"/>
      <dgm:spPr/>
    </dgm:pt>
    <dgm:pt modelId="{BFAA9EAC-58C9-4BC2-A8BF-47477C34346F}" type="pres">
      <dgm:prSet presAssocID="{35C54FBF-DFA7-4C25-B20B-D8F6094E3FEE}" presName="compNode" presStyleCnt="0"/>
      <dgm:spPr/>
    </dgm:pt>
    <dgm:pt modelId="{B019E81B-CB8E-4AAA-9D79-3F14C311D294}" type="pres">
      <dgm:prSet presAssocID="{35C54FBF-DFA7-4C25-B20B-D8F6094E3FEE}" presName="dummyConnPt" presStyleCnt="0"/>
      <dgm:spPr/>
    </dgm:pt>
    <dgm:pt modelId="{4CC1894C-0DB2-4947-BE7C-620C31999A3B}" type="pres">
      <dgm:prSet presAssocID="{35C54FBF-DFA7-4C25-B20B-D8F6094E3FEE}" presName="node" presStyleLbl="node1" presStyleIdx="7" presStyleCnt="9">
        <dgm:presLayoutVars>
          <dgm:bulletEnabled val="1"/>
        </dgm:presLayoutVars>
      </dgm:prSet>
      <dgm:spPr/>
    </dgm:pt>
    <dgm:pt modelId="{BE891A11-3431-40E4-9D99-DDDFF5D73C79}" type="pres">
      <dgm:prSet presAssocID="{B7511C59-9DA7-46A8-894D-22194E4F22AE}" presName="sibTrans" presStyleLbl="bgSibTrans2D1" presStyleIdx="7" presStyleCnt="8"/>
      <dgm:spPr/>
    </dgm:pt>
    <dgm:pt modelId="{4B330B36-92ED-4511-B164-8A8790E2EF21}" type="pres">
      <dgm:prSet presAssocID="{18E74D79-7BC2-49C9-B671-FDE9465E98A5}" presName="compNode" presStyleCnt="0"/>
      <dgm:spPr/>
    </dgm:pt>
    <dgm:pt modelId="{2F449495-7E1C-48B2-8416-CC5015A90330}" type="pres">
      <dgm:prSet presAssocID="{18E74D79-7BC2-49C9-B671-FDE9465E98A5}" presName="dummyConnPt" presStyleCnt="0"/>
      <dgm:spPr/>
    </dgm:pt>
    <dgm:pt modelId="{B132E982-AB2B-4BD2-B1A4-613F11B851D6}" type="pres">
      <dgm:prSet presAssocID="{18E74D79-7BC2-49C9-B671-FDE9465E98A5}" presName="node" presStyleLbl="node1" presStyleIdx="8" presStyleCnt="9">
        <dgm:presLayoutVars>
          <dgm:bulletEnabled val="1"/>
        </dgm:presLayoutVars>
      </dgm:prSet>
      <dgm:spPr/>
    </dgm:pt>
  </dgm:ptLst>
  <dgm:cxnLst>
    <dgm:cxn modelId="{1A456605-76A1-4A11-95CA-5BE45448C8C3}" srcId="{8A904B6C-CE6E-4974-98EE-BBDDABFBEDA4}" destId="{E9022659-51A8-4ECD-B904-8EED20B9981D}" srcOrd="0" destOrd="0" parTransId="{A3D50A31-AF9C-4685-B8B8-7F49889B691C}" sibTransId="{7041F435-3D5C-4E63-86A8-70D8B4283AA1}"/>
    <dgm:cxn modelId="{769AEC0A-1736-43B8-8D26-24FC1AB60DD1}" srcId="{8A904B6C-CE6E-4974-98EE-BBDDABFBEDA4}" destId="{EBC5AB6D-1F08-4A13-AEDB-61FC23EAAE5F}" srcOrd="5" destOrd="0" parTransId="{E5CA6579-6C8E-44CD-8B22-1D2EC2CDC369}" sibTransId="{25064BFE-DF24-4507-921C-0015509CF71B}"/>
    <dgm:cxn modelId="{A85AC214-AEEB-47A2-BADC-EB48116A314B}" srcId="{8A904B6C-CE6E-4974-98EE-BBDDABFBEDA4}" destId="{06217E66-F1F8-4525-ADC8-BFE00479ED1F}" srcOrd="1" destOrd="0" parTransId="{F1D5782F-C184-4BA0-A5E6-B226CD9046D7}" sibTransId="{76155E27-03CC-417F-8747-AE49F8B42B31}"/>
    <dgm:cxn modelId="{9CA5D316-B61E-48F1-8522-E6D90DA4F3BB}" type="presOf" srcId="{B7511C59-9DA7-46A8-894D-22194E4F22AE}" destId="{BE891A11-3431-40E4-9D99-DDDFF5D73C79}" srcOrd="0" destOrd="0" presId="urn:microsoft.com/office/officeart/2005/8/layout/bProcess4"/>
    <dgm:cxn modelId="{5AC7E127-AC2D-49E8-9243-2EF048184AB4}" type="presOf" srcId="{0AFC756E-6D82-4E23-855B-5804EE264613}" destId="{D4F7377C-2697-488E-9FFA-577C33C31402}" srcOrd="0" destOrd="0" presId="urn:microsoft.com/office/officeart/2005/8/layout/bProcess4"/>
    <dgm:cxn modelId="{FCEC9430-D7A5-429C-82A5-69240253A338}" type="presOf" srcId="{A5E1C95C-D412-4782-9438-3149E0FEFCF3}" destId="{5585AB0A-4665-4DB1-86D7-A5D0FBF7E93A}" srcOrd="0" destOrd="0" presId="urn:microsoft.com/office/officeart/2005/8/layout/bProcess4"/>
    <dgm:cxn modelId="{2313CA3F-D53F-4C7F-83A1-A0C7FD028C38}" type="presOf" srcId="{1C129813-DC56-4373-849A-9159C6E222D6}" destId="{9B3C3F34-C510-47FE-B214-3C6B6818582C}" srcOrd="0" destOrd="0" presId="urn:microsoft.com/office/officeart/2005/8/layout/bProcess4"/>
    <dgm:cxn modelId="{B6B4E83F-8574-4D7B-8369-87A7A45DD791}" srcId="{8A904B6C-CE6E-4974-98EE-BBDDABFBEDA4}" destId="{2C1D718D-C230-446B-B6A9-E25358A4B474}" srcOrd="6" destOrd="0" parTransId="{09AEC3B2-9A67-4648-8CD2-54E31BA05690}" sibTransId="{0AFC756E-6D82-4E23-855B-5804EE264613}"/>
    <dgm:cxn modelId="{75708E5B-6494-48C4-BF8B-4D73B5219640}" srcId="{8A904B6C-CE6E-4974-98EE-BBDDABFBEDA4}" destId="{4DCA91F8-2861-416A-88B9-CECCC5EF33AD}" srcOrd="3" destOrd="0" parTransId="{B5BA650F-DB76-4B77-9E47-232C11915779}" sibTransId="{A5E1C95C-D412-4782-9438-3149E0FEFCF3}"/>
    <dgm:cxn modelId="{647B825D-5A2B-4907-9953-BD076B38A720}" type="presOf" srcId="{4DCA91F8-2861-416A-88B9-CECCC5EF33AD}" destId="{249FE4FD-35E7-43E6-990A-E6F186265D60}" srcOrd="0" destOrd="0" presId="urn:microsoft.com/office/officeart/2005/8/layout/bProcess4"/>
    <dgm:cxn modelId="{91C0E962-0308-4164-A576-2C02E6FFB035}" type="presOf" srcId="{25064BFE-DF24-4507-921C-0015509CF71B}" destId="{9C294DB2-88AF-409E-836A-5397CC5C0115}" srcOrd="0" destOrd="0" presId="urn:microsoft.com/office/officeart/2005/8/layout/bProcess4"/>
    <dgm:cxn modelId="{68B0DE63-13D2-45B2-9003-DBB1BC44885F}" type="presOf" srcId="{18E74D79-7BC2-49C9-B671-FDE9465E98A5}" destId="{B132E982-AB2B-4BD2-B1A4-613F11B851D6}" srcOrd="0" destOrd="0" presId="urn:microsoft.com/office/officeart/2005/8/layout/bProcess4"/>
    <dgm:cxn modelId="{4D97D36A-6081-4945-A764-E426E20873FC}" type="presOf" srcId="{BB39831F-1BE3-49F1-BEF2-62E71664BD50}" destId="{5CD1CB11-1078-4195-8AD0-CCA04523D096}" srcOrd="0" destOrd="0" presId="urn:microsoft.com/office/officeart/2005/8/layout/bProcess4"/>
    <dgm:cxn modelId="{332B8A52-0A27-493C-AFBD-522B91E0C310}" type="presOf" srcId="{C6BD8366-9BDB-4316-96E7-70F54517EBB4}" destId="{09EBC9BD-9671-40D4-A496-4F49D596E4FB}" srcOrd="0" destOrd="0" presId="urn:microsoft.com/office/officeart/2005/8/layout/bProcess4"/>
    <dgm:cxn modelId="{61700284-CF5D-42DB-8A40-DBFD8F54AFCF}" type="presOf" srcId="{8A904B6C-CE6E-4974-98EE-BBDDABFBEDA4}" destId="{455146BE-7E79-4E3D-9400-03F3BB01E464}" srcOrd="0" destOrd="0" presId="urn:microsoft.com/office/officeart/2005/8/layout/bProcess4"/>
    <dgm:cxn modelId="{CA613786-4632-487D-8E5E-69AF6506B4D9}" srcId="{8A904B6C-CE6E-4974-98EE-BBDDABFBEDA4}" destId="{18E74D79-7BC2-49C9-B671-FDE9465E98A5}" srcOrd="8" destOrd="0" parTransId="{EA040EC5-D47F-4FD1-8AEA-B6162430BA3F}" sibTransId="{AAF2B747-082B-4012-A840-0188D3172369}"/>
    <dgm:cxn modelId="{1619C18C-A5F5-4952-BF63-FF1616B370DC}" type="presOf" srcId="{2C1D718D-C230-446B-B6A9-E25358A4B474}" destId="{2C923CE2-993D-4C5A-A465-D848DAD5EB9C}" srcOrd="0" destOrd="0" presId="urn:microsoft.com/office/officeart/2005/8/layout/bProcess4"/>
    <dgm:cxn modelId="{034DF499-A8A6-4E05-9693-9D39321AE4BF}" type="presOf" srcId="{06217E66-F1F8-4525-ADC8-BFE00479ED1F}" destId="{0B0FDC64-D50C-4DE4-8F25-14B3E073E700}" srcOrd="0" destOrd="0" presId="urn:microsoft.com/office/officeart/2005/8/layout/bProcess4"/>
    <dgm:cxn modelId="{C13D17A6-6702-46EC-A15D-580C6ADAD7BC}" type="presOf" srcId="{440F07F1-4F2F-459A-95E6-D83DF23E5CFB}" destId="{A6AF5D50-49C5-4D09-95E3-4D2FB176E0F9}" srcOrd="0" destOrd="0" presId="urn:microsoft.com/office/officeart/2005/8/layout/bProcess4"/>
    <dgm:cxn modelId="{0A3D77BA-7B87-41E8-B1DD-1D8D310F6FB2}" type="presOf" srcId="{76155E27-03CC-417F-8747-AE49F8B42B31}" destId="{9D4E3647-3130-497C-A4A4-BB32086B0883}" srcOrd="0" destOrd="0" presId="urn:microsoft.com/office/officeart/2005/8/layout/bProcess4"/>
    <dgm:cxn modelId="{CC1A75BB-FA99-4A35-A5DD-275C1190FE8B}" srcId="{8A904B6C-CE6E-4974-98EE-BBDDABFBEDA4}" destId="{BB39831F-1BE3-49F1-BEF2-62E71664BD50}" srcOrd="4" destOrd="0" parTransId="{98632C1F-A629-4E2E-9DAF-0ED4EDFAD27A}" sibTransId="{1C129813-DC56-4373-849A-9159C6E222D6}"/>
    <dgm:cxn modelId="{5197AFC0-89C9-4CE9-946B-C234DE6D5705}" type="presOf" srcId="{35C54FBF-DFA7-4C25-B20B-D8F6094E3FEE}" destId="{4CC1894C-0DB2-4947-BE7C-620C31999A3B}" srcOrd="0" destOrd="0" presId="urn:microsoft.com/office/officeart/2005/8/layout/bProcess4"/>
    <dgm:cxn modelId="{ED5A5CCE-C251-47E9-B76D-97C351C5DF12}" type="presOf" srcId="{EBC5AB6D-1F08-4A13-AEDB-61FC23EAAE5F}" destId="{153349CA-2F7D-403A-9B8B-899941E92D3C}" srcOrd="0" destOrd="0" presId="urn:microsoft.com/office/officeart/2005/8/layout/bProcess4"/>
    <dgm:cxn modelId="{DBD96CCF-8F6E-493D-985C-DE77DA5093A8}" type="presOf" srcId="{7041F435-3D5C-4E63-86A8-70D8B4283AA1}" destId="{095A691C-205C-4E3A-87A7-B1D546A0D88B}" srcOrd="0" destOrd="0" presId="urn:microsoft.com/office/officeart/2005/8/layout/bProcess4"/>
    <dgm:cxn modelId="{237076DF-71D0-4D42-A5EA-3F8EC97BC79E}" srcId="{8A904B6C-CE6E-4974-98EE-BBDDABFBEDA4}" destId="{35C54FBF-DFA7-4C25-B20B-D8F6094E3FEE}" srcOrd="7" destOrd="0" parTransId="{A635581A-C0DE-457C-989A-74E02DCF128B}" sibTransId="{B7511C59-9DA7-46A8-894D-22194E4F22AE}"/>
    <dgm:cxn modelId="{C1E2A4EC-91CE-4549-8174-C2E7E75BACF5}" type="presOf" srcId="{E9022659-51A8-4ECD-B904-8EED20B9981D}" destId="{D000825B-78B8-49C1-9ED3-8836025422BB}" srcOrd="0" destOrd="0" presId="urn:microsoft.com/office/officeart/2005/8/layout/bProcess4"/>
    <dgm:cxn modelId="{81B9DCED-1B16-49AF-B4BB-02BF316146EE}" srcId="{8A904B6C-CE6E-4974-98EE-BBDDABFBEDA4}" destId="{440F07F1-4F2F-459A-95E6-D83DF23E5CFB}" srcOrd="2" destOrd="0" parTransId="{F9353248-B003-48F2-B9B9-45425D900B41}" sibTransId="{C6BD8366-9BDB-4316-96E7-70F54517EBB4}"/>
    <dgm:cxn modelId="{27980FA9-D6B3-4D83-9EB7-E16AF9B11E5A}" type="presParOf" srcId="{455146BE-7E79-4E3D-9400-03F3BB01E464}" destId="{F44F34F0-38DA-4BDC-9AEC-654D894BBDAB}" srcOrd="0" destOrd="0" presId="urn:microsoft.com/office/officeart/2005/8/layout/bProcess4"/>
    <dgm:cxn modelId="{402462B6-08D8-4B37-A84D-986C6631E700}" type="presParOf" srcId="{F44F34F0-38DA-4BDC-9AEC-654D894BBDAB}" destId="{5E1D0E31-5B10-4619-AEC2-6B77196557C8}" srcOrd="0" destOrd="0" presId="urn:microsoft.com/office/officeart/2005/8/layout/bProcess4"/>
    <dgm:cxn modelId="{95AA4D4B-1FB0-4CC3-AB17-65402DA1102A}" type="presParOf" srcId="{F44F34F0-38DA-4BDC-9AEC-654D894BBDAB}" destId="{D000825B-78B8-49C1-9ED3-8836025422BB}" srcOrd="1" destOrd="0" presId="urn:microsoft.com/office/officeart/2005/8/layout/bProcess4"/>
    <dgm:cxn modelId="{89CD17E1-ACC5-4B74-85AD-16FAA17EC51A}" type="presParOf" srcId="{455146BE-7E79-4E3D-9400-03F3BB01E464}" destId="{095A691C-205C-4E3A-87A7-B1D546A0D88B}" srcOrd="1" destOrd="0" presId="urn:microsoft.com/office/officeart/2005/8/layout/bProcess4"/>
    <dgm:cxn modelId="{81E210E5-4D4E-427A-A3B2-07FE97E96787}" type="presParOf" srcId="{455146BE-7E79-4E3D-9400-03F3BB01E464}" destId="{389924D0-DB56-47BC-923D-6F416407E5A7}" srcOrd="2" destOrd="0" presId="urn:microsoft.com/office/officeart/2005/8/layout/bProcess4"/>
    <dgm:cxn modelId="{406D3848-8879-45FA-A4F3-E070D7143DF5}" type="presParOf" srcId="{389924D0-DB56-47BC-923D-6F416407E5A7}" destId="{6FB34BA5-DFD8-4FFE-BB5C-1C0DCBE3B76D}" srcOrd="0" destOrd="0" presId="urn:microsoft.com/office/officeart/2005/8/layout/bProcess4"/>
    <dgm:cxn modelId="{6FCC1AF6-3B46-45B0-8C80-8D6CA8D1FF43}" type="presParOf" srcId="{389924D0-DB56-47BC-923D-6F416407E5A7}" destId="{0B0FDC64-D50C-4DE4-8F25-14B3E073E700}" srcOrd="1" destOrd="0" presId="urn:microsoft.com/office/officeart/2005/8/layout/bProcess4"/>
    <dgm:cxn modelId="{CBA9C23B-B379-46F9-8D77-CA6DED3BF941}" type="presParOf" srcId="{455146BE-7E79-4E3D-9400-03F3BB01E464}" destId="{9D4E3647-3130-497C-A4A4-BB32086B0883}" srcOrd="3" destOrd="0" presId="urn:microsoft.com/office/officeart/2005/8/layout/bProcess4"/>
    <dgm:cxn modelId="{13378EC0-5284-46BE-BF9C-97AEE472E635}" type="presParOf" srcId="{455146BE-7E79-4E3D-9400-03F3BB01E464}" destId="{E52A267E-F2E5-45D9-AD88-46790B7A1BA1}" srcOrd="4" destOrd="0" presId="urn:microsoft.com/office/officeart/2005/8/layout/bProcess4"/>
    <dgm:cxn modelId="{F45C38EF-3310-45AC-8DFF-3F554EFC8126}" type="presParOf" srcId="{E52A267E-F2E5-45D9-AD88-46790B7A1BA1}" destId="{57D1FCA3-D22A-4C2F-A5B3-21A12AE9EA74}" srcOrd="0" destOrd="0" presId="urn:microsoft.com/office/officeart/2005/8/layout/bProcess4"/>
    <dgm:cxn modelId="{25F3C038-7977-41A3-9BB9-2CD587D804C3}" type="presParOf" srcId="{E52A267E-F2E5-45D9-AD88-46790B7A1BA1}" destId="{A6AF5D50-49C5-4D09-95E3-4D2FB176E0F9}" srcOrd="1" destOrd="0" presId="urn:microsoft.com/office/officeart/2005/8/layout/bProcess4"/>
    <dgm:cxn modelId="{F1A282B3-4684-4920-90BD-50A3264E97F1}" type="presParOf" srcId="{455146BE-7E79-4E3D-9400-03F3BB01E464}" destId="{09EBC9BD-9671-40D4-A496-4F49D596E4FB}" srcOrd="5" destOrd="0" presId="urn:microsoft.com/office/officeart/2005/8/layout/bProcess4"/>
    <dgm:cxn modelId="{CE94AC06-588F-4623-BF76-1C6397FA5D99}" type="presParOf" srcId="{455146BE-7E79-4E3D-9400-03F3BB01E464}" destId="{9D827C45-F606-4781-8C48-14736EC3EA29}" srcOrd="6" destOrd="0" presId="urn:microsoft.com/office/officeart/2005/8/layout/bProcess4"/>
    <dgm:cxn modelId="{905E6350-BF4D-4F92-8C4A-0DDE199317E8}" type="presParOf" srcId="{9D827C45-F606-4781-8C48-14736EC3EA29}" destId="{F12712B8-6534-4BE8-A499-BBA3DE6F12E5}" srcOrd="0" destOrd="0" presId="urn:microsoft.com/office/officeart/2005/8/layout/bProcess4"/>
    <dgm:cxn modelId="{D2152DCE-B345-4FF3-81D8-04C18965729C}" type="presParOf" srcId="{9D827C45-F606-4781-8C48-14736EC3EA29}" destId="{249FE4FD-35E7-43E6-990A-E6F186265D60}" srcOrd="1" destOrd="0" presId="urn:microsoft.com/office/officeart/2005/8/layout/bProcess4"/>
    <dgm:cxn modelId="{9BEEA28C-EE95-4EF5-A8AF-B10B7BF74916}" type="presParOf" srcId="{455146BE-7E79-4E3D-9400-03F3BB01E464}" destId="{5585AB0A-4665-4DB1-86D7-A5D0FBF7E93A}" srcOrd="7" destOrd="0" presId="urn:microsoft.com/office/officeart/2005/8/layout/bProcess4"/>
    <dgm:cxn modelId="{3B910E94-65FF-4DA7-870E-4776192A653B}" type="presParOf" srcId="{455146BE-7E79-4E3D-9400-03F3BB01E464}" destId="{1A5E76E4-452E-4339-B5C3-1B9BBE157CEF}" srcOrd="8" destOrd="0" presId="urn:microsoft.com/office/officeart/2005/8/layout/bProcess4"/>
    <dgm:cxn modelId="{EF543D1C-0500-4D14-85F3-EC584E32B381}" type="presParOf" srcId="{1A5E76E4-452E-4339-B5C3-1B9BBE157CEF}" destId="{2815DB49-125E-4406-8A9B-E9F107E3D978}" srcOrd="0" destOrd="0" presId="urn:microsoft.com/office/officeart/2005/8/layout/bProcess4"/>
    <dgm:cxn modelId="{F834E547-0787-48A3-BD3A-4A35143D03BD}" type="presParOf" srcId="{1A5E76E4-452E-4339-B5C3-1B9BBE157CEF}" destId="{5CD1CB11-1078-4195-8AD0-CCA04523D096}" srcOrd="1" destOrd="0" presId="urn:microsoft.com/office/officeart/2005/8/layout/bProcess4"/>
    <dgm:cxn modelId="{E17DCC5E-8895-4BB5-8906-ADDDCD6711F1}" type="presParOf" srcId="{455146BE-7E79-4E3D-9400-03F3BB01E464}" destId="{9B3C3F34-C510-47FE-B214-3C6B6818582C}" srcOrd="9" destOrd="0" presId="urn:microsoft.com/office/officeart/2005/8/layout/bProcess4"/>
    <dgm:cxn modelId="{7CF29783-4831-4CEE-B925-7ABAD8EA8C1A}" type="presParOf" srcId="{455146BE-7E79-4E3D-9400-03F3BB01E464}" destId="{95453AE7-6F9A-4195-A334-52BE0B25EF1F}" srcOrd="10" destOrd="0" presId="urn:microsoft.com/office/officeart/2005/8/layout/bProcess4"/>
    <dgm:cxn modelId="{F819C614-046E-4EED-9E21-F27DE4AD4A24}" type="presParOf" srcId="{95453AE7-6F9A-4195-A334-52BE0B25EF1F}" destId="{7AD14F8E-1277-4AF3-A73B-51D446F4CF47}" srcOrd="0" destOrd="0" presId="urn:microsoft.com/office/officeart/2005/8/layout/bProcess4"/>
    <dgm:cxn modelId="{44446866-F71B-49E1-A4EB-EB575A68FC58}" type="presParOf" srcId="{95453AE7-6F9A-4195-A334-52BE0B25EF1F}" destId="{153349CA-2F7D-403A-9B8B-899941E92D3C}" srcOrd="1" destOrd="0" presId="urn:microsoft.com/office/officeart/2005/8/layout/bProcess4"/>
    <dgm:cxn modelId="{A65A43DD-A05E-4064-9A94-B4295AF78036}" type="presParOf" srcId="{455146BE-7E79-4E3D-9400-03F3BB01E464}" destId="{9C294DB2-88AF-409E-836A-5397CC5C0115}" srcOrd="11" destOrd="0" presId="urn:microsoft.com/office/officeart/2005/8/layout/bProcess4"/>
    <dgm:cxn modelId="{C558E9F6-865E-4D24-B0D8-0D81B6AA26C9}" type="presParOf" srcId="{455146BE-7E79-4E3D-9400-03F3BB01E464}" destId="{34A3824B-E4A3-4167-9C2F-86FFA8CC0636}" srcOrd="12" destOrd="0" presId="urn:microsoft.com/office/officeart/2005/8/layout/bProcess4"/>
    <dgm:cxn modelId="{6B41BED8-FD97-4E69-9792-DC50977365C2}" type="presParOf" srcId="{34A3824B-E4A3-4167-9C2F-86FFA8CC0636}" destId="{0AF5D984-75E5-4743-A02C-03BE065C9372}" srcOrd="0" destOrd="0" presId="urn:microsoft.com/office/officeart/2005/8/layout/bProcess4"/>
    <dgm:cxn modelId="{7242E8FB-DD3C-4F7D-B922-0599E28F6146}" type="presParOf" srcId="{34A3824B-E4A3-4167-9C2F-86FFA8CC0636}" destId="{2C923CE2-993D-4C5A-A465-D848DAD5EB9C}" srcOrd="1" destOrd="0" presId="urn:microsoft.com/office/officeart/2005/8/layout/bProcess4"/>
    <dgm:cxn modelId="{4E44E940-385D-415B-A883-2751FED130FB}" type="presParOf" srcId="{455146BE-7E79-4E3D-9400-03F3BB01E464}" destId="{D4F7377C-2697-488E-9FFA-577C33C31402}" srcOrd="13" destOrd="0" presId="urn:microsoft.com/office/officeart/2005/8/layout/bProcess4"/>
    <dgm:cxn modelId="{EA6B757C-E7F8-4181-A5BF-DD2E94B5ED99}" type="presParOf" srcId="{455146BE-7E79-4E3D-9400-03F3BB01E464}" destId="{BFAA9EAC-58C9-4BC2-A8BF-47477C34346F}" srcOrd="14" destOrd="0" presId="urn:microsoft.com/office/officeart/2005/8/layout/bProcess4"/>
    <dgm:cxn modelId="{003858F2-E4AC-437A-B8BF-767D54B14F31}" type="presParOf" srcId="{BFAA9EAC-58C9-4BC2-A8BF-47477C34346F}" destId="{B019E81B-CB8E-4AAA-9D79-3F14C311D294}" srcOrd="0" destOrd="0" presId="urn:microsoft.com/office/officeart/2005/8/layout/bProcess4"/>
    <dgm:cxn modelId="{B10E7995-925C-4202-AB92-9E2FF1B36ED7}" type="presParOf" srcId="{BFAA9EAC-58C9-4BC2-A8BF-47477C34346F}" destId="{4CC1894C-0DB2-4947-BE7C-620C31999A3B}" srcOrd="1" destOrd="0" presId="urn:microsoft.com/office/officeart/2005/8/layout/bProcess4"/>
    <dgm:cxn modelId="{B034B05A-3175-4637-98E1-80E6A2F58BD6}" type="presParOf" srcId="{455146BE-7E79-4E3D-9400-03F3BB01E464}" destId="{BE891A11-3431-40E4-9D99-DDDFF5D73C79}" srcOrd="15" destOrd="0" presId="urn:microsoft.com/office/officeart/2005/8/layout/bProcess4"/>
    <dgm:cxn modelId="{6051821C-5076-4FFF-BCED-12A64DD7FC1E}" type="presParOf" srcId="{455146BE-7E79-4E3D-9400-03F3BB01E464}" destId="{4B330B36-92ED-4511-B164-8A8790E2EF21}" srcOrd="16" destOrd="0" presId="urn:microsoft.com/office/officeart/2005/8/layout/bProcess4"/>
    <dgm:cxn modelId="{AF1C0930-8E52-4FF2-B391-21BF64DCB9E5}" type="presParOf" srcId="{4B330B36-92ED-4511-B164-8A8790E2EF21}" destId="{2F449495-7E1C-48B2-8416-CC5015A90330}" srcOrd="0" destOrd="0" presId="urn:microsoft.com/office/officeart/2005/8/layout/bProcess4"/>
    <dgm:cxn modelId="{7239C0E5-E1BE-48AB-B5D7-31A26D98E4A0}" type="presParOf" srcId="{4B330B36-92ED-4511-B164-8A8790E2EF21}" destId="{B132E982-AB2B-4BD2-B1A4-613F11B851D6}"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44F4C2-3C06-40FE-86E0-DD85B8E1120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6CC114E8-973F-4213-B560-3DD6527FC95F}">
      <dgm:prSet phldrT="[Text]"/>
      <dgm:spPr/>
      <dgm:t>
        <a:bodyPr/>
        <a:lstStyle/>
        <a:p>
          <a:r>
            <a:rPr lang="en-GB" dirty="0"/>
            <a:t>Person-centred, relationship-based practice</a:t>
          </a:r>
        </a:p>
      </dgm:t>
    </dgm:pt>
    <dgm:pt modelId="{30C50D99-43DB-44DE-94BF-DE360FD28FF3}" type="parTrans" cxnId="{B931E2C4-30DC-4C51-AC7C-27E4D1895673}">
      <dgm:prSet/>
      <dgm:spPr/>
      <dgm:t>
        <a:bodyPr/>
        <a:lstStyle/>
        <a:p>
          <a:endParaRPr lang="en-GB"/>
        </a:p>
      </dgm:t>
    </dgm:pt>
    <dgm:pt modelId="{6582E3C0-39E9-4F4E-A82E-79F7273CCEEE}" type="sibTrans" cxnId="{B931E2C4-30DC-4C51-AC7C-27E4D1895673}">
      <dgm:prSet/>
      <dgm:spPr/>
      <dgm:t>
        <a:bodyPr/>
        <a:lstStyle/>
        <a:p>
          <a:endParaRPr lang="en-GB"/>
        </a:p>
      </dgm:t>
    </dgm:pt>
    <dgm:pt modelId="{9055461E-16C7-4289-851D-A23B69F77E35}">
      <dgm:prSet phldrT="[Text]"/>
      <dgm:spPr/>
      <dgm:t>
        <a:bodyPr/>
        <a:lstStyle/>
        <a:p>
          <a:r>
            <a:rPr lang="en-GB" dirty="0"/>
            <a:t>Assessment &amp; review of risk and capacity</a:t>
          </a:r>
        </a:p>
      </dgm:t>
    </dgm:pt>
    <dgm:pt modelId="{282FBDB4-2E89-4D49-BCCB-9299C56D0B16}" type="parTrans" cxnId="{50B20F01-A17B-4871-844F-844D96155ADE}">
      <dgm:prSet/>
      <dgm:spPr/>
      <dgm:t>
        <a:bodyPr/>
        <a:lstStyle/>
        <a:p>
          <a:endParaRPr lang="en-GB"/>
        </a:p>
      </dgm:t>
    </dgm:pt>
    <dgm:pt modelId="{DF2D71E8-6E60-40EB-BAE0-1955870BB892}" type="sibTrans" cxnId="{50B20F01-A17B-4871-844F-844D96155ADE}">
      <dgm:prSet/>
      <dgm:spPr/>
      <dgm:t>
        <a:bodyPr/>
        <a:lstStyle/>
        <a:p>
          <a:endParaRPr lang="en-GB"/>
        </a:p>
      </dgm:t>
    </dgm:pt>
    <dgm:pt modelId="{FD146519-23BB-46BC-862C-D52ED2FD4C1E}">
      <dgm:prSet phldrT="[Text]"/>
      <dgm:spPr/>
      <dgm:t>
        <a:bodyPr/>
        <a:lstStyle/>
        <a:p>
          <a:r>
            <a:rPr lang="en-GB" dirty="0"/>
            <a:t>Family involvement (think family)</a:t>
          </a:r>
        </a:p>
      </dgm:t>
    </dgm:pt>
    <dgm:pt modelId="{E04869BE-5BB3-4468-8508-64021CF12CA2}" type="parTrans" cxnId="{398C0E83-1DC8-494D-A4B6-FD47D490471F}">
      <dgm:prSet/>
      <dgm:spPr/>
      <dgm:t>
        <a:bodyPr/>
        <a:lstStyle/>
        <a:p>
          <a:endParaRPr lang="en-GB"/>
        </a:p>
      </dgm:t>
    </dgm:pt>
    <dgm:pt modelId="{23CB874D-D77C-466D-9EC8-E84E003ED22C}" type="sibTrans" cxnId="{398C0E83-1DC8-494D-A4B6-FD47D490471F}">
      <dgm:prSet/>
      <dgm:spPr/>
      <dgm:t>
        <a:bodyPr/>
        <a:lstStyle/>
        <a:p>
          <a:endParaRPr lang="en-GB"/>
        </a:p>
      </dgm:t>
    </dgm:pt>
    <dgm:pt modelId="{09943AA2-726A-4891-8FD8-ECA33DA5EAE7}">
      <dgm:prSet phldrT="[Text]"/>
      <dgm:spPr/>
      <dgm:t>
        <a:bodyPr/>
        <a:lstStyle/>
        <a:p>
          <a:r>
            <a:rPr lang="en-GB" dirty="0"/>
            <a:t>Availability of specialist advice</a:t>
          </a:r>
        </a:p>
      </dgm:t>
    </dgm:pt>
    <dgm:pt modelId="{0326CDDB-5E59-41F8-924C-6F2CF66A1494}" type="parTrans" cxnId="{4AB3C6DF-FD72-4327-A16D-D000E682F8A8}">
      <dgm:prSet/>
      <dgm:spPr/>
      <dgm:t>
        <a:bodyPr/>
        <a:lstStyle/>
        <a:p>
          <a:endParaRPr lang="en-GB"/>
        </a:p>
      </dgm:t>
    </dgm:pt>
    <dgm:pt modelId="{C7663F86-5CAE-4209-AE7F-9790DA10E80D}" type="sibTrans" cxnId="{4AB3C6DF-FD72-4327-A16D-D000E682F8A8}">
      <dgm:prSet/>
      <dgm:spPr/>
      <dgm:t>
        <a:bodyPr/>
        <a:lstStyle/>
        <a:p>
          <a:endParaRPr lang="en-GB"/>
        </a:p>
      </dgm:t>
    </dgm:pt>
    <dgm:pt modelId="{46B03BCD-FB2B-4074-B155-89E190712966}">
      <dgm:prSet phldrT="[Text]"/>
      <dgm:spPr/>
      <dgm:t>
        <a:bodyPr/>
        <a:lstStyle/>
        <a:p>
          <a:r>
            <a:rPr lang="en-GB" dirty="0"/>
            <a:t>Legal literacy</a:t>
          </a:r>
        </a:p>
      </dgm:t>
    </dgm:pt>
    <dgm:pt modelId="{9649E1F6-020B-410D-AD7E-E80688EB4B23}" type="parTrans" cxnId="{AFF97147-A220-4BF2-8035-4099B73CE9FE}">
      <dgm:prSet/>
      <dgm:spPr/>
      <dgm:t>
        <a:bodyPr/>
        <a:lstStyle/>
        <a:p>
          <a:endParaRPr lang="en-GB"/>
        </a:p>
      </dgm:t>
    </dgm:pt>
    <dgm:pt modelId="{49EDC459-286F-4378-B8C0-8332A624528E}" type="sibTrans" cxnId="{AFF97147-A220-4BF2-8035-4099B73CE9FE}">
      <dgm:prSet/>
      <dgm:spPr/>
      <dgm:t>
        <a:bodyPr/>
        <a:lstStyle/>
        <a:p>
          <a:endParaRPr lang="en-GB"/>
        </a:p>
      </dgm:t>
    </dgm:pt>
    <dgm:pt modelId="{E1C92492-2FC7-4FE8-ABA5-E00E551723A9}">
      <dgm:prSet/>
      <dgm:spPr/>
      <dgm:t>
        <a:bodyPr/>
        <a:lstStyle/>
        <a:p>
          <a:r>
            <a:rPr lang="en-GB" dirty="0"/>
            <a:t>Balancing autonomy with a duty of care</a:t>
          </a:r>
        </a:p>
      </dgm:t>
    </dgm:pt>
    <dgm:pt modelId="{6AE3F216-2E7E-4608-9E79-1DD0BA91A267}" type="parTrans" cxnId="{C300BF8B-3EF6-45A3-9808-8416BB9292CD}">
      <dgm:prSet/>
      <dgm:spPr/>
      <dgm:t>
        <a:bodyPr/>
        <a:lstStyle/>
        <a:p>
          <a:endParaRPr lang="en-US"/>
        </a:p>
      </dgm:t>
    </dgm:pt>
    <dgm:pt modelId="{674AE400-B9EC-4BFA-BD4D-A5105014BAF1}" type="sibTrans" cxnId="{C300BF8B-3EF6-45A3-9808-8416BB9292CD}">
      <dgm:prSet/>
      <dgm:spPr/>
      <dgm:t>
        <a:bodyPr/>
        <a:lstStyle/>
        <a:p>
          <a:endParaRPr lang="en-US"/>
        </a:p>
      </dgm:t>
    </dgm:pt>
    <dgm:pt modelId="{AC0B6C0C-63CB-427B-9698-F366130DE5A3}">
      <dgm:prSet/>
      <dgm:spPr/>
      <dgm:t>
        <a:bodyPr/>
        <a:lstStyle/>
        <a:p>
          <a:r>
            <a:rPr lang="en-GB" dirty="0"/>
            <a:t>Professional curiosity (history)</a:t>
          </a:r>
        </a:p>
      </dgm:t>
    </dgm:pt>
    <dgm:pt modelId="{9460F7BC-F43E-45EA-80C1-38E3F79D584D}" type="parTrans" cxnId="{67490893-C495-4417-9930-4B3C0328FB66}">
      <dgm:prSet/>
      <dgm:spPr/>
    </dgm:pt>
    <dgm:pt modelId="{EDE452B3-1D0C-45EE-B8AB-5EE1FE5BFDA1}" type="sibTrans" cxnId="{67490893-C495-4417-9930-4B3C0328FB66}">
      <dgm:prSet/>
      <dgm:spPr/>
    </dgm:pt>
    <dgm:pt modelId="{E912C275-364D-4FC9-BC82-352BADB5469C}">
      <dgm:prSet/>
      <dgm:spPr/>
      <dgm:t>
        <a:bodyPr/>
        <a:lstStyle/>
        <a:p>
          <a:r>
            <a:rPr lang="en-GB" dirty="0"/>
            <a:t>Transitions – opportunities not cliff edges</a:t>
          </a:r>
        </a:p>
      </dgm:t>
    </dgm:pt>
    <dgm:pt modelId="{67D2E738-54C1-45CE-8833-F347E7B008D0}" type="parTrans" cxnId="{3234A177-12EC-4526-8B8B-B418079DDC47}">
      <dgm:prSet/>
      <dgm:spPr/>
    </dgm:pt>
    <dgm:pt modelId="{89B04CC0-7913-414F-BFD0-4F0DB2068542}" type="sibTrans" cxnId="{3234A177-12EC-4526-8B8B-B418079DDC47}">
      <dgm:prSet/>
      <dgm:spPr/>
    </dgm:pt>
    <dgm:pt modelId="{6AD08639-C6FE-4801-B5A4-FBEB2ED0A836}">
      <dgm:prSet/>
      <dgm:spPr/>
      <dgm:t>
        <a:bodyPr/>
        <a:lstStyle/>
        <a:p>
          <a:r>
            <a:rPr lang="en-GB" dirty="0"/>
            <a:t>Assessment of care &amp; support, and mental health</a:t>
          </a:r>
        </a:p>
      </dgm:t>
    </dgm:pt>
    <dgm:pt modelId="{3FCCBDFC-6A59-4824-8FAE-54FFB83617B3}" type="parTrans" cxnId="{CB9C2DCF-E264-4886-836F-3E9399BFA73E}">
      <dgm:prSet/>
      <dgm:spPr/>
    </dgm:pt>
    <dgm:pt modelId="{8CFCE3D3-D42D-4DEE-B4BD-F38EBD10DF69}" type="sibTrans" cxnId="{CB9C2DCF-E264-4886-836F-3E9399BFA73E}">
      <dgm:prSet/>
      <dgm:spPr/>
    </dgm:pt>
    <dgm:pt modelId="{96ED4EAD-74DC-4699-9AA7-70E33D89329E}" type="pres">
      <dgm:prSet presAssocID="{5144F4C2-3C06-40FE-86E0-DD85B8E11205}" presName="diagram" presStyleCnt="0">
        <dgm:presLayoutVars>
          <dgm:dir/>
          <dgm:resizeHandles val="exact"/>
        </dgm:presLayoutVars>
      </dgm:prSet>
      <dgm:spPr/>
    </dgm:pt>
    <dgm:pt modelId="{FFCFB8AE-494D-4C68-8C63-76BB061721E0}" type="pres">
      <dgm:prSet presAssocID="{6CC114E8-973F-4213-B560-3DD6527FC95F}" presName="node" presStyleLbl="node1" presStyleIdx="0" presStyleCnt="9">
        <dgm:presLayoutVars>
          <dgm:bulletEnabled val="1"/>
        </dgm:presLayoutVars>
      </dgm:prSet>
      <dgm:spPr/>
    </dgm:pt>
    <dgm:pt modelId="{81BBF887-2A47-4D7F-8BCC-0BDE4CEC772A}" type="pres">
      <dgm:prSet presAssocID="{6582E3C0-39E9-4F4E-A82E-79F7273CCEEE}" presName="sibTrans" presStyleCnt="0"/>
      <dgm:spPr/>
    </dgm:pt>
    <dgm:pt modelId="{C8B254F4-C090-4336-881B-24F7A5199586}" type="pres">
      <dgm:prSet presAssocID="{AC0B6C0C-63CB-427B-9698-F366130DE5A3}" presName="node" presStyleLbl="node1" presStyleIdx="1" presStyleCnt="9">
        <dgm:presLayoutVars>
          <dgm:bulletEnabled val="1"/>
        </dgm:presLayoutVars>
      </dgm:prSet>
      <dgm:spPr/>
    </dgm:pt>
    <dgm:pt modelId="{45B07F3C-0F2F-4A39-8C6C-2ED6305753FB}" type="pres">
      <dgm:prSet presAssocID="{EDE452B3-1D0C-45EE-B8AB-5EE1FE5BFDA1}" presName="sibTrans" presStyleCnt="0"/>
      <dgm:spPr/>
    </dgm:pt>
    <dgm:pt modelId="{34829D28-BBAB-4466-B955-F1EBBF13A76F}" type="pres">
      <dgm:prSet presAssocID="{6AD08639-C6FE-4801-B5A4-FBEB2ED0A836}" presName="node" presStyleLbl="node1" presStyleIdx="2" presStyleCnt="9">
        <dgm:presLayoutVars>
          <dgm:bulletEnabled val="1"/>
        </dgm:presLayoutVars>
      </dgm:prSet>
      <dgm:spPr/>
    </dgm:pt>
    <dgm:pt modelId="{3F41A6DE-EDBF-481A-A8A9-7C7FEC409306}" type="pres">
      <dgm:prSet presAssocID="{8CFCE3D3-D42D-4DEE-B4BD-F38EBD10DF69}" presName="sibTrans" presStyleCnt="0"/>
      <dgm:spPr/>
    </dgm:pt>
    <dgm:pt modelId="{3193161A-B1D6-4413-922C-4B42EB114853}" type="pres">
      <dgm:prSet presAssocID="{E912C275-364D-4FC9-BC82-352BADB5469C}" presName="node" presStyleLbl="node1" presStyleIdx="3" presStyleCnt="9">
        <dgm:presLayoutVars>
          <dgm:bulletEnabled val="1"/>
        </dgm:presLayoutVars>
      </dgm:prSet>
      <dgm:spPr/>
    </dgm:pt>
    <dgm:pt modelId="{8141CD3C-3633-4DE0-B041-DB70BE883521}" type="pres">
      <dgm:prSet presAssocID="{89B04CC0-7913-414F-BFD0-4F0DB2068542}" presName="sibTrans" presStyleCnt="0"/>
      <dgm:spPr/>
    </dgm:pt>
    <dgm:pt modelId="{3670B627-8464-4AF0-8608-A6E74A751A6A}" type="pres">
      <dgm:prSet presAssocID="{9055461E-16C7-4289-851D-A23B69F77E35}" presName="node" presStyleLbl="node1" presStyleIdx="4" presStyleCnt="9">
        <dgm:presLayoutVars>
          <dgm:bulletEnabled val="1"/>
        </dgm:presLayoutVars>
      </dgm:prSet>
      <dgm:spPr/>
    </dgm:pt>
    <dgm:pt modelId="{6B515BCC-A3BB-4026-B418-7CCB8F33D0FC}" type="pres">
      <dgm:prSet presAssocID="{DF2D71E8-6E60-40EB-BAE0-1955870BB892}" presName="sibTrans" presStyleCnt="0"/>
      <dgm:spPr/>
    </dgm:pt>
    <dgm:pt modelId="{927D762A-AA35-4514-A3DA-DF8BC758065A}" type="pres">
      <dgm:prSet presAssocID="{FD146519-23BB-46BC-862C-D52ED2FD4C1E}" presName="node" presStyleLbl="node1" presStyleIdx="5" presStyleCnt="9">
        <dgm:presLayoutVars>
          <dgm:bulletEnabled val="1"/>
        </dgm:presLayoutVars>
      </dgm:prSet>
      <dgm:spPr/>
    </dgm:pt>
    <dgm:pt modelId="{7060D678-A4DD-4AB7-B9B5-89102EA56ECC}" type="pres">
      <dgm:prSet presAssocID="{23CB874D-D77C-466D-9EC8-E84E003ED22C}" presName="sibTrans" presStyleCnt="0"/>
      <dgm:spPr/>
    </dgm:pt>
    <dgm:pt modelId="{A465112D-479F-4796-9FD8-ACAABAC4B9E5}" type="pres">
      <dgm:prSet presAssocID="{09943AA2-726A-4891-8FD8-ECA33DA5EAE7}" presName="node" presStyleLbl="node1" presStyleIdx="6" presStyleCnt="9">
        <dgm:presLayoutVars>
          <dgm:bulletEnabled val="1"/>
        </dgm:presLayoutVars>
      </dgm:prSet>
      <dgm:spPr/>
    </dgm:pt>
    <dgm:pt modelId="{F46448BA-E73A-46AC-927D-613445B46C24}" type="pres">
      <dgm:prSet presAssocID="{C7663F86-5CAE-4209-AE7F-9790DA10E80D}" presName="sibTrans" presStyleCnt="0"/>
      <dgm:spPr/>
    </dgm:pt>
    <dgm:pt modelId="{8423D9CA-277D-4064-9D73-024AEE27DDBC}" type="pres">
      <dgm:prSet presAssocID="{46B03BCD-FB2B-4074-B155-89E190712966}" presName="node" presStyleLbl="node1" presStyleIdx="7" presStyleCnt="9">
        <dgm:presLayoutVars>
          <dgm:bulletEnabled val="1"/>
        </dgm:presLayoutVars>
      </dgm:prSet>
      <dgm:spPr/>
    </dgm:pt>
    <dgm:pt modelId="{A8DC4D28-3121-406B-A7ED-6315EFA6B772}" type="pres">
      <dgm:prSet presAssocID="{49EDC459-286F-4378-B8C0-8332A624528E}" presName="sibTrans" presStyleCnt="0"/>
      <dgm:spPr/>
    </dgm:pt>
    <dgm:pt modelId="{EA6A8009-B6FB-4E2D-A8E6-7C5CFBC3FD08}" type="pres">
      <dgm:prSet presAssocID="{E1C92492-2FC7-4FE8-ABA5-E00E551723A9}" presName="node" presStyleLbl="node1" presStyleIdx="8" presStyleCnt="9">
        <dgm:presLayoutVars>
          <dgm:bulletEnabled val="1"/>
        </dgm:presLayoutVars>
      </dgm:prSet>
      <dgm:spPr/>
    </dgm:pt>
  </dgm:ptLst>
  <dgm:cxnLst>
    <dgm:cxn modelId="{50B20F01-A17B-4871-844F-844D96155ADE}" srcId="{5144F4C2-3C06-40FE-86E0-DD85B8E11205}" destId="{9055461E-16C7-4289-851D-A23B69F77E35}" srcOrd="4" destOrd="0" parTransId="{282FBDB4-2E89-4D49-BCCB-9299C56D0B16}" sibTransId="{DF2D71E8-6E60-40EB-BAE0-1955870BB892}"/>
    <dgm:cxn modelId="{EB2DB414-35F2-4D34-A67D-6EBD890A14A2}" type="presOf" srcId="{6AD08639-C6FE-4801-B5A4-FBEB2ED0A836}" destId="{34829D28-BBAB-4466-B955-F1EBBF13A76F}" srcOrd="0" destOrd="0" presId="urn:microsoft.com/office/officeart/2005/8/layout/default"/>
    <dgm:cxn modelId="{0DF7641A-AAB8-490E-B469-DAF8DAAE2510}" type="presOf" srcId="{AC0B6C0C-63CB-427B-9698-F366130DE5A3}" destId="{C8B254F4-C090-4336-881B-24F7A5199586}" srcOrd="0" destOrd="0" presId="urn:microsoft.com/office/officeart/2005/8/layout/default"/>
    <dgm:cxn modelId="{50FED035-58DD-4AAB-9AE1-E8DC85795491}" type="presOf" srcId="{46B03BCD-FB2B-4074-B155-89E190712966}" destId="{8423D9CA-277D-4064-9D73-024AEE27DDBC}" srcOrd="0" destOrd="0" presId="urn:microsoft.com/office/officeart/2005/8/layout/default"/>
    <dgm:cxn modelId="{187B475D-BD88-4DEA-B75D-B1A96D8EE5A7}" type="presOf" srcId="{5144F4C2-3C06-40FE-86E0-DD85B8E11205}" destId="{96ED4EAD-74DC-4699-9AA7-70E33D89329E}" srcOrd="0" destOrd="0" presId="urn:microsoft.com/office/officeart/2005/8/layout/default"/>
    <dgm:cxn modelId="{AFF97147-A220-4BF2-8035-4099B73CE9FE}" srcId="{5144F4C2-3C06-40FE-86E0-DD85B8E11205}" destId="{46B03BCD-FB2B-4074-B155-89E190712966}" srcOrd="7" destOrd="0" parTransId="{9649E1F6-020B-410D-AD7E-E80688EB4B23}" sibTransId="{49EDC459-286F-4378-B8C0-8332A624528E}"/>
    <dgm:cxn modelId="{4A416569-4A59-40EF-9FE2-CF04A078E98E}" type="presOf" srcId="{6CC114E8-973F-4213-B560-3DD6527FC95F}" destId="{FFCFB8AE-494D-4C68-8C63-76BB061721E0}" srcOrd="0" destOrd="0" presId="urn:microsoft.com/office/officeart/2005/8/layout/default"/>
    <dgm:cxn modelId="{71CBF14E-6842-4596-9650-6ECCE9828D81}" type="presOf" srcId="{09943AA2-726A-4891-8FD8-ECA33DA5EAE7}" destId="{A465112D-479F-4796-9FD8-ACAABAC4B9E5}" srcOrd="0" destOrd="0" presId="urn:microsoft.com/office/officeart/2005/8/layout/default"/>
    <dgm:cxn modelId="{3234A177-12EC-4526-8B8B-B418079DDC47}" srcId="{5144F4C2-3C06-40FE-86E0-DD85B8E11205}" destId="{E912C275-364D-4FC9-BC82-352BADB5469C}" srcOrd="3" destOrd="0" parTransId="{67D2E738-54C1-45CE-8833-F347E7B008D0}" sibTransId="{89B04CC0-7913-414F-BFD0-4F0DB2068542}"/>
    <dgm:cxn modelId="{40252059-6E29-4518-9707-FE4CA64F18C1}" type="presOf" srcId="{9055461E-16C7-4289-851D-A23B69F77E35}" destId="{3670B627-8464-4AF0-8608-A6E74A751A6A}" srcOrd="0" destOrd="0" presId="urn:microsoft.com/office/officeart/2005/8/layout/default"/>
    <dgm:cxn modelId="{451C2F7F-8CF8-4A1A-A886-C2C8C83F72E9}" type="presOf" srcId="{E912C275-364D-4FC9-BC82-352BADB5469C}" destId="{3193161A-B1D6-4413-922C-4B42EB114853}" srcOrd="0" destOrd="0" presId="urn:microsoft.com/office/officeart/2005/8/layout/default"/>
    <dgm:cxn modelId="{4F8D0B82-2A9B-484A-8E13-E7A5328E4155}" type="presOf" srcId="{E1C92492-2FC7-4FE8-ABA5-E00E551723A9}" destId="{EA6A8009-B6FB-4E2D-A8E6-7C5CFBC3FD08}" srcOrd="0" destOrd="0" presId="urn:microsoft.com/office/officeart/2005/8/layout/default"/>
    <dgm:cxn modelId="{398C0E83-1DC8-494D-A4B6-FD47D490471F}" srcId="{5144F4C2-3C06-40FE-86E0-DD85B8E11205}" destId="{FD146519-23BB-46BC-862C-D52ED2FD4C1E}" srcOrd="5" destOrd="0" parTransId="{E04869BE-5BB3-4468-8508-64021CF12CA2}" sibTransId="{23CB874D-D77C-466D-9EC8-E84E003ED22C}"/>
    <dgm:cxn modelId="{C300BF8B-3EF6-45A3-9808-8416BB9292CD}" srcId="{5144F4C2-3C06-40FE-86E0-DD85B8E11205}" destId="{E1C92492-2FC7-4FE8-ABA5-E00E551723A9}" srcOrd="8" destOrd="0" parTransId="{6AE3F216-2E7E-4608-9E79-1DD0BA91A267}" sibTransId="{674AE400-B9EC-4BFA-BD4D-A5105014BAF1}"/>
    <dgm:cxn modelId="{67490893-C495-4417-9930-4B3C0328FB66}" srcId="{5144F4C2-3C06-40FE-86E0-DD85B8E11205}" destId="{AC0B6C0C-63CB-427B-9698-F366130DE5A3}" srcOrd="1" destOrd="0" parTransId="{9460F7BC-F43E-45EA-80C1-38E3F79D584D}" sibTransId="{EDE452B3-1D0C-45EE-B8AB-5EE1FE5BFDA1}"/>
    <dgm:cxn modelId="{B931E2C4-30DC-4C51-AC7C-27E4D1895673}" srcId="{5144F4C2-3C06-40FE-86E0-DD85B8E11205}" destId="{6CC114E8-973F-4213-B560-3DD6527FC95F}" srcOrd="0" destOrd="0" parTransId="{30C50D99-43DB-44DE-94BF-DE360FD28FF3}" sibTransId="{6582E3C0-39E9-4F4E-A82E-79F7273CCEEE}"/>
    <dgm:cxn modelId="{CB9C2DCF-E264-4886-836F-3E9399BFA73E}" srcId="{5144F4C2-3C06-40FE-86E0-DD85B8E11205}" destId="{6AD08639-C6FE-4801-B5A4-FBEB2ED0A836}" srcOrd="2" destOrd="0" parTransId="{3FCCBDFC-6A59-4824-8FAE-54FFB83617B3}" sibTransId="{8CFCE3D3-D42D-4DEE-B4BD-F38EBD10DF69}"/>
    <dgm:cxn modelId="{4AB3C6DF-FD72-4327-A16D-D000E682F8A8}" srcId="{5144F4C2-3C06-40FE-86E0-DD85B8E11205}" destId="{09943AA2-726A-4891-8FD8-ECA33DA5EAE7}" srcOrd="6" destOrd="0" parTransId="{0326CDDB-5E59-41F8-924C-6F2CF66A1494}" sibTransId="{C7663F86-5CAE-4209-AE7F-9790DA10E80D}"/>
    <dgm:cxn modelId="{F1F37CEE-9A57-45A8-985E-D994100A2026}" type="presOf" srcId="{FD146519-23BB-46BC-862C-D52ED2FD4C1E}" destId="{927D762A-AA35-4514-A3DA-DF8BC758065A}" srcOrd="0" destOrd="0" presId="urn:microsoft.com/office/officeart/2005/8/layout/default"/>
    <dgm:cxn modelId="{2269A6D8-0C36-4254-BC0B-08D8F51EA0DC}" type="presParOf" srcId="{96ED4EAD-74DC-4699-9AA7-70E33D89329E}" destId="{FFCFB8AE-494D-4C68-8C63-76BB061721E0}" srcOrd="0" destOrd="0" presId="urn:microsoft.com/office/officeart/2005/8/layout/default"/>
    <dgm:cxn modelId="{B1D72852-166E-4F60-B892-682A8C5D7FEB}" type="presParOf" srcId="{96ED4EAD-74DC-4699-9AA7-70E33D89329E}" destId="{81BBF887-2A47-4D7F-8BCC-0BDE4CEC772A}" srcOrd="1" destOrd="0" presId="urn:microsoft.com/office/officeart/2005/8/layout/default"/>
    <dgm:cxn modelId="{52E7A676-BFD3-40B3-8AB8-0AB367372817}" type="presParOf" srcId="{96ED4EAD-74DC-4699-9AA7-70E33D89329E}" destId="{C8B254F4-C090-4336-881B-24F7A5199586}" srcOrd="2" destOrd="0" presId="urn:microsoft.com/office/officeart/2005/8/layout/default"/>
    <dgm:cxn modelId="{873FE8D5-62BA-430B-A13E-9D85833DDBEE}" type="presParOf" srcId="{96ED4EAD-74DC-4699-9AA7-70E33D89329E}" destId="{45B07F3C-0F2F-4A39-8C6C-2ED6305753FB}" srcOrd="3" destOrd="0" presId="urn:microsoft.com/office/officeart/2005/8/layout/default"/>
    <dgm:cxn modelId="{6ACF8A08-4C07-4A75-B5A7-F894BDBBE5BE}" type="presParOf" srcId="{96ED4EAD-74DC-4699-9AA7-70E33D89329E}" destId="{34829D28-BBAB-4466-B955-F1EBBF13A76F}" srcOrd="4" destOrd="0" presId="urn:microsoft.com/office/officeart/2005/8/layout/default"/>
    <dgm:cxn modelId="{ABAF2B45-7EDA-45B0-842D-1CCB7381A413}" type="presParOf" srcId="{96ED4EAD-74DC-4699-9AA7-70E33D89329E}" destId="{3F41A6DE-EDBF-481A-A8A9-7C7FEC409306}" srcOrd="5" destOrd="0" presId="urn:microsoft.com/office/officeart/2005/8/layout/default"/>
    <dgm:cxn modelId="{A88DABA2-F4FD-4F0A-B0F1-071FF8F7CDFF}" type="presParOf" srcId="{96ED4EAD-74DC-4699-9AA7-70E33D89329E}" destId="{3193161A-B1D6-4413-922C-4B42EB114853}" srcOrd="6" destOrd="0" presId="urn:microsoft.com/office/officeart/2005/8/layout/default"/>
    <dgm:cxn modelId="{0DE0AF56-5516-4C13-8321-F9860B871A5A}" type="presParOf" srcId="{96ED4EAD-74DC-4699-9AA7-70E33D89329E}" destId="{8141CD3C-3633-4DE0-B041-DB70BE883521}" srcOrd="7" destOrd="0" presId="urn:microsoft.com/office/officeart/2005/8/layout/default"/>
    <dgm:cxn modelId="{DBDA4A0F-B147-462F-97D1-5D78C25338EE}" type="presParOf" srcId="{96ED4EAD-74DC-4699-9AA7-70E33D89329E}" destId="{3670B627-8464-4AF0-8608-A6E74A751A6A}" srcOrd="8" destOrd="0" presId="urn:microsoft.com/office/officeart/2005/8/layout/default"/>
    <dgm:cxn modelId="{79C3C2B9-49DC-4F81-97A7-8CEF81AE0609}" type="presParOf" srcId="{96ED4EAD-74DC-4699-9AA7-70E33D89329E}" destId="{6B515BCC-A3BB-4026-B418-7CCB8F33D0FC}" srcOrd="9" destOrd="0" presId="urn:microsoft.com/office/officeart/2005/8/layout/default"/>
    <dgm:cxn modelId="{1AA6ADEC-FF20-4F45-97C8-6D4494E2416F}" type="presParOf" srcId="{96ED4EAD-74DC-4699-9AA7-70E33D89329E}" destId="{927D762A-AA35-4514-A3DA-DF8BC758065A}" srcOrd="10" destOrd="0" presId="urn:microsoft.com/office/officeart/2005/8/layout/default"/>
    <dgm:cxn modelId="{88827606-F2F3-42F6-A350-18E00523975C}" type="presParOf" srcId="{96ED4EAD-74DC-4699-9AA7-70E33D89329E}" destId="{7060D678-A4DD-4AB7-B9B5-89102EA56ECC}" srcOrd="11" destOrd="0" presId="urn:microsoft.com/office/officeart/2005/8/layout/default"/>
    <dgm:cxn modelId="{04EE35CC-44CE-46F6-9251-22EE87D67B43}" type="presParOf" srcId="{96ED4EAD-74DC-4699-9AA7-70E33D89329E}" destId="{A465112D-479F-4796-9FD8-ACAABAC4B9E5}" srcOrd="12" destOrd="0" presId="urn:microsoft.com/office/officeart/2005/8/layout/default"/>
    <dgm:cxn modelId="{39A96BA9-E37C-4A2D-9C9A-43119C16B0A5}" type="presParOf" srcId="{96ED4EAD-74DC-4699-9AA7-70E33D89329E}" destId="{F46448BA-E73A-46AC-927D-613445B46C24}" srcOrd="13" destOrd="0" presId="urn:microsoft.com/office/officeart/2005/8/layout/default"/>
    <dgm:cxn modelId="{11DFC948-A7B9-4438-BB41-78D787A5B342}" type="presParOf" srcId="{96ED4EAD-74DC-4699-9AA7-70E33D89329E}" destId="{8423D9CA-277D-4064-9D73-024AEE27DDBC}" srcOrd="14" destOrd="0" presId="urn:microsoft.com/office/officeart/2005/8/layout/default"/>
    <dgm:cxn modelId="{9460BBCD-0198-4AE3-A58F-E6CB895F1606}" type="presParOf" srcId="{96ED4EAD-74DC-4699-9AA7-70E33D89329E}" destId="{A8DC4D28-3121-406B-A7ED-6315EFA6B772}" srcOrd="15" destOrd="0" presId="urn:microsoft.com/office/officeart/2005/8/layout/default"/>
    <dgm:cxn modelId="{7304691F-B593-4436-8034-1416E3E174A9}" type="presParOf" srcId="{96ED4EAD-74DC-4699-9AA7-70E33D89329E}" destId="{EA6A8009-B6FB-4E2D-A8E6-7C5CFBC3FD08}"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4568B9-8424-49AD-86A5-BAC1A5CE9E4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8B9BED51-2043-4DEA-A2B7-61FFAC61221E}">
      <dgm:prSet phldrT="[Text]"/>
      <dgm:spPr/>
      <dgm:t>
        <a:bodyPr/>
        <a:lstStyle/>
        <a:p>
          <a:r>
            <a:rPr lang="en-GB" dirty="0"/>
            <a:t>Information-sharing &amp; communication</a:t>
          </a:r>
        </a:p>
      </dgm:t>
    </dgm:pt>
    <dgm:pt modelId="{91FC240A-EC0B-4695-A69F-8A577AB90673}" type="parTrans" cxnId="{B34AC536-6B10-4535-9BB7-99EA63C8CEA5}">
      <dgm:prSet/>
      <dgm:spPr/>
      <dgm:t>
        <a:bodyPr/>
        <a:lstStyle/>
        <a:p>
          <a:endParaRPr lang="en-GB"/>
        </a:p>
      </dgm:t>
    </dgm:pt>
    <dgm:pt modelId="{588D11F4-3021-4FF7-8142-0674B98BF712}" type="sibTrans" cxnId="{B34AC536-6B10-4535-9BB7-99EA63C8CEA5}">
      <dgm:prSet/>
      <dgm:spPr/>
      <dgm:t>
        <a:bodyPr/>
        <a:lstStyle/>
        <a:p>
          <a:endParaRPr lang="en-GB"/>
        </a:p>
      </dgm:t>
    </dgm:pt>
    <dgm:pt modelId="{50A81056-E3B9-46FE-B572-AAA2B5D99567}">
      <dgm:prSet phldrT="[Text]"/>
      <dgm:spPr/>
      <dgm:t>
        <a:bodyPr/>
        <a:lstStyle/>
        <a:p>
          <a:r>
            <a:rPr lang="en-GB" dirty="0"/>
            <a:t>Working together on complex, stuck and stalled cases</a:t>
          </a:r>
        </a:p>
      </dgm:t>
    </dgm:pt>
    <dgm:pt modelId="{CC969C21-6A88-4064-A5FA-D4DE6D6EAAF5}" type="parTrans" cxnId="{A907FF5F-86C5-426E-A765-0BAC1BDC4282}">
      <dgm:prSet/>
      <dgm:spPr/>
      <dgm:t>
        <a:bodyPr/>
        <a:lstStyle/>
        <a:p>
          <a:endParaRPr lang="en-GB"/>
        </a:p>
      </dgm:t>
    </dgm:pt>
    <dgm:pt modelId="{53E44D53-FC7D-4891-A299-3D756EAA26B0}" type="sibTrans" cxnId="{A907FF5F-86C5-426E-A765-0BAC1BDC4282}">
      <dgm:prSet/>
      <dgm:spPr/>
      <dgm:t>
        <a:bodyPr/>
        <a:lstStyle/>
        <a:p>
          <a:endParaRPr lang="en-GB"/>
        </a:p>
      </dgm:t>
    </dgm:pt>
    <dgm:pt modelId="{3E24DB14-4C23-4B58-80AE-5B42D21665E0}">
      <dgm:prSet phldrT="[Text]"/>
      <dgm:spPr/>
      <dgm:t>
        <a:bodyPr/>
        <a:lstStyle/>
        <a:p>
          <a:r>
            <a:rPr lang="en-GB" dirty="0"/>
            <a:t>Use of multi-agency meetings and safeguarding enquiries</a:t>
          </a:r>
        </a:p>
      </dgm:t>
    </dgm:pt>
    <dgm:pt modelId="{22B0D8CD-2E97-41E7-88D9-5F2397E6DA90}" type="parTrans" cxnId="{8B161349-5811-4C06-9E5F-FA1F0652DE46}">
      <dgm:prSet/>
      <dgm:spPr/>
      <dgm:t>
        <a:bodyPr/>
        <a:lstStyle/>
        <a:p>
          <a:endParaRPr lang="en-GB"/>
        </a:p>
      </dgm:t>
    </dgm:pt>
    <dgm:pt modelId="{F006F755-46AA-4E98-9189-3947DB71BF1E}" type="sibTrans" cxnId="{8B161349-5811-4C06-9E5F-FA1F0652DE46}">
      <dgm:prSet/>
      <dgm:spPr/>
      <dgm:t>
        <a:bodyPr/>
        <a:lstStyle/>
        <a:p>
          <a:endParaRPr lang="en-GB"/>
        </a:p>
      </dgm:t>
    </dgm:pt>
    <dgm:pt modelId="{AF583266-0E78-44FD-8118-C1E7865C1CCA}">
      <dgm:prSet phldrT="[Text]"/>
      <dgm:spPr/>
      <dgm:t>
        <a:bodyPr/>
        <a:lstStyle/>
        <a:p>
          <a:r>
            <a:rPr lang="en-GB" dirty="0"/>
            <a:t>Clear roles and responsibilities (lead agencies and key workers)</a:t>
          </a:r>
        </a:p>
      </dgm:t>
    </dgm:pt>
    <dgm:pt modelId="{C1960A1F-7381-43F7-8CD5-211706988D04}" type="parTrans" cxnId="{8491231E-3A6C-4877-A18B-345D56DBABCA}">
      <dgm:prSet/>
      <dgm:spPr/>
      <dgm:t>
        <a:bodyPr/>
        <a:lstStyle/>
        <a:p>
          <a:endParaRPr lang="en-GB"/>
        </a:p>
      </dgm:t>
    </dgm:pt>
    <dgm:pt modelId="{70FC1D39-77DA-41B3-AAF4-C8AD1232C336}" type="sibTrans" cxnId="{8491231E-3A6C-4877-A18B-345D56DBABCA}">
      <dgm:prSet/>
      <dgm:spPr/>
      <dgm:t>
        <a:bodyPr/>
        <a:lstStyle/>
        <a:p>
          <a:endParaRPr lang="en-GB"/>
        </a:p>
      </dgm:t>
    </dgm:pt>
    <dgm:pt modelId="{B8D18FCB-3F79-49E1-87E2-F1FAD827AC98}">
      <dgm:prSet phldrT="[Text]"/>
      <dgm:spPr/>
      <dgm:t>
        <a:bodyPr/>
        <a:lstStyle/>
        <a:p>
          <a:r>
            <a:rPr lang="en-GB" dirty="0"/>
            <a:t>Shared record-keeping</a:t>
          </a:r>
        </a:p>
      </dgm:t>
    </dgm:pt>
    <dgm:pt modelId="{4A8A1A61-88CC-4395-904C-6F3A4934266F}" type="parTrans" cxnId="{A1C0B062-E44E-4CB7-BBE4-ABA87BAC0A17}">
      <dgm:prSet/>
      <dgm:spPr/>
      <dgm:t>
        <a:bodyPr/>
        <a:lstStyle/>
        <a:p>
          <a:endParaRPr lang="en-GB"/>
        </a:p>
      </dgm:t>
    </dgm:pt>
    <dgm:pt modelId="{7AB95D35-4BC6-4936-99EB-EFDE443796F5}" type="sibTrans" cxnId="{A1C0B062-E44E-4CB7-BBE4-ABA87BAC0A17}">
      <dgm:prSet/>
      <dgm:spPr/>
      <dgm:t>
        <a:bodyPr/>
        <a:lstStyle/>
        <a:p>
          <a:endParaRPr lang="en-GB"/>
        </a:p>
      </dgm:t>
    </dgm:pt>
    <dgm:pt modelId="{8F060AEA-8F74-4553-9B4F-79133D211AC0}">
      <dgm:prSet/>
      <dgm:spPr/>
      <dgm:t>
        <a:bodyPr/>
        <a:lstStyle/>
        <a:p>
          <a:r>
            <a:rPr lang="en-GB" dirty="0"/>
            <a:t>Guidance on balancing autonomy with a duty of care</a:t>
          </a:r>
        </a:p>
      </dgm:t>
    </dgm:pt>
    <dgm:pt modelId="{B0C24995-6F69-4BD3-935D-EA0672D6C4BE}" type="parTrans" cxnId="{0A1660AE-9051-4CBC-BED8-5DC85920CE4C}">
      <dgm:prSet/>
      <dgm:spPr/>
    </dgm:pt>
    <dgm:pt modelId="{B45A29B1-4C00-45DF-A403-BDA3162DD525}" type="sibTrans" cxnId="{0A1660AE-9051-4CBC-BED8-5DC85920CE4C}">
      <dgm:prSet/>
      <dgm:spPr/>
    </dgm:pt>
    <dgm:pt modelId="{0FC43D7F-FB97-435C-BA86-437D0815EEE1}" type="pres">
      <dgm:prSet presAssocID="{C14568B9-8424-49AD-86A5-BAC1A5CE9E4F}" presName="diagram" presStyleCnt="0">
        <dgm:presLayoutVars>
          <dgm:dir/>
          <dgm:resizeHandles val="exact"/>
        </dgm:presLayoutVars>
      </dgm:prSet>
      <dgm:spPr/>
    </dgm:pt>
    <dgm:pt modelId="{6D82F956-1B5C-4D57-A32F-D22C7249E166}" type="pres">
      <dgm:prSet presAssocID="{8F060AEA-8F74-4553-9B4F-79133D211AC0}" presName="node" presStyleLbl="node1" presStyleIdx="0" presStyleCnt="6">
        <dgm:presLayoutVars>
          <dgm:bulletEnabled val="1"/>
        </dgm:presLayoutVars>
      </dgm:prSet>
      <dgm:spPr/>
    </dgm:pt>
    <dgm:pt modelId="{3120E14B-4213-4A78-871F-44D1760E2A80}" type="pres">
      <dgm:prSet presAssocID="{B45A29B1-4C00-45DF-A403-BDA3162DD525}" presName="sibTrans" presStyleCnt="0"/>
      <dgm:spPr/>
    </dgm:pt>
    <dgm:pt modelId="{290B2E1D-7EF3-493E-B330-270B27ACCE38}" type="pres">
      <dgm:prSet presAssocID="{8B9BED51-2043-4DEA-A2B7-61FFAC61221E}" presName="node" presStyleLbl="node1" presStyleIdx="1" presStyleCnt="6">
        <dgm:presLayoutVars>
          <dgm:bulletEnabled val="1"/>
        </dgm:presLayoutVars>
      </dgm:prSet>
      <dgm:spPr/>
    </dgm:pt>
    <dgm:pt modelId="{29887708-2E99-45FC-BCE4-51795C443343}" type="pres">
      <dgm:prSet presAssocID="{588D11F4-3021-4FF7-8142-0674B98BF712}" presName="sibTrans" presStyleCnt="0"/>
      <dgm:spPr/>
    </dgm:pt>
    <dgm:pt modelId="{06620868-8EA1-4DD7-8EE7-9E494E2C420B}" type="pres">
      <dgm:prSet presAssocID="{50A81056-E3B9-46FE-B572-AAA2B5D99567}" presName="node" presStyleLbl="node1" presStyleIdx="2" presStyleCnt="6">
        <dgm:presLayoutVars>
          <dgm:bulletEnabled val="1"/>
        </dgm:presLayoutVars>
      </dgm:prSet>
      <dgm:spPr/>
    </dgm:pt>
    <dgm:pt modelId="{5819DD86-5811-4988-8E63-5C712F13F9B6}" type="pres">
      <dgm:prSet presAssocID="{53E44D53-FC7D-4891-A299-3D756EAA26B0}" presName="sibTrans" presStyleCnt="0"/>
      <dgm:spPr/>
    </dgm:pt>
    <dgm:pt modelId="{0C530A5D-6AE7-47A0-BC7C-3676AC0877CF}" type="pres">
      <dgm:prSet presAssocID="{3E24DB14-4C23-4B58-80AE-5B42D21665E0}" presName="node" presStyleLbl="node1" presStyleIdx="3" presStyleCnt="6">
        <dgm:presLayoutVars>
          <dgm:bulletEnabled val="1"/>
        </dgm:presLayoutVars>
      </dgm:prSet>
      <dgm:spPr/>
    </dgm:pt>
    <dgm:pt modelId="{BDEBB8C4-2AB7-4D50-9AA6-F13E3E35DEB8}" type="pres">
      <dgm:prSet presAssocID="{F006F755-46AA-4E98-9189-3947DB71BF1E}" presName="sibTrans" presStyleCnt="0"/>
      <dgm:spPr/>
    </dgm:pt>
    <dgm:pt modelId="{362446AD-1F32-48FC-A446-711210E81046}" type="pres">
      <dgm:prSet presAssocID="{AF583266-0E78-44FD-8118-C1E7865C1CCA}" presName="node" presStyleLbl="node1" presStyleIdx="4" presStyleCnt="6">
        <dgm:presLayoutVars>
          <dgm:bulletEnabled val="1"/>
        </dgm:presLayoutVars>
      </dgm:prSet>
      <dgm:spPr/>
    </dgm:pt>
    <dgm:pt modelId="{A8B2165E-B07A-4F63-BCE7-E56A8D4885CF}" type="pres">
      <dgm:prSet presAssocID="{70FC1D39-77DA-41B3-AAF4-C8AD1232C336}" presName="sibTrans" presStyleCnt="0"/>
      <dgm:spPr/>
    </dgm:pt>
    <dgm:pt modelId="{70D12CF3-B565-420D-9252-571F5449B2AC}" type="pres">
      <dgm:prSet presAssocID="{B8D18FCB-3F79-49E1-87E2-F1FAD827AC98}" presName="node" presStyleLbl="node1" presStyleIdx="5" presStyleCnt="6">
        <dgm:presLayoutVars>
          <dgm:bulletEnabled val="1"/>
        </dgm:presLayoutVars>
      </dgm:prSet>
      <dgm:spPr/>
    </dgm:pt>
  </dgm:ptLst>
  <dgm:cxnLst>
    <dgm:cxn modelId="{C4BEB20E-407F-45D4-8173-FB7ACE040457}" type="presOf" srcId="{AF583266-0E78-44FD-8118-C1E7865C1CCA}" destId="{362446AD-1F32-48FC-A446-711210E81046}" srcOrd="0" destOrd="0" presId="urn:microsoft.com/office/officeart/2005/8/layout/default"/>
    <dgm:cxn modelId="{8491231E-3A6C-4877-A18B-345D56DBABCA}" srcId="{C14568B9-8424-49AD-86A5-BAC1A5CE9E4F}" destId="{AF583266-0E78-44FD-8118-C1E7865C1CCA}" srcOrd="4" destOrd="0" parTransId="{C1960A1F-7381-43F7-8CD5-211706988D04}" sibTransId="{70FC1D39-77DA-41B3-AAF4-C8AD1232C336}"/>
    <dgm:cxn modelId="{4176E224-EC7A-4572-89B4-E932F83EC612}" type="presOf" srcId="{50A81056-E3B9-46FE-B572-AAA2B5D99567}" destId="{06620868-8EA1-4DD7-8EE7-9E494E2C420B}" srcOrd="0" destOrd="0" presId="urn:microsoft.com/office/officeart/2005/8/layout/default"/>
    <dgm:cxn modelId="{B34AC536-6B10-4535-9BB7-99EA63C8CEA5}" srcId="{C14568B9-8424-49AD-86A5-BAC1A5CE9E4F}" destId="{8B9BED51-2043-4DEA-A2B7-61FFAC61221E}" srcOrd="1" destOrd="0" parTransId="{91FC240A-EC0B-4695-A69F-8A577AB90673}" sibTransId="{588D11F4-3021-4FF7-8142-0674B98BF712}"/>
    <dgm:cxn modelId="{A907FF5F-86C5-426E-A765-0BAC1BDC4282}" srcId="{C14568B9-8424-49AD-86A5-BAC1A5CE9E4F}" destId="{50A81056-E3B9-46FE-B572-AAA2B5D99567}" srcOrd="2" destOrd="0" parTransId="{CC969C21-6A88-4064-A5FA-D4DE6D6EAAF5}" sibTransId="{53E44D53-FC7D-4891-A299-3D756EAA26B0}"/>
    <dgm:cxn modelId="{A1C0B062-E44E-4CB7-BBE4-ABA87BAC0A17}" srcId="{C14568B9-8424-49AD-86A5-BAC1A5CE9E4F}" destId="{B8D18FCB-3F79-49E1-87E2-F1FAD827AC98}" srcOrd="5" destOrd="0" parTransId="{4A8A1A61-88CC-4395-904C-6F3A4934266F}" sibTransId="{7AB95D35-4BC6-4936-99EB-EFDE443796F5}"/>
    <dgm:cxn modelId="{8B161349-5811-4C06-9E5F-FA1F0652DE46}" srcId="{C14568B9-8424-49AD-86A5-BAC1A5CE9E4F}" destId="{3E24DB14-4C23-4B58-80AE-5B42D21665E0}" srcOrd="3" destOrd="0" parTransId="{22B0D8CD-2E97-41E7-88D9-5F2397E6DA90}" sibTransId="{F006F755-46AA-4E98-9189-3947DB71BF1E}"/>
    <dgm:cxn modelId="{46BC6555-AEE3-4E8A-BD9E-3BFE0A92F352}" type="presOf" srcId="{C14568B9-8424-49AD-86A5-BAC1A5CE9E4F}" destId="{0FC43D7F-FB97-435C-BA86-437D0815EEE1}" srcOrd="0" destOrd="0" presId="urn:microsoft.com/office/officeart/2005/8/layout/default"/>
    <dgm:cxn modelId="{C3F5ECA2-342B-4553-9418-3CA1CF3D614C}" type="presOf" srcId="{B8D18FCB-3F79-49E1-87E2-F1FAD827AC98}" destId="{70D12CF3-B565-420D-9252-571F5449B2AC}" srcOrd="0" destOrd="0" presId="urn:microsoft.com/office/officeart/2005/8/layout/default"/>
    <dgm:cxn modelId="{0A1660AE-9051-4CBC-BED8-5DC85920CE4C}" srcId="{C14568B9-8424-49AD-86A5-BAC1A5CE9E4F}" destId="{8F060AEA-8F74-4553-9B4F-79133D211AC0}" srcOrd="0" destOrd="0" parTransId="{B0C24995-6F69-4BD3-935D-EA0672D6C4BE}" sibTransId="{B45A29B1-4C00-45DF-A403-BDA3162DD525}"/>
    <dgm:cxn modelId="{6CFCC6DC-0AD2-423C-AC28-63AA0D4B7BB3}" type="presOf" srcId="{8F060AEA-8F74-4553-9B4F-79133D211AC0}" destId="{6D82F956-1B5C-4D57-A32F-D22C7249E166}" srcOrd="0" destOrd="0" presId="urn:microsoft.com/office/officeart/2005/8/layout/default"/>
    <dgm:cxn modelId="{39B906F6-E194-45A6-8E5C-2008885B2E0E}" type="presOf" srcId="{3E24DB14-4C23-4B58-80AE-5B42D21665E0}" destId="{0C530A5D-6AE7-47A0-BC7C-3676AC0877CF}" srcOrd="0" destOrd="0" presId="urn:microsoft.com/office/officeart/2005/8/layout/default"/>
    <dgm:cxn modelId="{F92DA1F8-EEC4-42BA-8BAA-FA029DA13310}" type="presOf" srcId="{8B9BED51-2043-4DEA-A2B7-61FFAC61221E}" destId="{290B2E1D-7EF3-493E-B330-270B27ACCE38}" srcOrd="0" destOrd="0" presId="urn:microsoft.com/office/officeart/2005/8/layout/default"/>
    <dgm:cxn modelId="{5193263F-A429-42A7-88D9-5E026B15A18E}" type="presParOf" srcId="{0FC43D7F-FB97-435C-BA86-437D0815EEE1}" destId="{6D82F956-1B5C-4D57-A32F-D22C7249E166}" srcOrd="0" destOrd="0" presId="urn:microsoft.com/office/officeart/2005/8/layout/default"/>
    <dgm:cxn modelId="{201FBAB6-45A6-45FB-AF81-298E89428A02}" type="presParOf" srcId="{0FC43D7F-FB97-435C-BA86-437D0815EEE1}" destId="{3120E14B-4213-4A78-871F-44D1760E2A80}" srcOrd="1" destOrd="0" presId="urn:microsoft.com/office/officeart/2005/8/layout/default"/>
    <dgm:cxn modelId="{DD5D26FC-F762-4074-8125-866EC793EAEE}" type="presParOf" srcId="{0FC43D7F-FB97-435C-BA86-437D0815EEE1}" destId="{290B2E1D-7EF3-493E-B330-270B27ACCE38}" srcOrd="2" destOrd="0" presId="urn:microsoft.com/office/officeart/2005/8/layout/default"/>
    <dgm:cxn modelId="{FFF4D89B-72A5-4B45-A269-72CD17E2FF4E}" type="presParOf" srcId="{0FC43D7F-FB97-435C-BA86-437D0815EEE1}" destId="{29887708-2E99-45FC-BCE4-51795C443343}" srcOrd="3" destOrd="0" presId="urn:microsoft.com/office/officeart/2005/8/layout/default"/>
    <dgm:cxn modelId="{66E0CB11-225F-420D-9391-2205AAF58392}" type="presParOf" srcId="{0FC43D7F-FB97-435C-BA86-437D0815EEE1}" destId="{06620868-8EA1-4DD7-8EE7-9E494E2C420B}" srcOrd="4" destOrd="0" presId="urn:microsoft.com/office/officeart/2005/8/layout/default"/>
    <dgm:cxn modelId="{E3603BC6-B01F-4B98-B3E3-4669074794EB}" type="presParOf" srcId="{0FC43D7F-FB97-435C-BA86-437D0815EEE1}" destId="{5819DD86-5811-4988-8E63-5C712F13F9B6}" srcOrd="5" destOrd="0" presId="urn:microsoft.com/office/officeart/2005/8/layout/default"/>
    <dgm:cxn modelId="{F4923319-FA05-4D79-83B2-7A2278006521}" type="presParOf" srcId="{0FC43D7F-FB97-435C-BA86-437D0815EEE1}" destId="{0C530A5D-6AE7-47A0-BC7C-3676AC0877CF}" srcOrd="6" destOrd="0" presId="urn:microsoft.com/office/officeart/2005/8/layout/default"/>
    <dgm:cxn modelId="{A9F92DC7-D028-4D31-98AF-99BC2689A323}" type="presParOf" srcId="{0FC43D7F-FB97-435C-BA86-437D0815EEE1}" destId="{BDEBB8C4-2AB7-4D50-9AA6-F13E3E35DEB8}" srcOrd="7" destOrd="0" presId="urn:microsoft.com/office/officeart/2005/8/layout/default"/>
    <dgm:cxn modelId="{1C688720-78F2-4BDE-9DD4-21E082733050}" type="presParOf" srcId="{0FC43D7F-FB97-435C-BA86-437D0815EEE1}" destId="{362446AD-1F32-48FC-A446-711210E81046}" srcOrd="8" destOrd="0" presId="urn:microsoft.com/office/officeart/2005/8/layout/default"/>
    <dgm:cxn modelId="{7C0E3132-526C-429D-80B7-D6F27E07EBAC}" type="presParOf" srcId="{0FC43D7F-FB97-435C-BA86-437D0815EEE1}" destId="{A8B2165E-B07A-4F63-BCE7-E56A8D4885CF}" srcOrd="9" destOrd="0" presId="urn:microsoft.com/office/officeart/2005/8/layout/default"/>
    <dgm:cxn modelId="{64CC0AC8-0A5F-49CE-9ED1-78C0A1F3AFAC}" type="presParOf" srcId="{0FC43D7F-FB97-435C-BA86-437D0815EEE1}" destId="{70D12CF3-B565-420D-9252-571F5449B2AC}"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AFD55E-7D54-4A53-B966-468E8840C45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91922AB4-F45B-494C-9BF2-869EFCBC44A3}">
      <dgm:prSet phldrT="[Text]"/>
      <dgm:spPr/>
      <dgm:t>
        <a:bodyPr/>
        <a:lstStyle/>
        <a:p>
          <a:r>
            <a:rPr lang="en-GB" dirty="0"/>
            <a:t>Development, dissemination &amp; review of guidance</a:t>
          </a:r>
        </a:p>
      </dgm:t>
    </dgm:pt>
    <dgm:pt modelId="{D6076225-5A72-425A-BEC1-6DE568123B03}" type="parTrans" cxnId="{57C729F0-5580-40FF-9107-40E6B38AC68A}">
      <dgm:prSet/>
      <dgm:spPr/>
      <dgm:t>
        <a:bodyPr/>
        <a:lstStyle/>
        <a:p>
          <a:endParaRPr lang="en-GB"/>
        </a:p>
      </dgm:t>
    </dgm:pt>
    <dgm:pt modelId="{42C3B517-3C9D-4C29-A831-FD8E20494753}" type="sibTrans" cxnId="{57C729F0-5580-40FF-9107-40E6B38AC68A}">
      <dgm:prSet/>
      <dgm:spPr/>
      <dgm:t>
        <a:bodyPr/>
        <a:lstStyle/>
        <a:p>
          <a:endParaRPr lang="en-GB"/>
        </a:p>
      </dgm:t>
    </dgm:pt>
    <dgm:pt modelId="{FDD73514-0AF2-40B5-970A-418CF99883A5}">
      <dgm:prSet phldrT="[Text]"/>
      <dgm:spPr/>
      <dgm:t>
        <a:bodyPr/>
        <a:lstStyle/>
        <a:p>
          <a:r>
            <a:rPr lang="en-GB" dirty="0"/>
            <a:t>Clarifying management responsibilities and oversight</a:t>
          </a:r>
        </a:p>
      </dgm:t>
    </dgm:pt>
    <dgm:pt modelId="{86D6AD40-D474-42F6-9713-9F7EF7A3E72E}" type="parTrans" cxnId="{5902726E-1618-43E5-ADB9-023D1F1F8972}">
      <dgm:prSet/>
      <dgm:spPr/>
      <dgm:t>
        <a:bodyPr/>
        <a:lstStyle/>
        <a:p>
          <a:endParaRPr lang="en-GB"/>
        </a:p>
      </dgm:t>
    </dgm:pt>
    <dgm:pt modelId="{2E76FD7C-851B-4441-AFD1-5746C5526171}" type="sibTrans" cxnId="{5902726E-1618-43E5-ADB9-023D1F1F8972}">
      <dgm:prSet/>
      <dgm:spPr/>
      <dgm:t>
        <a:bodyPr/>
        <a:lstStyle/>
        <a:p>
          <a:endParaRPr lang="en-GB"/>
        </a:p>
      </dgm:t>
    </dgm:pt>
    <dgm:pt modelId="{65F93B86-181D-44A7-A3E1-59A34CA08FA3}">
      <dgm:prSet phldrT="[Text]"/>
      <dgm:spPr/>
      <dgm:t>
        <a:bodyPr/>
        <a:lstStyle/>
        <a:p>
          <a:r>
            <a:rPr lang="en-GB" dirty="0"/>
            <a:t>Staffing, supervision, support &amp; training</a:t>
          </a:r>
        </a:p>
      </dgm:t>
    </dgm:pt>
    <dgm:pt modelId="{EC7FC9BF-6901-4D19-A229-A0BF0D924AAA}" type="parTrans" cxnId="{F5D5289F-3947-460F-918A-9EE670EC58BB}">
      <dgm:prSet/>
      <dgm:spPr/>
      <dgm:t>
        <a:bodyPr/>
        <a:lstStyle/>
        <a:p>
          <a:endParaRPr lang="en-GB"/>
        </a:p>
      </dgm:t>
    </dgm:pt>
    <dgm:pt modelId="{E8369B28-F54F-4170-877A-F6B36D57B4BE}" type="sibTrans" cxnId="{F5D5289F-3947-460F-918A-9EE670EC58BB}">
      <dgm:prSet/>
      <dgm:spPr/>
      <dgm:t>
        <a:bodyPr/>
        <a:lstStyle/>
        <a:p>
          <a:endParaRPr lang="en-GB"/>
        </a:p>
      </dgm:t>
    </dgm:pt>
    <dgm:pt modelId="{15CC0A2D-22BC-4CEA-BE24-521C07356162}">
      <dgm:prSet phldrT="[Text]"/>
      <dgm:spPr/>
      <dgm:t>
        <a:bodyPr/>
        <a:lstStyle/>
        <a:p>
          <a:r>
            <a:rPr lang="en-GB" dirty="0"/>
            <a:t>Recording standards</a:t>
          </a:r>
        </a:p>
      </dgm:t>
    </dgm:pt>
    <dgm:pt modelId="{0E8BCB43-206F-4FBC-9FC4-9DDB6652F98C}" type="parTrans" cxnId="{55597668-D4F6-441C-9BC3-0B3E063A1C3A}">
      <dgm:prSet/>
      <dgm:spPr/>
      <dgm:t>
        <a:bodyPr/>
        <a:lstStyle/>
        <a:p>
          <a:endParaRPr lang="en-GB"/>
        </a:p>
      </dgm:t>
    </dgm:pt>
    <dgm:pt modelId="{CD59FB2F-2CAE-4CCE-8C4A-18F579781BD1}" type="sibTrans" cxnId="{55597668-D4F6-441C-9BC3-0B3E063A1C3A}">
      <dgm:prSet/>
      <dgm:spPr/>
      <dgm:t>
        <a:bodyPr/>
        <a:lstStyle/>
        <a:p>
          <a:endParaRPr lang="en-GB"/>
        </a:p>
      </dgm:t>
    </dgm:pt>
    <dgm:pt modelId="{F8079AE7-F2F9-48E6-B25E-6775C3E47997}">
      <dgm:prSet phldrT="[Text]"/>
      <dgm:spPr/>
      <dgm:t>
        <a:bodyPr/>
        <a:lstStyle/>
        <a:p>
          <a:r>
            <a:rPr lang="en-GB" dirty="0"/>
            <a:t>Commissioning &amp; contract monitoring</a:t>
          </a:r>
        </a:p>
      </dgm:t>
    </dgm:pt>
    <dgm:pt modelId="{31F36B2A-CF78-47D5-8209-FB2A38E2B200}" type="parTrans" cxnId="{CD92660E-06F3-4FC9-B428-32ED6A49979D}">
      <dgm:prSet/>
      <dgm:spPr/>
      <dgm:t>
        <a:bodyPr/>
        <a:lstStyle/>
        <a:p>
          <a:endParaRPr lang="en-GB"/>
        </a:p>
      </dgm:t>
    </dgm:pt>
    <dgm:pt modelId="{B042CF75-67A5-4697-9918-5CAB3DA9405C}" type="sibTrans" cxnId="{CD92660E-06F3-4FC9-B428-32ED6A49979D}">
      <dgm:prSet/>
      <dgm:spPr/>
      <dgm:t>
        <a:bodyPr/>
        <a:lstStyle/>
        <a:p>
          <a:endParaRPr lang="en-GB"/>
        </a:p>
      </dgm:t>
    </dgm:pt>
    <dgm:pt modelId="{62693D1A-ACB8-4742-96DA-E1C1AA1463D6}">
      <dgm:prSet/>
      <dgm:spPr/>
      <dgm:t>
        <a:bodyPr/>
        <a:lstStyle/>
        <a:p>
          <a:r>
            <a:rPr lang="en-GB" dirty="0"/>
            <a:t>Culture of openness, challenge and escalation</a:t>
          </a:r>
        </a:p>
      </dgm:t>
    </dgm:pt>
    <dgm:pt modelId="{B19AAEC1-1DFE-4BA0-B1AF-D3D62B4B9067}" type="parTrans" cxnId="{2F6AC730-3FF6-46A1-A45C-C72822EC690C}">
      <dgm:prSet/>
      <dgm:spPr/>
    </dgm:pt>
    <dgm:pt modelId="{88CF6C8E-5D05-4A53-8358-E385C97FE472}" type="sibTrans" cxnId="{2F6AC730-3FF6-46A1-A45C-C72822EC690C}">
      <dgm:prSet/>
      <dgm:spPr/>
    </dgm:pt>
    <dgm:pt modelId="{47462F21-D9F8-4EB8-B153-5330F7AC4485}" type="pres">
      <dgm:prSet presAssocID="{08AFD55E-7D54-4A53-B966-468E8840C454}" presName="diagram" presStyleCnt="0">
        <dgm:presLayoutVars>
          <dgm:dir/>
          <dgm:resizeHandles val="exact"/>
        </dgm:presLayoutVars>
      </dgm:prSet>
      <dgm:spPr/>
    </dgm:pt>
    <dgm:pt modelId="{039A337B-A140-4061-AA57-E6500FE6744E}" type="pres">
      <dgm:prSet presAssocID="{91922AB4-F45B-494C-9BF2-869EFCBC44A3}" presName="node" presStyleLbl="node1" presStyleIdx="0" presStyleCnt="6">
        <dgm:presLayoutVars>
          <dgm:bulletEnabled val="1"/>
        </dgm:presLayoutVars>
      </dgm:prSet>
      <dgm:spPr/>
    </dgm:pt>
    <dgm:pt modelId="{17893562-9E5D-438E-900F-F70DEBFFCFE4}" type="pres">
      <dgm:prSet presAssocID="{42C3B517-3C9D-4C29-A831-FD8E20494753}" presName="sibTrans" presStyleCnt="0"/>
      <dgm:spPr/>
    </dgm:pt>
    <dgm:pt modelId="{584A998B-4791-4AD9-AFA0-F6E4B56B89A8}" type="pres">
      <dgm:prSet presAssocID="{FDD73514-0AF2-40B5-970A-418CF99883A5}" presName="node" presStyleLbl="node1" presStyleIdx="1" presStyleCnt="6">
        <dgm:presLayoutVars>
          <dgm:bulletEnabled val="1"/>
        </dgm:presLayoutVars>
      </dgm:prSet>
      <dgm:spPr/>
    </dgm:pt>
    <dgm:pt modelId="{7E7FAA21-4A4A-456E-B63A-D98DF9F92D9A}" type="pres">
      <dgm:prSet presAssocID="{2E76FD7C-851B-4441-AFD1-5746C5526171}" presName="sibTrans" presStyleCnt="0"/>
      <dgm:spPr/>
    </dgm:pt>
    <dgm:pt modelId="{95DA3E08-D9AC-495D-8792-00981A66D944}" type="pres">
      <dgm:prSet presAssocID="{65F93B86-181D-44A7-A3E1-59A34CA08FA3}" presName="node" presStyleLbl="node1" presStyleIdx="2" presStyleCnt="6">
        <dgm:presLayoutVars>
          <dgm:bulletEnabled val="1"/>
        </dgm:presLayoutVars>
      </dgm:prSet>
      <dgm:spPr/>
    </dgm:pt>
    <dgm:pt modelId="{49AD658D-73F2-4C18-B706-0E16ED7F4263}" type="pres">
      <dgm:prSet presAssocID="{E8369B28-F54F-4170-877A-F6B36D57B4BE}" presName="sibTrans" presStyleCnt="0"/>
      <dgm:spPr/>
    </dgm:pt>
    <dgm:pt modelId="{B2AC77B4-8C1D-4150-97A9-1EE94F94A533}" type="pres">
      <dgm:prSet presAssocID="{15CC0A2D-22BC-4CEA-BE24-521C07356162}" presName="node" presStyleLbl="node1" presStyleIdx="3" presStyleCnt="6">
        <dgm:presLayoutVars>
          <dgm:bulletEnabled val="1"/>
        </dgm:presLayoutVars>
      </dgm:prSet>
      <dgm:spPr/>
    </dgm:pt>
    <dgm:pt modelId="{0701526F-60E7-44E7-8E0E-416C4B6E4DD3}" type="pres">
      <dgm:prSet presAssocID="{CD59FB2F-2CAE-4CCE-8C4A-18F579781BD1}" presName="sibTrans" presStyleCnt="0"/>
      <dgm:spPr/>
    </dgm:pt>
    <dgm:pt modelId="{073F61EB-6549-4139-B4C1-0FB525B2FE26}" type="pres">
      <dgm:prSet presAssocID="{F8079AE7-F2F9-48E6-B25E-6775C3E47997}" presName="node" presStyleLbl="node1" presStyleIdx="4" presStyleCnt="6">
        <dgm:presLayoutVars>
          <dgm:bulletEnabled val="1"/>
        </dgm:presLayoutVars>
      </dgm:prSet>
      <dgm:spPr/>
    </dgm:pt>
    <dgm:pt modelId="{D30D4F2E-584B-4D3C-AD08-18C7DBCCA3E3}" type="pres">
      <dgm:prSet presAssocID="{B042CF75-67A5-4697-9918-5CAB3DA9405C}" presName="sibTrans" presStyleCnt="0"/>
      <dgm:spPr/>
    </dgm:pt>
    <dgm:pt modelId="{62E15ED9-6C44-40A1-BF6C-C593AD7E1C65}" type="pres">
      <dgm:prSet presAssocID="{62693D1A-ACB8-4742-96DA-E1C1AA1463D6}" presName="node" presStyleLbl="node1" presStyleIdx="5" presStyleCnt="6">
        <dgm:presLayoutVars>
          <dgm:bulletEnabled val="1"/>
        </dgm:presLayoutVars>
      </dgm:prSet>
      <dgm:spPr/>
    </dgm:pt>
  </dgm:ptLst>
  <dgm:cxnLst>
    <dgm:cxn modelId="{5408C807-7123-43D5-9CED-18A29B7ECF0A}" type="presOf" srcId="{62693D1A-ACB8-4742-96DA-E1C1AA1463D6}" destId="{62E15ED9-6C44-40A1-BF6C-C593AD7E1C65}" srcOrd="0" destOrd="0" presId="urn:microsoft.com/office/officeart/2005/8/layout/default"/>
    <dgm:cxn modelId="{4FA1CB0D-234D-4E48-85D6-727730B392D0}" type="presOf" srcId="{F8079AE7-F2F9-48E6-B25E-6775C3E47997}" destId="{073F61EB-6549-4139-B4C1-0FB525B2FE26}" srcOrd="0" destOrd="0" presId="urn:microsoft.com/office/officeart/2005/8/layout/default"/>
    <dgm:cxn modelId="{CD92660E-06F3-4FC9-B428-32ED6A49979D}" srcId="{08AFD55E-7D54-4A53-B966-468E8840C454}" destId="{F8079AE7-F2F9-48E6-B25E-6775C3E47997}" srcOrd="4" destOrd="0" parTransId="{31F36B2A-CF78-47D5-8209-FB2A38E2B200}" sibTransId="{B042CF75-67A5-4697-9918-5CAB3DA9405C}"/>
    <dgm:cxn modelId="{1310C829-B4B1-439B-A1C9-A5302A93160B}" type="presOf" srcId="{65F93B86-181D-44A7-A3E1-59A34CA08FA3}" destId="{95DA3E08-D9AC-495D-8792-00981A66D944}" srcOrd="0" destOrd="0" presId="urn:microsoft.com/office/officeart/2005/8/layout/default"/>
    <dgm:cxn modelId="{2F6AC730-3FF6-46A1-A45C-C72822EC690C}" srcId="{08AFD55E-7D54-4A53-B966-468E8840C454}" destId="{62693D1A-ACB8-4742-96DA-E1C1AA1463D6}" srcOrd="5" destOrd="0" parTransId="{B19AAEC1-1DFE-4BA0-B1AF-D3D62B4B9067}" sibTransId="{88CF6C8E-5D05-4A53-8358-E385C97FE472}"/>
    <dgm:cxn modelId="{8F85083D-9CF1-4660-BE0B-6C55EC376E27}" type="presOf" srcId="{15CC0A2D-22BC-4CEA-BE24-521C07356162}" destId="{B2AC77B4-8C1D-4150-97A9-1EE94F94A533}" srcOrd="0" destOrd="0" presId="urn:microsoft.com/office/officeart/2005/8/layout/default"/>
    <dgm:cxn modelId="{55597668-D4F6-441C-9BC3-0B3E063A1C3A}" srcId="{08AFD55E-7D54-4A53-B966-468E8840C454}" destId="{15CC0A2D-22BC-4CEA-BE24-521C07356162}" srcOrd="3" destOrd="0" parTransId="{0E8BCB43-206F-4FBC-9FC4-9DDB6652F98C}" sibTransId="{CD59FB2F-2CAE-4CCE-8C4A-18F579781BD1}"/>
    <dgm:cxn modelId="{5902726E-1618-43E5-ADB9-023D1F1F8972}" srcId="{08AFD55E-7D54-4A53-B966-468E8840C454}" destId="{FDD73514-0AF2-40B5-970A-418CF99883A5}" srcOrd="1" destOrd="0" parTransId="{86D6AD40-D474-42F6-9713-9F7EF7A3E72E}" sibTransId="{2E76FD7C-851B-4441-AFD1-5746C5526171}"/>
    <dgm:cxn modelId="{F5D5289F-3947-460F-918A-9EE670EC58BB}" srcId="{08AFD55E-7D54-4A53-B966-468E8840C454}" destId="{65F93B86-181D-44A7-A3E1-59A34CA08FA3}" srcOrd="2" destOrd="0" parTransId="{EC7FC9BF-6901-4D19-A229-A0BF0D924AAA}" sibTransId="{E8369B28-F54F-4170-877A-F6B36D57B4BE}"/>
    <dgm:cxn modelId="{5E1A92CC-1144-4E5E-B5DE-0F26ED716D57}" type="presOf" srcId="{91922AB4-F45B-494C-9BF2-869EFCBC44A3}" destId="{039A337B-A140-4061-AA57-E6500FE6744E}" srcOrd="0" destOrd="0" presId="urn:microsoft.com/office/officeart/2005/8/layout/default"/>
    <dgm:cxn modelId="{5852AED4-C8E0-4FE3-82C2-7C4667D709AA}" type="presOf" srcId="{08AFD55E-7D54-4A53-B966-468E8840C454}" destId="{47462F21-D9F8-4EB8-B153-5330F7AC4485}" srcOrd="0" destOrd="0" presId="urn:microsoft.com/office/officeart/2005/8/layout/default"/>
    <dgm:cxn modelId="{57C729F0-5580-40FF-9107-40E6B38AC68A}" srcId="{08AFD55E-7D54-4A53-B966-468E8840C454}" destId="{91922AB4-F45B-494C-9BF2-869EFCBC44A3}" srcOrd="0" destOrd="0" parTransId="{D6076225-5A72-425A-BEC1-6DE568123B03}" sibTransId="{42C3B517-3C9D-4C29-A831-FD8E20494753}"/>
    <dgm:cxn modelId="{6A0BCEFC-73C2-491A-B1FC-77C40A5EEAB4}" type="presOf" srcId="{FDD73514-0AF2-40B5-970A-418CF99883A5}" destId="{584A998B-4791-4AD9-AFA0-F6E4B56B89A8}" srcOrd="0" destOrd="0" presId="urn:microsoft.com/office/officeart/2005/8/layout/default"/>
    <dgm:cxn modelId="{B1952FE1-716C-4DC7-AF11-5DF8F3ABF438}" type="presParOf" srcId="{47462F21-D9F8-4EB8-B153-5330F7AC4485}" destId="{039A337B-A140-4061-AA57-E6500FE6744E}" srcOrd="0" destOrd="0" presId="urn:microsoft.com/office/officeart/2005/8/layout/default"/>
    <dgm:cxn modelId="{C68B4498-5881-4F07-B99F-5B491E2A39E1}" type="presParOf" srcId="{47462F21-D9F8-4EB8-B153-5330F7AC4485}" destId="{17893562-9E5D-438E-900F-F70DEBFFCFE4}" srcOrd="1" destOrd="0" presId="urn:microsoft.com/office/officeart/2005/8/layout/default"/>
    <dgm:cxn modelId="{E247756C-13B8-4FE7-8699-61EDE6B5E9F2}" type="presParOf" srcId="{47462F21-D9F8-4EB8-B153-5330F7AC4485}" destId="{584A998B-4791-4AD9-AFA0-F6E4B56B89A8}" srcOrd="2" destOrd="0" presId="urn:microsoft.com/office/officeart/2005/8/layout/default"/>
    <dgm:cxn modelId="{36A2C894-2F7E-4DEB-B31E-BE5708504D0D}" type="presParOf" srcId="{47462F21-D9F8-4EB8-B153-5330F7AC4485}" destId="{7E7FAA21-4A4A-456E-B63A-D98DF9F92D9A}" srcOrd="3" destOrd="0" presId="urn:microsoft.com/office/officeart/2005/8/layout/default"/>
    <dgm:cxn modelId="{0912F566-C90A-487C-9FE2-011149E4B380}" type="presParOf" srcId="{47462F21-D9F8-4EB8-B153-5330F7AC4485}" destId="{95DA3E08-D9AC-495D-8792-00981A66D944}" srcOrd="4" destOrd="0" presId="urn:microsoft.com/office/officeart/2005/8/layout/default"/>
    <dgm:cxn modelId="{589F1F51-84FA-430A-8B36-0B6F0DB181A8}" type="presParOf" srcId="{47462F21-D9F8-4EB8-B153-5330F7AC4485}" destId="{49AD658D-73F2-4C18-B706-0E16ED7F4263}" srcOrd="5" destOrd="0" presId="urn:microsoft.com/office/officeart/2005/8/layout/default"/>
    <dgm:cxn modelId="{3A6AA4C8-823E-48E6-9B63-3839CAF1CE75}" type="presParOf" srcId="{47462F21-D9F8-4EB8-B153-5330F7AC4485}" destId="{B2AC77B4-8C1D-4150-97A9-1EE94F94A533}" srcOrd="6" destOrd="0" presId="urn:microsoft.com/office/officeart/2005/8/layout/default"/>
    <dgm:cxn modelId="{37E96131-EB2D-4266-9C52-1896F07C32E7}" type="presParOf" srcId="{47462F21-D9F8-4EB8-B153-5330F7AC4485}" destId="{0701526F-60E7-44E7-8E0E-416C4B6E4DD3}" srcOrd="7" destOrd="0" presId="urn:microsoft.com/office/officeart/2005/8/layout/default"/>
    <dgm:cxn modelId="{7391388C-037F-480D-B7B8-9B7DEF9BCF94}" type="presParOf" srcId="{47462F21-D9F8-4EB8-B153-5330F7AC4485}" destId="{073F61EB-6549-4139-B4C1-0FB525B2FE26}" srcOrd="8" destOrd="0" presId="urn:microsoft.com/office/officeart/2005/8/layout/default"/>
    <dgm:cxn modelId="{A4CC38B9-A6DE-4C0F-A8E1-FBBEBEC9214C}" type="presParOf" srcId="{47462F21-D9F8-4EB8-B153-5330F7AC4485}" destId="{D30D4F2E-584B-4D3C-AD08-18C7DBCCA3E3}" srcOrd="9" destOrd="0" presId="urn:microsoft.com/office/officeart/2005/8/layout/default"/>
    <dgm:cxn modelId="{6D518338-6B8E-4B7F-8082-605206CFDC12}" type="presParOf" srcId="{47462F21-D9F8-4EB8-B153-5330F7AC4485}" destId="{62E15ED9-6C44-40A1-BF6C-C593AD7E1C6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3D7F854-EF6E-4FE5-A64B-2FB83279D7B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3E9E8231-6240-4CC8-9223-74F035E46F97}">
      <dgm:prSet phldrT="[Text]"/>
      <dgm:spPr/>
      <dgm:t>
        <a:bodyPr/>
        <a:lstStyle/>
        <a:p>
          <a:r>
            <a:rPr lang="en-GB" dirty="0"/>
            <a:t>Audit &amp; quality assurance of what good looks like</a:t>
          </a:r>
        </a:p>
      </dgm:t>
    </dgm:pt>
    <dgm:pt modelId="{C0C22E97-9BDC-4F5D-822E-560E25EDF423}" type="parTrans" cxnId="{111F9E1F-48DA-4CCC-B723-E3C69CF22313}">
      <dgm:prSet/>
      <dgm:spPr/>
      <dgm:t>
        <a:bodyPr/>
        <a:lstStyle/>
        <a:p>
          <a:endParaRPr lang="en-GB"/>
        </a:p>
      </dgm:t>
    </dgm:pt>
    <dgm:pt modelId="{61DF6BDB-993B-471E-86C6-49356B52043D}" type="sibTrans" cxnId="{111F9E1F-48DA-4CCC-B723-E3C69CF22313}">
      <dgm:prSet/>
      <dgm:spPr/>
      <dgm:t>
        <a:bodyPr/>
        <a:lstStyle/>
        <a:p>
          <a:endParaRPr lang="en-GB"/>
        </a:p>
      </dgm:t>
    </dgm:pt>
    <dgm:pt modelId="{BC5C193C-2AC2-4E2C-96D5-AC34EC9A3685}">
      <dgm:prSet phldrT="[Text]"/>
      <dgm:spPr/>
      <dgm:t>
        <a:bodyPr/>
        <a:lstStyle/>
        <a:p>
          <a:r>
            <a:rPr lang="en-GB" dirty="0"/>
            <a:t>Multi-agency training</a:t>
          </a:r>
        </a:p>
      </dgm:t>
    </dgm:pt>
    <dgm:pt modelId="{C20AFA0B-5806-4CDA-A7A9-69CFDBB006F9}" type="parTrans" cxnId="{4F5B10C3-DEEF-442E-9B50-EB70A64E0694}">
      <dgm:prSet/>
      <dgm:spPr/>
      <dgm:t>
        <a:bodyPr/>
        <a:lstStyle/>
        <a:p>
          <a:endParaRPr lang="en-GB"/>
        </a:p>
      </dgm:t>
    </dgm:pt>
    <dgm:pt modelId="{B24CB071-D45A-4537-9CFE-1E71A28C51F9}" type="sibTrans" cxnId="{4F5B10C3-DEEF-442E-9B50-EB70A64E0694}">
      <dgm:prSet/>
      <dgm:spPr/>
      <dgm:t>
        <a:bodyPr/>
        <a:lstStyle/>
        <a:p>
          <a:endParaRPr lang="en-GB"/>
        </a:p>
      </dgm:t>
    </dgm:pt>
    <dgm:pt modelId="{E3EB0FC9-DE57-4B2C-9B91-8049CA08F87A}">
      <dgm:prSet phldrT="[Text]"/>
      <dgm:spPr/>
      <dgm:t>
        <a:bodyPr/>
        <a:lstStyle/>
        <a:p>
          <a:r>
            <a:rPr lang="en-GB" dirty="0"/>
            <a:t>Review of management of SARs</a:t>
          </a:r>
        </a:p>
      </dgm:t>
    </dgm:pt>
    <dgm:pt modelId="{818CD4D7-795A-4AAF-AF1D-2228CCC5C203}" type="parTrans" cxnId="{44F1BE15-B64C-45D4-A460-EFAC68296741}">
      <dgm:prSet/>
      <dgm:spPr/>
      <dgm:t>
        <a:bodyPr/>
        <a:lstStyle/>
        <a:p>
          <a:endParaRPr lang="en-GB"/>
        </a:p>
      </dgm:t>
    </dgm:pt>
    <dgm:pt modelId="{D74959CB-79A4-488E-B014-56D039F12DC1}" type="sibTrans" cxnId="{44F1BE15-B64C-45D4-A460-EFAC68296741}">
      <dgm:prSet/>
      <dgm:spPr/>
      <dgm:t>
        <a:bodyPr/>
        <a:lstStyle/>
        <a:p>
          <a:endParaRPr lang="en-GB"/>
        </a:p>
      </dgm:t>
    </dgm:pt>
    <dgm:pt modelId="{3115EC2D-E72D-48D7-8574-4264CEFAD7D8}">
      <dgm:prSet phldrT="[Text]"/>
      <dgm:spPr/>
      <dgm:t>
        <a:bodyPr/>
        <a:lstStyle/>
        <a:p>
          <a:r>
            <a:rPr lang="en-GB" dirty="0"/>
            <a:t>Workplace as well as workforce development</a:t>
          </a:r>
        </a:p>
      </dgm:t>
    </dgm:pt>
    <dgm:pt modelId="{A2403958-3C35-4EF4-AC16-614F0EDE4CA2}" type="parTrans" cxnId="{58632F31-BDAA-451F-A26F-7CF75F7E46E8}">
      <dgm:prSet/>
      <dgm:spPr/>
      <dgm:t>
        <a:bodyPr/>
        <a:lstStyle/>
        <a:p>
          <a:endParaRPr lang="en-GB"/>
        </a:p>
      </dgm:t>
    </dgm:pt>
    <dgm:pt modelId="{5C131354-D787-4321-86BF-A06CD1E127D0}" type="sibTrans" cxnId="{58632F31-BDAA-451F-A26F-7CF75F7E46E8}">
      <dgm:prSet/>
      <dgm:spPr/>
      <dgm:t>
        <a:bodyPr/>
        <a:lstStyle/>
        <a:p>
          <a:endParaRPr lang="en-GB"/>
        </a:p>
      </dgm:t>
    </dgm:pt>
    <dgm:pt modelId="{851802F3-A460-48E6-89B8-5F26178E3CE5}">
      <dgm:prSet phldrT="[Text]"/>
      <dgm:spPr/>
      <dgm:t>
        <a:bodyPr/>
        <a:lstStyle/>
        <a:p>
          <a:r>
            <a:rPr lang="en-GB" dirty="0"/>
            <a:t>Continual review of outcome of recommendations</a:t>
          </a:r>
        </a:p>
      </dgm:t>
    </dgm:pt>
    <dgm:pt modelId="{C5618805-4B8A-4F19-8421-5C3CF7A866CA}" type="parTrans" cxnId="{AC23938D-FBFD-41AA-8F6B-ED79ABBC875F}">
      <dgm:prSet/>
      <dgm:spPr/>
      <dgm:t>
        <a:bodyPr/>
        <a:lstStyle/>
        <a:p>
          <a:endParaRPr lang="en-GB"/>
        </a:p>
      </dgm:t>
    </dgm:pt>
    <dgm:pt modelId="{0EC4B237-D6E3-45C3-918E-B1832D8413B6}" type="sibTrans" cxnId="{AC23938D-FBFD-41AA-8F6B-ED79ABBC875F}">
      <dgm:prSet/>
      <dgm:spPr/>
      <dgm:t>
        <a:bodyPr/>
        <a:lstStyle/>
        <a:p>
          <a:endParaRPr lang="en-GB"/>
        </a:p>
      </dgm:t>
    </dgm:pt>
    <dgm:pt modelId="{A910FDE2-4F99-49C4-9863-D21D14B57B3E}">
      <dgm:prSet/>
      <dgm:spPr/>
      <dgm:t>
        <a:bodyPr/>
        <a:lstStyle/>
        <a:p>
          <a:r>
            <a:rPr lang="en-GB" dirty="0"/>
            <a:t>Use of SARs to inform policy development, practice audits and training</a:t>
          </a:r>
        </a:p>
      </dgm:t>
    </dgm:pt>
    <dgm:pt modelId="{5A6AA241-2279-4498-8EAA-D43F845A0C53}" type="parTrans" cxnId="{1CF393A9-227D-45F9-91A6-3DB5D79D4F02}">
      <dgm:prSet/>
      <dgm:spPr/>
    </dgm:pt>
    <dgm:pt modelId="{3890D695-8258-41D4-9A99-8273A8F8E74C}" type="sibTrans" cxnId="{1CF393A9-227D-45F9-91A6-3DB5D79D4F02}">
      <dgm:prSet/>
      <dgm:spPr/>
    </dgm:pt>
    <dgm:pt modelId="{433D21F2-8318-4399-B912-FC4CDDC82B90}" type="pres">
      <dgm:prSet presAssocID="{D3D7F854-EF6E-4FE5-A64B-2FB83279D7B2}" presName="diagram" presStyleCnt="0">
        <dgm:presLayoutVars>
          <dgm:dir/>
          <dgm:resizeHandles val="exact"/>
        </dgm:presLayoutVars>
      </dgm:prSet>
      <dgm:spPr/>
    </dgm:pt>
    <dgm:pt modelId="{A1703CFC-1F1C-46F2-9CEE-4181AFCEA8DD}" type="pres">
      <dgm:prSet presAssocID="{3E9E8231-6240-4CC8-9223-74F035E46F97}" presName="node" presStyleLbl="node1" presStyleIdx="0" presStyleCnt="6">
        <dgm:presLayoutVars>
          <dgm:bulletEnabled val="1"/>
        </dgm:presLayoutVars>
      </dgm:prSet>
      <dgm:spPr/>
    </dgm:pt>
    <dgm:pt modelId="{32816F61-B966-4F02-884C-60CA93F98007}" type="pres">
      <dgm:prSet presAssocID="{61DF6BDB-993B-471E-86C6-49356B52043D}" presName="sibTrans" presStyleCnt="0"/>
      <dgm:spPr/>
    </dgm:pt>
    <dgm:pt modelId="{B9397D33-60BC-4C7B-8D64-B9D0A0D132AB}" type="pres">
      <dgm:prSet presAssocID="{BC5C193C-2AC2-4E2C-96D5-AC34EC9A3685}" presName="node" presStyleLbl="node1" presStyleIdx="1" presStyleCnt="6">
        <dgm:presLayoutVars>
          <dgm:bulletEnabled val="1"/>
        </dgm:presLayoutVars>
      </dgm:prSet>
      <dgm:spPr/>
    </dgm:pt>
    <dgm:pt modelId="{2288FD5F-E451-4BE9-ABF1-ABD56F8288D4}" type="pres">
      <dgm:prSet presAssocID="{B24CB071-D45A-4537-9CFE-1E71A28C51F9}" presName="sibTrans" presStyleCnt="0"/>
      <dgm:spPr/>
    </dgm:pt>
    <dgm:pt modelId="{94B07B69-F08B-4818-AEC7-EA63986680C7}" type="pres">
      <dgm:prSet presAssocID="{E3EB0FC9-DE57-4B2C-9B91-8049CA08F87A}" presName="node" presStyleLbl="node1" presStyleIdx="2" presStyleCnt="6">
        <dgm:presLayoutVars>
          <dgm:bulletEnabled val="1"/>
        </dgm:presLayoutVars>
      </dgm:prSet>
      <dgm:spPr/>
    </dgm:pt>
    <dgm:pt modelId="{4BBC4C1D-6DD7-4436-8A91-87FB637B4DEF}" type="pres">
      <dgm:prSet presAssocID="{D74959CB-79A4-488E-B014-56D039F12DC1}" presName="sibTrans" presStyleCnt="0"/>
      <dgm:spPr/>
    </dgm:pt>
    <dgm:pt modelId="{29A266D1-FA7A-46AC-A037-2774466E1F07}" type="pres">
      <dgm:prSet presAssocID="{3115EC2D-E72D-48D7-8574-4264CEFAD7D8}" presName="node" presStyleLbl="node1" presStyleIdx="3" presStyleCnt="6">
        <dgm:presLayoutVars>
          <dgm:bulletEnabled val="1"/>
        </dgm:presLayoutVars>
      </dgm:prSet>
      <dgm:spPr/>
    </dgm:pt>
    <dgm:pt modelId="{981F839E-3093-4D29-ACA5-BB1BDEF8D5D6}" type="pres">
      <dgm:prSet presAssocID="{5C131354-D787-4321-86BF-A06CD1E127D0}" presName="sibTrans" presStyleCnt="0"/>
      <dgm:spPr/>
    </dgm:pt>
    <dgm:pt modelId="{87BC1A84-D9B7-4BBC-902B-1AF7028F3E7A}" type="pres">
      <dgm:prSet presAssocID="{851802F3-A460-48E6-89B8-5F26178E3CE5}" presName="node" presStyleLbl="node1" presStyleIdx="4" presStyleCnt="6">
        <dgm:presLayoutVars>
          <dgm:bulletEnabled val="1"/>
        </dgm:presLayoutVars>
      </dgm:prSet>
      <dgm:spPr/>
    </dgm:pt>
    <dgm:pt modelId="{631F8950-E36A-42F6-AE54-80ED9B53C0ED}" type="pres">
      <dgm:prSet presAssocID="{0EC4B237-D6E3-45C3-918E-B1832D8413B6}" presName="sibTrans" presStyleCnt="0"/>
      <dgm:spPr/>
    </dgm:pt>
    <dgm:pt modelId="{0AC704C7-80F8-4DA1-9101-84342BB0674A}" type="pres">
      <dgm:prSet presAssocID="{A910FDE2-4F99-49C4-9863-D21D14B57B3E}" presName="node" presStyleLbl="node1" presStyleIdx="5" presStyleCnt="6">
        <dgm:presLayoutVars>
          <dgm:bulletEnabled val="1"/>
        </dgm:presLayoutVars>
      </dgm:prSet>
      <dgm:spPr/>
    </dgm:pt>
  </dgm:ptLst>
  <dgm:cxnLst>
    <dgm:cxn modelId="{44F1BE15-B64C-45D4-A460-EFAC68296741}" srcId="{D3D7F854-EF6E-4FE5-A64B-2FB83279D7B2}" destId="{E3EB0FC9-DE57-4B2C-9B91-8049CA08F87A}" srcOrd="2" destOrd="0" parTransId="{818CD4D7-795A-4AAF-AF1D-2228CCC5C203}" sibTransId="{D74959CB-79A4-488E-B014-56D039F12DC1}"/>
    <dgm:cxn modelId="{111F9E1F-48DA-4CCC-B723-E3C69CF22313}" srcId="{D3D7F854-EF6E-4FE5-A64B-2FB83279D7B2}" destId="{3E9E8231-6240-4CC8-9223-74F035E46F97}" srcOrd="0" destOrd="0" parTransId="{C0C22E97-9BDC-4F5D-822E-560E25EDF423}" sibTransId="{61DF6BDB-993B-471E-86C6-49356B52043D}"/>
    <dgm:cxn modelId="{58632F31-BDAA-451F-A26F-7CF75F7E46E8}" srcId="{D3D7F854-EF6E-4FE5-A64B-2FB83279D7B2}" destId="{3115EC2D-E72D-48D7-8574-4264CEFAD7D8}" srcOrd="3" destOrd="0" parTransId="{A2403958-3C35-4EF4-AC16-614F0EDE4CA2}" sibTransId="{5C131354-D787-4321-86BF-A06CD1E127D0}"/>
    <dgm:cxn modelId="{D9295A39-8E36-4A63-BECB-47CF57727A30}" type="presOf" srcId="{3E9E8231-6240-4CC8-9223-74F035E46F97}" destId="{A1703CFC-1F1C-46F2-9CEE-4181AFCEA8DD}" srcOrd="0" destOrd="0" presId="urn:microsoft.com/office/officeart/2005/8/layout/default"/>
    <dgm:cxn modelId="{2832A646-99AE-4C5F-AD3A-A5BBE11811D2}" type="presOf" srcId="{D3D7F854-EF6E-4FE5-A64B-2FB83279D7B2}" destId="{433D21F2-8318-4399-B912-FC4CDDC82B90}" srcOrd="0" destOrd="0" presId="urn:microsoft.com/office/officeart/2005/8/layout/default"/>
    <dgm:cxn modelId="{BF3A1069-38CB-4F9B-ADB0-8E59F2097146}" type="presOf" srcId="{A910FDE2-4F99-49C4-9863-D21D14B57B3E}" destId="{0AC704C7-80F8-4DA1-9101-84342BB0674A}" srcOrd="0" destOrd="0" presId="urn:microsoft.com/office/officeart/2005/8/layout/default"/>
    <dgm:cxn modelId="{1F56B379-9C1D-4BCC-AEFB-22BCAED03EB1}" type="presOf" srcId="{3115EC2D-E72D-48D7-8574-4264CEFAD7D8}" destId="{29A266D1-FA7A-46AC-A037-2774466E1F07}" srcOrd="0" destOrd="0" presId="urn:microsoft.com/office/officeart/2005/8/layout/default"/>
    <dgm:cxn modelId="{AC23938D-FBFD-41AA-8F6B-ED79ABBC875F}" srcId="{D3D7F854-EF6E-4FE5-A64B-2FB83279D7B2}" destId="{851802F3-A460-48E6-89B8-5F26178E3CE5}" srcOrd="4" destOrd="0" parTransId="{C5618805-4B8A-4F19-8421-5C3CF7A866CA}" sibTransId="{0EC4B237-D6E3-45C3-918E-B1832D8413B6}"/>
    <dgm:cxn modelId="{455A1B9A-69FF-4C59-83BE-666DD3D83500}" type="presOf" srcId="{BC5C193C-2AC2-4E2C-96D5-AC34EC9A3685}" destId="{B9397D33-60BC-4C7B-8D64-B9D0A0D132AB}" srcOrd="0" destOrd="0" presId="urn:microsoft.com/office/officeart/2005/8/layout/default"/>
    <dgm:cxn modelId="{609B3F9E-D903-4BA0-B06D-1F50A3C15DE1}" type="presOf" srcId="{851802F3-A460-48E6-89B8-5F26178E3CE5}" destId="{87BC1A84-D9B7-4BBC-902B-1AF7028F3E7A}" srcOrd="0" destOrd="0" presId="urn:microsoft.com/office/officeart/2005/8/layout/default"/>
    <dgm:cxn modelId="{1CF393A9-227D-45F9-91A6-3DB5D79D4F02}" srcId="{D3D7F854-EF6E-4FE5-A64B-2FB83279D7B2}" destId="{A910FDE2-4F99-49C4-9863-D21D14B57B3E}" srcOrd="5" destOrd="0" parTransId="{5A6AA241-2279-4498-8EAA-D43F845A0C53}" sibTransId="{3890D695-8258-41D4-9A99-8273A8F8E74C}"/>
    <dgm:cxn modelId="{4F5B10C3-DEEF-442E-9B50-EB70A64E0694}" srcId="{D3D7F854-EF6E-4FE5-A64B-2FB83279D7B2}" destId="{BC5C193C-2AC2-4E2C-96D5-AC34EC9A3685}" srcOrd="1" destOrd="0" parTransId="{C20AFA0B-5806-4CDA-A7A9-69CFDBB006F9}" sibTransId="{B24CB071-D45A-4537-9CFE-1E71A28C51F9}"/>
    <dgm:cxn modelId="{1BA298F8-307F-4B76-8C43-0917A8BAB54E}" type="presOf" srcId="{E3EB0FC9-DE57-4B2C-9B91-8049CA08F87A}" destId="{94B07B69-F08B-4818-AEC7-EA63986680C7}" srcOrd="0" destOrd="0" presId="urn:microsoft.com/office/officeart/2005/8/layout/default"/>
    <dgm:cxn modelId="{4F05B9E3-0046-45CE-89E7-A19BC077711F}" type="presParOf" srcId="{433D21F2-8318-4399-B912-FC4CDDC82B90}" destId="{A1703CFC-1F1C-46F2-9CEE-4181AFCEA8DD}" srcOrd="0" destOrd="0" presId="urn:microsoft.com/office/officeart/2005/8/layout/default"/>
    <dgm:cxn modelId="{41B844FA-547A-40BB-9542-1F3EE42AEC2E}" type="presParOf" srcId="{433D21F2-8318-4399-B912-FC4CDDC82B90}" destId="{32816F61-B966-4F02-884C-60CA93F98007}" srcOrd="1" destOrd="0" presId="urn:microsoft.com/office/officeart/2005/8/layout/default"/>
    <dgm:cxn modelId="{04A35061-4F8B-4593-9264-5E2D30B8EAFC}" type="presParOf" srcId="{433D21F2-8318-4399-B912-FC4CDDC82B90}" destId="{B9397D33-60BC-4C7B-8D64-B9D0A0D132AB}" srcOrd="2" destOrd="0" presId="urn:microsoft.com/office/officeart/2005/8/layout/default"/>
    <dgm:cxn modelId="{9CB46FC0-EB6F-443A-978F-2F66D65C9860}" type="presParOf" srcId="{433D21F2-8318-4399-B912-FC4CDDC82B90}" destId="{2288FD5F-E451-4BE9-ABF1-ABD56F8288D4}" srcOrd="3" destOrd="0" presId="urn:microsoft.com/office/officeart/2005/8/layout/default"/>
    <dgm:cxn modelId="{17795036-C2FD-46DF-9D6A-26C791C576CB}" type="presParOf" srcId="{433D21F2-8318-4399-B912-FC4CDDC82B90}" destId="{94B07B69-F08B-4818-AEC7-EA63986680C7}" srcOrd="4" destOrd="0" presId="urn:microsoft.com/office/officeart/2005/8/layout/default"/>
    <dgm:cxn modelId="{549FA4D9-8581-45D5-BA6E-48BB147228FC}" type="presParOf" srcId="{433D21F2-8318-4399-B912-FC4CDDC82B90}" destId="{4BBC4C1D-6DD7-4436-8A91-87FB637B4DEF}" srcOrd="5" destOrd="0" presId="urn:microsoft.com/office/officeart/2005/8/layout/default"/>
    <dgm:cxn modelId="{D11C377E-E4FB-4FFA-AE7A-F7D61119F211}" type="presParOf" srcId="{433D21F2-8318-4399-B912-FC4CDDC82B90}" destId="{29A266D1-FA7A-46AC-A037-2774466E1F07}" srcOrd="6" destOrd="0" presId="urn:microsoft.com/office/officeart/2005/8/layout/default"/>
    <dgm:cxn modelId="{FD035498-4885-41D8-8FB4-2F890D445638}" type="presParOf" srcId="{433D21F2-8318-4399-B912-FC4CDDC82B90}" destId="{981F839E-3093-4D29-ACA5-BB1BDEF8D5D6}" srcOrd="7" destOrd="0" presId="urn:microsoft.com/office/officeart/2005/8/layout/default"/>
    <dgm:cxn modelId="{B3D81010-1EEB-4891-8552-67E661106291}" type="presParOf" srcId="{433D21F2-8318-4399-B912-FC4CDDC82B90}" destId="{87BC1A84-D9B7-4BBC-902B-1AF7028F3E7A}" srcOrd="8" destOrd="0" presId="urn:microsoft.com/office/officeart/2005/8/layout/default"/>
    <dgm:cxn modelId="{A0D5CC1A-F4FE-484A-88FA-F15358D6429D}" type="presParOf" srcId="{433D21F2-8318-4399-B912-FC4CDDC82B90}" destId="{631F8950-E36A-42F6-AE54-80ED9B53C0ED}" srcOrd="9" destOrd="0" presId="urn:microsoft.com/office/officeart/2005/8/layout/default"/>
    <dgm:cxn modelId="{9CBD0967-E735-45C0-BE2E-EC4D5157C8AA}" type="presParOf" srcId="{433D21F2-8318-4399-B912-FC4CDDC82B90}" destId="{0AC704C7-80F8-4DA1-9101-84342BB0674A}"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F40F72D-AB90-164C-8D16-FB5AFBFECE5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4848BACA-8E13-AF46-B290-3EA0A129A0C2}">
      <dgm:prSet phldrT="[Text]"/>
      <dgm:spPr/>
      <dgm:t>
        <a:bodyPr/>
        <a:lstStyle/>
        <a:p>
          <a:r>
            <a:rPr lang="en-US" dirty="0"/>
            <a:t>Respect for autonomy entails</a:t>
          </a:r>
        </a:p>
      </dgm:t>
    </dgm:pt>
    <dgm:pt modelId="{6822FD0E-4EC8-124F-A9EF-C2F22270EAAC}" type="parTrans" cxnId="{E8974CCF-7CE2-454E-ABC2-539DDF5B8C1A}">
      <dgm:prSet/>
      <dgm:spPr/>
      <dgm:t>
        <a:bodyPr/>
        <a:lstStyle/>
        <a:p>
          <a:endParaRPr lang="en-US"/>
        </a:p>
      </dgm:t>
    </dgm:pt>
    <dgm:pt modelId="{201CFD93-37D0-DC49-AD3D-F2EE75ADCAFE}" type="sibTrans" cxnId="{E8974CCF-7CE2-454E-ABC2-539DDF5B8C1A}">
      <dgm:prSet/>
      <dgm:spPr/>
      <dgm:t>
        <a:bodyPr/>
        <a:lstStyle/>
        <a:p>
          <a:endParaRPr lang="en-US"/>
        </a:p>
      </dgm:t>
    </dgm:pt>
    <dgm:pt modelId="{7CFCCF39-1683-FC45-8723-2C39946CE768}">
      <dgm:prSet phldrT="[Text]"/>
      <dgm:spPr/>
      <dgm:t>
        <a:bodyPr/>
        <a:lstStyle/>
        <a:p>
          <a:r>
            <a:rPr lang="en-US" dirty="0"/>
            <a:t>Questioning ‘lifestyle choice’; respectful challenge; care-</a:t>
          </a:r>
          <a:r>
            <a:rPr lang="en-US" dirty="0" err="1"/>
            <a:t>frontational</a:t>
          </a:r>
          <a:r>
            <a:rPr lang="en-US" dirty="0"/>
            <a:t> questions</a:t>
          </a:r>
        </a:p>
      </dgm:t>
    </dgm:pt>
    <dgm:pt modelId="{17A34582-CD06-9047-B9EB-DCDDD8BF23AF}" type="parTrans" cxnId="{1A101B5D-AFC3-F04C-9D43-54D8C471BB60}">
      <dgm:prSet/>
      <dgm:spPr/>
      <dgm:t>
        <a:bodyPr/>
        <a:lstStyle/>
        <a:p>
          <a:endParaRPr lang="en-US"/>
        </a:p>
      </dgm:t>
    </dgm:pt>
    <dgm:pt modelId="{18FB52FF-5BA5-AC47-A951-0C56AA1C9521}" type="sibTrans" cxnId="{1A101B5D-AFC3-F04C-9D43-54D8C471BB60}">
      <dgm:prSet/>
      <dgm:spPr/>
      <dgm:t>
        <a:bodyPr/>
        <a:lstStyle/>
        <a:p>
          <a:endParaRPr lang="en-US"/>
        </a:p>
      </dgm:t>
    </dgm:pt>
    <dgm:pt modelId="{EB3F1455-FF4B-5C4D-B659-F73B6AF18A44}">
      <dgm:prSet phldrT="[Text]"/>
      <dgm:spPr/>
      <dgm:t>
        <a:bodyPr/>
        <a:lstStyle/>
        <a:p>
          <a:r>
            <a:rPr lang="en-US" dirty="0"/>
            <a:t>Dialogue towards positive autonomy; </a:t>
          </a:r>
          <a:r>
            <a:rPr lang="en-US" dirty="0" err="1"/>
            <a:t>maximise</a:t>
          </a:r>
          <a:r>
            <a:rPr lang="en-US" dirty="0"/>
            <a:t> ability to see options and make care-</a:t>
          </a:r>
          <a:r>
            <a:rPr lang="en-US" dirty="0" err="1"/>
            <a:t>ful</a:t>
          </a:r>
          <a:r>
            <a:rPr lang="en-US" dirty="0"/>
            <a:t> choices</a:t>
          </a:r>
        </a:p>
      </dgm:t>
    </dgm:pt>
    <dgm:pt modelId="{76844AC5-5556-D741-87A4-AA19EEB45B88}" type="parTrans" cxnId="{83B036D6-1BD1-EB42-9566-633D60C7FCA4}">
      <dgm:prSet/>
      <dgm:spPr/>
      <dgm:t>
        <a:bodyPr/>
        <a:lstStyle/>
        <a:p>
          <a:endParaRPr lang="en-US"/>
        </a:p>
      </dgm:t>
    </dgm:pt>
    <dgm:pt modelId="{7AA49807-DE4B-6E40-AFCF-67FC7CE50D7A}" type="sibTrans" cxnId="{83B036D6-1BD1-EB42-9566-633D60C7FCA4}">
      <dgm:prSet/>
      <dgm:spPr/>
      <dgm:t>
        <a:bodyPr/>
        <a:lstStyle/>
        <a:p>
          <a:endParaRPr lang="en-US"/>
        </a:p>
      </dgm:t>
    </dgm:pt>
    <dgm:pt modelId="{7FA7B725-A4E8-E549-AF5C-BD7B8D1CFAB9}">
      <dgm:prSet phldrT="[Text]"/>
      <dgm:spPr/>
      <dgm:t>
        <a:bodyPr/>
        <a:lstStyle/>
        <a:p>
          <a:r>
            <a:rPr lang="en-US" dirty="0"/>
            <a:t>Protection does not mean</a:t>
          </a:r>
        </a:p>
      </dgm:t>
    </dgm:pt>
    <dgm:pt modelId="{F31D8588-2746-0249-9427-609AE4D76D1F}" type="parTrans" cxnId="{42012C5E-7197-2D47-B50B-53E0B564579D}">
      <dgm:prSet/>
      <dgm:spPr/>
      <dgm:t>
        <a:bodyPr/>
        <a:lstStyle/>
        <a:p>
          <a:endParaRPr lang="en-US"/>
        </a:p>
      </dgm:t>
    </dgm:pt>
    <dgm:pt modelId="{5308E1F1-221E-9044-B517-2492DD6C3097}" type="sibTrans" cxnId="{42012C5E-7197-2D47-B50B-53E0B564579D}">
      <dgm:prSet/>
      <dgm:spPr/>
      <dgm:t>
        <a:bodyPr/>
        <a:lstStyle/>
        <a:p>
          <a:endParaRPr lang="en-US"/>
        </a:p>
      </dgm:t>
    </dgm:pt>
    <dgm:pt modelId="{FDAD207E-32CF-4349-B648-AF16983F1EE6}">
      <dgm:prSet phldrT="[Text]"/>
      <dgm:spPr/>
      <dgm:t>
        <a:bodyPr/>
        <a:lstStyle/>
        <a:p>
          <a:r>
            <a:rPr lang="en-US" dirty="0"/>
            <a:t>Denial of wishes and feelings</a:t>
          </a:r>
        </a:p>
      </dgm:t>
    </dgm:pt>
    <dgm:pt modelId="{1F59F82A-194C-6345-9B7F-3DD7564324A3}" type="parTrans" cxnId="{59B3482F-224D-1643-B164-290BDF3067DC}">
      <dgm:prSet/>
      <dgm:spPr/>
      <dgm:t>
        <a:bodyPr/>
        <a:lstStyle/>
        <a:p>
          <a:endParaRPr lang="en-US"/>
        </a:p>
      </dgm:t>
    </dgm:pt>
    <dgm:pt modelId="{E4ACA49F-C14D-5C4C-BCD0-CBF4BCE2E275}" type="sibTrans" cxnId="{59B3482F-224D-1643-B164-290BDF3067DC}">
      <dgm:prSet/>
      <dgm:spPr/>
      <dgm:t>
        <a:bodyPr/>
        <a:lstStyle/>
        <a:p>
          <a:endParaRPr lang="en-US"/>
        </a:p>
      </dgm:t>
    </dgm:pt>
    <dgm:pt modelId="{0E15A093-FB11-7446-83E5-0B6075CA6F3B}">
      <dgm:prSet phldrT="[Text]"/>
      <dgm:spPr/>
      <dgm:t>
        <a:bodyPr/>
        <a:lstStyle/>
        <a:p>
          <a:r>
            <a:rPr lang="en-US" dirty="0"/>
            <a:t>Removal of all risk</a:t>
          </a:r>
        </a:p>
      </dgm:t>
    </dgm:pt>
    <dgm:pt modelId="{6D8924CF-0B00-904C-B12A-DABAFCE77E4F}" type="parTrans" cxnId="{2461DA18-5372-9E49-8A00-C4D83C900003}">
      <dgm:prSet/>
      <dgm:spPr/>
      <dgm:t>
        <a:bodyPr/>
        <a:lstStyle/>
        <a:p>
          <a:endParaRPr lang="en-US"/>
        </a:p>
      </dgm:t>
    </dgm:pt>
    <dgm:pt modelId="{0EAD87E5-40C2-EA45-8056-1D66C69D4ED8}" type="sibTrans" cxnId="{2461DA18-5372-9E49-8A00-C4D83C900003}">
      <dgm:prSet/>
      <dgm:spPr/>
      <dgm:t>
        <a:bodyPr/>
        <a:lstStyle/>
        <a:p>
          <a:endParaRPr lang="en-US"/>
        </a:p>
      </dgm:t>
    </dgm:pt>
    <dgm:pt modelId="{DE826458-4D45-DC46-BD6B-03627BB2CEE0}" type="pres">
      <dgm:prSet presAssocID="{8F40F72D-AB90-164C-8D16-FB5AFBFECE57}" presName="diagram" presStyleCnt="0">
        <dgm:presLayoutVars>
          <dgm:chPref val="1"/>
          <dgm:dir/>
          <dgm:animOne val="branch"/>
          <dgm:animLvl val="lvl"/>
          <dgm:resizeHandles/>
        </dgm:presLayoutVars>
      </dgm:prSet>
      <dgm:spPr/>
    </dgm:pt>
    <dgm:pt modelId="{F61AF360-4C6B-8B41-BB4D-81106ADB7D25}" type="pres">
      <dgm:prSet presAssocID="{4848BACA-8E13-AF46-B290-3EA0A129A0C2}" presName="root" presStyleCnt="0"/>
      <dgm:spPr/>
    </dgm:pt>
    <dgm:pt modelId="{699C8D7B-B740-EB41-BA14-8F4061011A29}" type="pres">
      <dgm:prSet presAssocID="{4848BACA-8E13-AF46-B290-3EA0A129A0C2}" presName="rootComposite" presStyleCnt="0"/>
      <dgm:spPr/>
    </dgm:pt>
    <dgm:pt modelId="{1A8D6654-FB8F-AF4F-8347-34AA346E9C01}" type="pres">
      <dgm:prSet presAssocID="{4848BACA-8E13-AF46-B290-3EA0A129A0C2}" presName="rootText" presStyleLbl="node1" presStyleIdx="0" presStyleCnt="2" custScaleX="109541"/>
      <dgm:spPr/>
    </dgm:pt>
    <dgm:pt modelId="{91DD57A6-F6D7-2F4D-A823-7ACAC66454BA}" type="pres">
      <dgm:prSet presAssocID="{4848BACA-8E13-AF46-B290-3EA0A129A0C2}" presName="rootConnector" presStyleLbl="node1" presStyleIdx="0" presStyleCnt="2"/>
      <dgm:spPr/>
    </dgm:pt>
    <dgm:pt modelId="{6BF7FDD0-87A4-1244-8263-DC34CE8E592F}" type="pres">
      <dgm:prSet presAssocID="{4848BACA-8E13-AF46-B290-3EA0A129A0C2}" presName="childShape" presStyleCnt="0"/>
      <dgm:spPr/>
    </dgm:pt>
    <dgm:pt modelId="{FD77F4D9-801A-3C41-8158-70BB17EA3E70}" type="pres">
      <dgm:prSet presAssocID="{17A34582-CD06-9047-B9EB-DCDDD8BF23AF}" presName="Name13" presStyleLbl="parChTrans1D2" presStyleIdx="0" presStyleCnt="4"/>
      <dgm:spPr/>
    </dgm:pt>
    <dgm:pt modelId="{A64CB159-A94D-824B-B82A-9D1DFC4806EF}" type="pres">
      <dgm:prSet presAssocID="{7CFCCF39-1683-FC45-8723-2C39946CE768}" presName="childText" presStyleLbl="bgAcc1" presStyleIdx="0" presStyleCnt="4">
        <dgm:presLayoutVars>
          <dgm:bulletEnabled val="1"/>
        </dgm:presLayoutVars>
      </dgm:prSet>
      <dgm:spPr/>
    </dgm:pt>
    <dgm:pt modelId="{C3B9E1FB-7F0A-304E-BFA6-DA7F73FB6765}" type="pres">
      <dgm:prSet presAssocID="{76844AC5-5556-D741-87A4-AA19EEB45B88}" presName="Name13" presStyleLbl="parChTrans1D2" presStyleIdx="1" presStyleCnt="4"/>
      <dgm:spPr/>
    </dgm:pt>
    <dgm:pt modelId="{8A7A5AA1-0CA8-2547-A87D-164808DDD9B9}" type="pres">
      <dgm:prSet presAssocID="{EB3F1455-FF4B-5C4D-B659-F73B6AF18A44}" presName="childText" presStyleLbl="bgAcc1" presStyleIdx="1" presStyleCnt="4">
        <dgm:presLayoutVars>
          <dgm:bulletEnabled val="1"/>
        </dgm:presLayoutVars>
      </dgm:prSet>
      <dgm:spPr/>
    </dgm:pt>
    <dgm:pt modelId="{7F599DBE-D3F5-4C43-BBBB-7E8D015F6F5C}" type="pres">
      <dgm:prSet presAssocID="{7FA7B725-A4E8-E549-AF5C-BD7B8D1CFAB9}" presName="root" presStyleCnt="0"/>
      <dgm:spPr/>
    </dgm:pt>
    <dgm:pt modelId="{D324BD5E-79BC-514B-96C1-94C47EB0F9CB}" type="pres">
      <dgm:prSet presAssocID="{7FA7B725-A4E8-E549-AF5C-BD7B8D1CFAB9}" presName="rootComposite" presStyleCnt="0"/>
      <dgm:spPr/>
    </dgm:pt>
    <dgm:pt modelId="{F725516A-0FD7-8948-8967-AFAD100121C0}" type="pres">
      <dgm:prSet presAssocID="{7FA7B725-A4E8-E549-AF5C-BD7B8D1CFAB9}" presName="rootText" presStyleLbl="node1" presStyleIdx="1" presStyleCnt="2" custScaleX="109541"/>
      <dgm:spPr/>
    </dgm:pt>
    <dgm:pt modelId="{FCDD7D1A-4EEA-4749-9F4A-63F0D389C2E1}" type="pres">
      <dgm:prSet presAssocID="{7FA7B725-A4E8-E549-AF5C-BD7B8D1CFAB9}" presName="rootConnector" presStyleLbl="node1" presStyleIdx="1" presStyleCnt="2"/>
      <dgm:spPr/>
    </dgm:pt>
    <dgm:pt modelId="{FEC80E64-FA99-7D4D-AA7C-E721FEF076C6}" type="pres">
      <dgm:prSet presAssocID="{7FA7B725-A4E8-E549-AF5C-BD7B8D1CFAB9}" presName="childShape" presStyleCnt="0"/>
      <dgm:spPr/>
    </dgm:pt>
    <dgm:pt modelId="{57E54D66-3626-2349-83CC-DB6AE89732F0}" type="pres">
      <dgm:prSet presAssocID="{1F59F82A-194C-6345-9B7F-3DD7564324A3}" presName="Name13" presStyleLbl="parChTrans1D2" presStyleIdx="2" presStyleCnt="4"/>
      <dgm:spPr/>
    </dgm:pt>
    <dgm:pt modelId="{47727E7A-3B2C-C845-BF46-61BA2EDF50E8}" type="pres">
      <dgm:prSet presAssocID="{FDAD207E-32CF-4349-B648-AF16983F1EE6}" presName="childText" presStyleLbl="bgAcc1" presStyleIdx="2" presStyleCnt="4">
        <dgm:presLayoutVars>
          <dgm:bulletEnabled val="1"/>
        </dgm:presLayoutVars>
      </dgm:prSet>
      <dgm:spPr/>
    </dgm:pt>
    <dgm:pt modelId="{16CBDBC4-F8A2-474C-97F0-6A731AEBD7A6}" type="pres">
      <dgm:prSet presAssocID="{6D8924CF-0B00-904C-B12A-DABAFCE77E4F}" presName="Name13" presStyleLbl="parChTrans1D2" presStyleIdx="3" presStyleCnt="4"/>
      <dgm:spPr/>
    </dgm:pt>
    <dgm:pt modelId="{FB625579-9300-7D46-AABC-ED5A69C9974A}" type="pres">
      <dgm:prSet presAssocID="{0E15A093-FB11-7446-83E5-0B6075CA6F3B}" presName="childText" presStyleLbl="bgAcc1" presStyleIdx="3" presStyleCnt="4">
        <dgm:presLayoutVars>
          <dgm:bulletEnabled val="1"/>
        </dgm:presLayoutVars>
      </dgm:prSet>
      <dgm:spPr/>
    </dgm:pt>
  </dgm:ptLst>
  <dgm:cxnLst>
    <dgm:cxn modelId="{8107CC0E-1EB0-4AA1-B070-C5B4803C8C78}" type="presOf" srcId="{EB3F1455-FF4B-5C4D-B659-F73B6AF18A44}" destId="{8A7A5AA1-0CA8-2547-A87D-164808DDD9B9}" srcOrd="0" destOrd="0" presId="urn:microsoft.com/office/officeart/2005/8/layout/hierarchy3"/>
    <dgm:cxn modelId="{03FB3F11-F65B-425A-83EB-39AF93BD7884}" type="presOf" srcId="{7FA7B725-A4E8-E549-AF5C-BD7B8D1CFAB9}" destId="{FCDD7D1A-4EEA-4749-9F4A-63F0D389C2E1}" srcOrd="1" destOrd="0" presId="urn:microsoft.com/office/officeart/2005/8/layout/hierarchy3"/>
    <dgm:cxn modelId="{2461DA18-5372-9E49-8A00-C4D83C900003}" srcId="{7FA7B725-A4E8-E549-AF5C-BD7B8D1CFAB9}" destId="{0E15A093-FB11-7446-83E5-0B6075CA6F3B}" srcOrd="1" destOrd="0" parTransId="{6D8924CF-0B00-904C-B12A-DABAFCE77E4F}" sibTransId="{0EAD87E5-40C2-EA45-8056-1D66C69D4ED8}"/>
    <dgm:cxn modelId="{BA03B320-B9E2-45F0-A79A-2F43C9E828FF}" type="presOf" srcId="{4848BACA-8E13-AF46-B290-3EA0A129A0C2}" destId="{91DD57A6-F6D7-2F4D-A823-7ACAC66454BA}" srcOrd="1" destOrd="0" presId="urn:microsoft.com/office/officeart/2005/8/layout/hierarchy3"/>
    <dgm:cxn modelId="{59B3482F-224D-1643-B164-290BDF3067DC}" srcId="{7FA7B725-A4E8-E549-AF5C-BD7B8D1CFAB9}" destId="{FDAD207E-32CF-4349-B648-AF16983F1EE6}" srcOrd="0" destOrd="0" parTransId="{1F59F82A-194C-6345-9B7F-3DD7564324A3}" sibTransId="{E4ACA49F-C14D-5C4C-BCD0-CBF4BCE2E275}"/>
    <dgm:cxn modelId="{12F0C037-C630-45D6-9486-5512426298D2}" type="presOf" srcId="{7FA7B725-A4E8-E549-AF5C-BD7B8D1CFAB9}" destId="{F725516A-0FD7-8948-8967-AFAD100121C0}" srcOrd="0" destOrd="0" presId="urn:microsoft.com/office/officeart/2005/8/layout/hierarchy3"/>
    <dgm:cxn modelId="{D6C8BD3B-E006-4A0C-9075-B116D8826278}" type="presOf" srcId="{17A34582-CD06-9047-B9EB-DCDDD8BF23AF}" destId="{FD77F4D9-801A-3C41-8158-70BB17EA3E70}" srcOrd="0" destOrd="0" presId="urn:microsoft.com/office/officeart/2005/8/layout/hierarchy3"/>
    <dgm:cxn modelId="{1A101B5D-AFC3-F04C-9D43-54D8C471BB60}" srcId="{4848BACA-8E13-AF46-B290-3EA0A129A0C2}" destId="{7CFCCF39-1683-FC45-8723-2C39946CE768}" srcOrd="0" destOrd="0" parTransId="{17A34582-CD06-9047-B9EB-DCDDD8BF23AF}" sibTransId="{18FB52FF-5BA5-AC47-A951-0C56AA1C9521}"/>
    <dgm:cxn modelId="{42012C5E-7197-2D47-B50B-53E0B564579D}" srcId="{8F40F72D-AB90-164C-8D16-FB5AFBFECE57}" destId="{7FA7B725-A4E8-E549-AF5C-BD7B8D1CFAB9}" srcOrd="1" destOrd="0" parTransId="{F31D8588-2746-0249-9427-609AE4D76D1F}" sibTransId="{5308E1F1-221E-9044-B517-2492DD6C3097}"/>
    <dgm:cxn modelId="{0769326C-FC6C-46E6-9B69-719FC5266E2E}" type="presOf" srcId="{8F40F72D-AB90-164C-8D16-FB5AFBFECE57}" destId="{DE826458-4D45-DC46-BD6B-03627BB2CEE0}" srcOrd="0" destOrd="0" presId="urn:microsoft.com/office/officeart/2005/8/layout/hierarchy3"/>
    <dgm:cxn modelId="{1C1B1856-336F-44AD-AD36-B3D1806DBFB6}" type="presOf" srcId="{1F59F82A-194C-6345-9B7F-3DD7564324A3}" destId="{57E54D66-3626-2349-83CC-DB6AE89732F0}" srcOrd="0" destOrd="0" presId="urn:microsoft.com/office/officeart/2005/8/layout/hierarchy3"/>
    <dgm:cxn modelId="{BB6DF7A8-D43C-4629-AA41-4086E864C99C}" type="presOf" srcId="{76844AC5-5556-D741-87A4-AA19EEB45B88}" destId="{C3B9E1FB-7F0A-304E-BFA6-DA7F73FB6765}" srcOrd="0" destOrd="0" presId="urn:microsoft.com/office/officeart/2005/8/layout/hierarchy3"/>
    <dgm:cxn modelId="{F6F8B1B6-9964-4218-AAF2-E1E93B0375CB}" type="presOf" srcId="{7CFCCF39-1683-FC45-8723-2C39946CE768}" destId="{A64CB159-A94D-824B-B82A-9D1DFC4806EF}" srcOrd="0" destOrd="0" presId="urn:microsoft.com/office/officeart/2005/8/layout/hierarchy3"/>
    <dgm:cxn modelId="{617B38BF-1C94-471F-9C9C-717FD634C957}" type="presOf" srcId="{4848BACA-8E13-AF46-B290-3EA0A129A0C2}" destId="{1A8D6654-FB8F-AF4F-8347-34AA346E9C01}" srcOrd="0" destOrd="0" presId="urn:microsoft.com/office/officeart/2005/8/layout/hierarchy3"/>
    <dgm:cxn modelId="{E8974CCF-7CE2-454E-ABC2-539DDF5B8C1A}" srcId="{8F40F72D-AB90-164C-8D16-FB5AFBFECE57}" destId="{4848BACA-8E13-AF46-B290-3EA0A129A0C2}" srcOrd="0" destOrd="0" parTransId="{6822FD0E-4EC8-124F-A9EF-C2F22270EAAC}" sibTransId="{201CFD93-37D0-DC49-AD3D-F2EE75ADCAFE}"/>
    <dgm:cxn modelId="{BFC874D4-8CAC-41CB-B22A-5D32CF9A653A}" type="presOf" srcId="{6D8924CF-0B00-904C-B12A-DABAFCE77E4F}" destId="{16CBDBC4-F8A2-474C-97F0-6A731AEBD7A6}" srcOrd="0" destOrd="0" presId="urn:microsoft.com/office/officeart/2005/8/layout/hierarchy3"/>
    <dgm:cxn modelId="{83B036D6-1BD1-EB42-9566-633D60C7FCA4}" srcId="{4848BACA-8E13-AF46-B290-3EA0A129A0C2}" destId="{EB3F1455-FF4B-5C4D-B659-F73B6AF18A44}" srcOrd="1" destOrd="0" parTransId="{76844AC5-5556-D741-87A4-AA19EEB45B88}" sibTransId="{7AA49807-DE4B-6E40-AFCF-67FC7CE50D7A}"/>
    <dgm:cxn modelId="{755676F8-6A9A-4848-B1A4-51EC8A40AE8C}" type="presOf" srcId="{0E15A093-FB11-7446-83E5-0B6075CA6F3B}" destId="{FB625579-9300-7D46-AABC-ED5A69C9974A}" srcOrd="0" destOrd="0" presId="urn:microsoft.com/office/officeart/2005/8/layout/hierarchy3"/>
    <dgm:cxn modelId="{0503AFFE-E85F-4A66-885C-6CEA86521092}" type="presOf" srcId="{FDAD207E-32CF-4349-B648-AF16983F1EE6}" destId="{47727E7A-3B2C-C845-BF46-61BA2EDF50E8}" srcOrd="0" destOrd="0" presId="urn:microsoft.com/office/officeart/2005/8/layout/hierarchy3"/>
    <dgm:cxn modelId="{AC3E4C9F-87AF-42B4-BE9E-23B7312AFB1C}" type="presParOf" srcId="{DE826458-4D45-DC46-BD6B-03627BB2CEE0}" destId="{F61AF360-4C6B-8B41-BB4D-81106ADB7D25}" srcOrd="0" destOrd="0" presId="urn:microsoft.com/office/officeart/2005/8/layout/hierarchy3"/>
    <dgm:cxn modelId="{B44E4193-473E-4280-A66A-A7394F7F0ED6}" type="presParOf" srcId="{F61AF360-4C6B-8B41-BB4D-81106ADB7D25}" destId="{699C8D7B-B740-EB41-BA14-8F4061011A29}" srcOrd="0" destOrd="0" presId="urn:microsoft.com/office/officeart/2005/8/layout/hierarchy3"/>
    <dgm:cxn modelId="{C1A4CA23-6658-4F7E-BD08-FBC1A93A9E56}" type="presParOf" srcId="{699C8D7B-B740-EB41-BA14-8F4061011A29}" destId="{1A8D6654-FB8F-AF4F-8347-34AA346E9C01}" srcOrd="0" destOrd="0" presId="urn:microsoft.com/office/officeart/2005/8/layout/hierarchy3"/>
    <dgm:cxn modelId="{3268EA91-5E13-424A-9278-739152957294}" type="presParOf" srcId="{699C8D7B-B740-EB41-BA14-8F4061011A29}" destId="{91DD57A6-F6D7-2F4D-A823-7ACAC66454BA}" srcOrd="1" destOrd="0" presId="urn:microsoft.com/office/officeart/2005/8/layout/hierarchy3"/>
    <dgm:cxn modelId="{410442AA-4087-4BCA-AFA6-7D6E6C891C26}" type="presParOf" srcId="{F61AF360-4C6B-8B41-BB4D-81106ADB7D25}" destId="{6BF7FDD0-87A4-1244-8263-DC34CE8E592F}" srcOrd="1" destOrd="0" presId="urn:microsoft.com/office/officeart/2005/8/layout/hierarchy3"/>
    <dgm:cxn modelId="{67E550E2-5BA9-4B39-976C-C13DAA20CEDB}" type="presParOf" srcId="{6BF7FDD0-87A4-1244-8263-DC34CE8E592F}" destId="{FD77F4D9-801A-3C41-8158-70BB17EA3E70}" srcOrd="0" destOrd="0" presId="urn:microsoft.com/office/officeart/2005/8/layout/hierarchy3"/>
    <dgm:cxn modelId="{D1539663-F723-4DE4-9F62-25A57A37D778}" type="presParOf" srcId="{6BF7FDD0-87A4-1244-8263-DC34CE8E592F}" destId="{A64CB159-A94D-824B-B82A-9D1DFC4806EF}" srcOrd="1" destOrd="0" presId="urn:microsoft.com/office/officeart/2005/8/layout/hierarchy3"/>
    <dgm:cxn modelId="{D44B077D-DE79-4729-8467-EE73488EB3F4}" type="presParOf" srcId="{6BF7FDD0-87A4-1244-8263-DC34CE8E592F}" destId="{C3B9E1FB-7F0A-304E-BFA6-DA7F73FB6765}" srcOrd="2" destOrd="0" presId="urn:microsoft.com/office/officeart/2005/8/layout/hierarchy3"/>
    <dgm:cxn modelId="{4165FF8F-7550-4FEF-9C9F-7E162CA18CBA}" type="presParOf" srcId="{6BF7FDD0-87A4-1244-8263-DC34CE8E592F}" destId="{8A7A5AA1-0CA8-2547-A87D-164808DDD9B9}" srcOrd="3" destOrd="0" presId="urn:microsoft.com/office/officeart/2005/8/layout/hierarchy3"/>
    <dgm:cxn modelId="{653F8CDD-6373-4E4A-B845-B190D7DB53F0}" type="presParOf" srcId="{DE826458-4D45-DC46-BD6B-03627BB2CEE0}" destId="{7F599DBE-D3F5-4C43-BBBB-7E8D015F6F5C}" srcOrd="1" destOrd="0" presId="urn:microsoft.com/office/officeart/2005/8/layout/hierarchy3"/>
    <dgm:cxn modelId="{6E7BF887-C96E-440C-B44A-26273CFE6B59}" type="presParOf" srcId="{7F599DBE-D3F5-4C43-BBBB-7E8D015F6F5C}" destId="{D324BD5E-79BC-514B-96C1-94C47EB0F9CB}" srcOrd="0" destOrd="0" presId="urn:microsoft.com/office/officeart/2005/8/layout/hierarchy3"/>
    <dgm:cxn modelId="{F2D2A967-7262-43F8-BF72-A865516C952F}" type="presParOf" srcId="{D324BD5E-79BC-514B-96C1-94C47EB0F9CB}" destId="{F725516A-0FD7-8948-8967-AFAD100121C0}" srcOrd="0" destOrd="0" presId="urn:microsoft.com/office/officeart/2005/8/layout/hierarchy3"/>
    <dgm:cxn modelId="{B718D80B-EE61-49BA-836A-8959A62761B0}" type="presParOf" srcId="{D324BD5E-79BC-514B-96C1-94C47EB0F9CB}" destId="{FCDD7D1A-4EEA-4749-9F4A-63F0D389C2E1}" srcOrd="1" destOrd="0" presId="urn:microsoft.com/office/officeart/2005/8/layout/hierarchy3"/>
    <dgm:cxn modelId="{4AD5D16B-31D6-45BF-9E95-070C97846977}" type="presParOf" srcId="{7F599DBE-D3F5-4C43-BBBB-7E8D015F6F5C}" destId="{FEC80E64-FA99-7D4D-AA7C-E721FEF076C6}" srcOrd="1" destOrd="0" presId="urn:microsoft.com/office/officeart/2005/8/layout/hierarchy3"/>
    <dgm:cxn modelId="{C7B7AFD7-0D16-4D3F-B1E6-B8E29310F4BD}" type="presParOf" srcId="{FEC80E64-FA99-7D4D-AA7C-E721FEF076C6}" destId="{57E54D66-3626-2349-83CC-DB6AE89732F0}" srcOrd="0" destOrd="0" presId="urn:microsoft.com/office/officeart/2005/8/layout/hierarchy3"/>
    <dgm:cxn modelId="{F22740F7-D08A-4967-AECB-C2938A89F3D2}" type="presParOf" srcId="{FEC80E64-FA99-7D4D-AA7C-E721FEF076C6}" destId="{47727E7A-3B2C-C845-BF46-61BA2EDF50E8}" srcOrd="1" destOrd="0" presId="urn:microsoft.com/office/officeart/2005/8/layout/hierarchy3"/>
    <dgm:cxn modelId="{6411583C-30FA-48A0-8882-18B221335284}" type="presParOf" srcId="{FEC80E64-FA99-7D4D-AA7C-E721FEF076C6}" destId="{16CBDBC4-F8A2-474C-97F0-6A731AEBD7A6}" srcOrd="2" destOrd="0" presId="urn:microsoft.com/office/officeart/2005/8/layout/hierarchy3"/>
    <dgm:cxn modelId="{A07C2C45-AB44-4663-A1F1-9C35728EA585}" type="presParOf" srcId="{FEC80E64-FA99-7D4D-AA7C-E721FEF076C6}" destId="{FB625579-9300-7D46-AABC-ED5A69C9974A}"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BC9C86E-CD38-A341-BC1E-11EC384D8CBB}" type="doc">
      <dgm:prSet loTypeId="urn:microsoft.com/office/officeart/2005/8/layout/equation2" loCatId="" qsTypeId="urn:microsoft.com/office/officeart/2005/8/quickstyle/simple4" qsCatId="simple" csTypeId="urn:microsoft.com/office/officeart/2005/8/colors/accent1_2" csCatId="accent1" phldr="1"/>
      <dgm:spPr/>
    </dgm:pt>
    <dgm:pt modelId="{08B5678F-9196-954D-BABA-C8F9A4B6E402}">
      <dgm:prSet phldrT="[Text]"/>
      <dgm:spPr>
        <a:solidFill>
          <a:schemeClr val="tx2">
            <a:lumMod val="75000"/>
            <a:lumOff val="25000"/>
          </a:schemeClr>
        </a:solidFill>
      </dgm:spPr>
      <dgm:t>
        <a:bodyPr/>
        <a:lstStyle/>
        <a:p>
          <a:r>
            <a:rPr lang="en-US" dirty="0"/>
            <a:t>Decisional capacity</a:t>
          </a:r>
        </a:p>
      </dgm:t>
    </dgm:pt>
    <dgm:pt modelId="{A6FF19FD-C1D9-D54A-8DB5-0B349415E322}" type="parTrans" cxnId="{85881651-5F87-3E40-BDBD-0FBCB27596E1}">
      <dgm:prSet/>
      <dgm:spPr/>
      <dgm:t>
        <a:bodyPr/>
        <a:lstStyle/>
        <a:p>
          <a:endParaRPr lang="en-US"/>
        </a:p>
      </dgm:t>
    </dgm:pt>
    <dgm:pt modelId="{2648C466-DE5E-BE4D-9917-9E9DB8B3FD0B}" type="sibTrans" cxnId="{85881651-5F87-3E40-BDBD-0FBCB27596E1}">
      <dgm:prSet/>
      <dgm:spPr>
        <a:solidFill>
          <a:schemeClr val="accent6"/>
        </a:solidFill>
      </dgm:spPr>
      <dgm:t>
        <a:bodyPr/>
        <a:lstStyle/>
        <a:p>
          <a:endParaRPr lang="en-US"/>
        </a:p>
      </dgm:t>
    </dgm:pt>
    <dgm:pt modelId="{AA1FF5AF-3707-DF41-8458-2BAC98B5A88A}">
      <dgm:prSet phldrT="[Text]"/>
      <dgm:spPr>
        <a:solidFill>
          <a:schemeClr val="tx2">
            <a:lumMod val="75000"/>
            <a:lumOff val="25000"/>
          </a:schemeClr>
        </a:solidFill>
      </dgm:spPr>
      <dgm:t>
        <a:bodyPr/>
        <a:lstStyle/>
        <a:p>
          <a:r>
            <a:rPr lang="en-US" dirty="0"/>
            <a:t>Executive capacity</a:t>
          </a:r>
        </a:p>
      </dgm:t>
    </dgm:pt>
    <dgm:pt modelId="{9B24D073-262A-DA48-A7DF-4F505B8765E8}" type="parTrans" cxnId="{B7FD7D61-66BA-4145-BD4A-0D45110D94A5}">
      <dgm:prSet/>
      <dgm:spPr/>
      <dgm:t>
        <a:bodyPr/>
        <a:lstStyle/>
        <a:p>
          <a:endParaRPr lang="en-US"/>
        </a:p>
      </dgm:t>
    </dgm:pt>
    <dgm:pt modelId="{9DBE8752-4083-AB49-A89D-769CBFAB7E3A}" type="sibTrans" cxnId="{B7FD7D61-66BA-4145-BD4A-0D45110D94A5}">
      <dgm:prSet/>
      <dgm:spPr>
        <a:solidFill>
          <a:schemeClr val="accent6"/>
        </a:solidFill>
      </dgm:spPr>
      <dgm:t>
        <a:bodyPr/>
        <a:lstStyle/>
        <a:p>
          <a:endParaRPr lang="en-US"/>
        </a:p>
      </dgm:t>
    </dgm:pt>
    <dgm:pt modelId="{2522E094-4F86-B444-AD58-5B017F41C93B}">
      <dgm:prSet phldrT="[Text]"/>
      <dgm:spPr>
        <a:solidFill>
          <a:schemeClr val="tx2">
            <a:lumMod val="75000"/>
            <a:lumOff val="25000"/>
          </a:schemeClr>
        </a:solidFill>
      </dgm:spPr>
      <dgm:t>
        <a:bodyPr/>
        <a:lstStyle/>
        <a:p>
          <a:r>
            <a:rPr lang="en-US" dirty="0"/>
            <a:t>Capacity</a:t>
          </a:r>
        </a:p>
      </dgm:t>
    </dgm:pt>
    <dgm:pt modelId="{2AD76904-840E-754B-9E38-015C69873375}" type="parTrans" cxnId="{39DDCC9A-0590-384F-896B-2AA76A2425C5}">
      <dgm:prSet/>
      <dgm:spPr/>
      <dgm:t>
        <a:bodyPr/>
        <a:lstStyle/>
        <a:p>
          <a:endParaRPr lang="en-US"/>
        </a:p>
      </dgm:t>
    </dgm:pt>
    <dgm:pt modelId="{CCDC0F93-DFA9-584B-A18D-4A3434847838}" type="sibTrans" cxnId="{39DDCC9A-0590-384F-896B-2AA76A2425C5}">
      <dgm:prSet/>
      <dgm:spPr/>
      <dgm:t>
        <a:bodyPr/>
        <a:lstStyle/>
        <a:p>
          <a:endParaRPr lang="en-US"/>
        </a:p>
      </dgm:t>
    </dgm:pt>
    <dgm:pt modelId="{2728CDBC-0F5C-AA4B-B4B0-CB23A171C775}" type="pres">
      <dgm:prSet presAssocID="{CBC9C86E-CD38-A341-BC1E-11EC384D8CBB}" presName="Name0" presStyleCnt="0">
        <dgm:presLayoutVars>
          <dgm:dir/>
          <dgm:resizeHandles val="exact"/>
        </dgm:presLayoutVars>
      </dgm:prSet>
      <dgm:spPr/>
    </dgm:pt>
    <dgm:pt modelId="{4D03B867-0FA0-5442-9CB0-9BE9E83F388C}" type="pres">
      <dgm:prSet presAssocID="{CBC9C86E-CD38-A341-BC1E-11EC384D8CBB}" presName="vNodes" presStyleCnt="0"/>
      <dgm:spPr/>
    </dgm:pt>
    <dgm:pt modelId="{54DA08CA-B297-7245-93CF-DA5C7BD675D1}" type="pres">
      <dgm:prSet presAssocID="{08B5678F-9196-954D-BABA-C8F9A4B6E402}" presName="node" presStyleLbl="node1" presStyleIdx="0" presStyleCnt="3">
        <dgm:presLayoutVars>
          <dgm:bulletEnabled val="1"/>
        </dgm:presLayoutVars>
      </dgm:prSet>
      <dgm:spPr/>
    </dgm:pt>
    <dgm:pt modelId="{A3635671-56D9-C848-9ACA-4475C2073F51}" type="pres">
      <dgm:prSet presAssocID="{2648C466-DE5E-BE4D-9917-9E9DB8B3FD0B}" presName="spacerT" presStyleCnt="0"/>
      <dgm:spPr/>
    </dgm:pt>
    <dgm:pt modelId="{CF5BB3AE-DDFE-E541-9132-011F4D6A8A92}" type="pres">
      <dgm:prSet presAssocID="{2648C466-DE5E-BE4D-9917-9E9DB8B3FD0B}" presName="sibTrans" presStyleLbl="sibTrans2D1" presStyleIdx="0" presStyleCnt="2"/>
      <dgm:spPr/>
    </dgm:pt>
    <dgm:pt modelId="{C45BE464-0D6D-FD4A-BD43-853CFFD818B5}" type="pres">
      <dgm:prSet presAssocID="{2648C466-DE5E-BE4D-9917-9E9DB8B3FD0B}" presName="spacerB" presStyleCnt="0"/>
      <dgm:spPr/>
    </dgm:pt>
    <dgm:pt modelId="{6E3420AE-9D05-D440-B32C-8DB943D99EB3}" type="pres">
      <dgm:prSet presAssocID="{AA1FF5AF-3707-DF41-8458-2BAC98B5A88A}" presName="node" presStyleLbl="node1" presStyleIdx="1" presStyleCnt="3">
        <dgm:presLayoutVars>
          <dgm:bulletEnabled val="1"/>
        </dgm:presLayoutVars>
      </dgm:prSet>
      <dgm:spPr/>
    </dgm:pt>
    <dgm:pt modelId="{96DB186D-8EB0-E94C-8BBF-96EC4C19A576}" type="pres">
      <dgm:prSet presAssocID="{CBC9C86E-CD38-A341-BC1E-11EC384D8CBB}" presName="sibTransLast" presStyleLbl="sibTrans2D1" presStyleIdx="1" presStyleCnt="2" custScaleX="183218"/>
      <dgm:spPr/>
    </dgm:pt>
    <dgm:pt modelId="{1A2B92EE-5BF6-8244-AC14-D19C3D293086}" type="pres">
      <dgm:prSet presAssocID="{CBC9C86E-CD38-A341-BC1E-11EC384D8CBB}" presName="connectorText" presStyleLbl="sibTrans2D1" presStyleIdx="1" presStyleCnt="2"/>
      <dgm:spPr/>
    </dgm:pt>
    <dgm:pt modelId="{F517DDAE-77A5-3245-8B50-6FEDBA1B3CDA}" type="pres">
      <dgm:prSet presAssocID="{CBC9C86E-CD38-A341-BC1E-11EC384D8CBB}" presName="lastNode" presStyleLbl="node1" presStyleIdx="2" presStyleCnt="3">
        <dgm:presLayoutVars>
          <dgm:bulletEnabled val="1"/>
        </dgm:presLayoutVars>
      </dgm:prSet>
      <dgm:spPr/>
    </dgm:pt>
  </dgm:ptLst>
  <dgm:cxnLst>
    <dgm:cxn modelId="{D895E714-E908-4F9A-B0C4-D22480006EF6}" type="presOf" srcId="{2648C466-DE5E-BE4D-9917-9E9DB8B3FD0B}" destId="{CF5BB3AE-DDFE-E541-9132-011F4D6A8A92}" srcOrd="0" destOrd="0" presId="urn:microsoft.com/office/officeart/2005/8/layout/equation2"/>
    <dgm:cxn modelId="{B7FD7D61-66BA-4145-BD4A-0D45110D94A5}" srcId="{CBC9C86E-CD38-A341-BC1E-11EC384D8CBB}" destId="{AA1FF5AF-3707-DF41-8458-2BAC98B5A88A}" srcOrd="1" destOrd="0" parTransId="{9B24D073-262A-DA48-A7DF-4F505B8765E8}" sibTransId="{9DBE8752-4083-AB49-A89D-769CBFAB7E3A}"/>
    <dgm:cxn modelId="{9B4F3E4F-28BA-4553-A9A2-10A19009CC19}" type="presOf" srcId="{9DBE8752-4083-AB49-A89D-769CBFAB7E3A}" destId="{96DB186D-8EB0-E94C-8BBF-96EC4C19A576}" srcOrd="0" destOrd="0" presId="urn:microsoft.com/office/officeart/2005/8/layout/equation2"/>
    <dgm:cxn modelId="{85881651-5F87-3E40-BDBD-0FBCB27596E1}" srcId="{CBC9C86E-CD38-A341-BC1E-11EC384D8CBB}" destId="{08B5678F-9196-954D-BABA-C8F9A4B6E402}" srcOrd="0" destOrd="0" parTransId="{A6FF19FD-C1D9-D54A-8DB5-0B349415E322}" sibTransId="{2648C466-DE5E-BE4D-9917-9E9DB8B3FD0B}"/>
    <dgm:cxn modelId="{F537958B-73A1-47B2-80CB-D1869D50ACDA}" type="presOf" srcId="{AA1FF5AF-3707-DF41-8458-2BAC98B5A88A}" destId="{6E3420AE-9D05-D440-B32C-8DB943D99EB3}" srcOrd="0" destOrd="0" presId="urn:microsoft.com/office/officeart/2005/8/layout/equation2"/>
    <dgm:cxn modelId="{9A40F995-CC5E-467F-A609-AD64EED5E044}" type="presOf" srcId="{CBC9C86E-CD38-A341-BC1E-11EC384D8CBB}" destId="{2728CDBC-0F5C-AA4B-B4B0-CB23A171C775}" srcOrd="0" destOrd="0" presId="urn:microsoft.com/office/officeart/2005/8/layout/equation2"/>
    <dgm:cxn modelId="{39DDCC9A-0590-384F-896B-2AA76A2425C5}" srcId="{CBC9C86E-CD38-A341-BC1E-11EC384D8CBB}" destId="{2522E094-4F86-B444-AD58-5B017F41C93B}" srcOrd="2" destOrd="0" parTransId="{2AD76904-840E-754B-9E38-015C69873375}" sibTransId="{CCDC0F93-DFA9-584B-A18D-4A3434847838}"/>
    <dgm:cxn modelId="{8A6430B3-F3F6-40CE-85C9-7E816FECD1D2}" type="presOf" srcId="{08B5678F-9196-954D-BABA-C8F9A4B6E402}" destId="{54DA08CA-B297-7245-93CF-DA5C7BD675D1}" srcOrd="0" destOrd="0" presId="urn:microsoft.com/office/officeart/2005/8/layout/equation2"/>
    <dgm:cxn modelId="{0022BCB7-0ED9-47C1-B15E-60DBB59B092D}" type="presOf" srcId="{2522E094-4F86-B444-AD58-5B017F41C93B}" destId="{F517DDAE-77A5-3245-8B50-6FEDBA1B3CDA}" srcOrd="0" destOrd="0" presId="urn:microsoft.com/office/officeart/2005/8/layout/equation2"/>
    <dgm:cxn modelId="{36D2B7F2-12B1-410F-90CB-84778DD5F151}" type="presOf" srcId="{9DBE8752-4083-AB49-A89D-769CBFAB7E3A}" destId="{1A2B92EE-5BF6-8244-AC14-D19C3D293086}" srcOrd="1" destOrd="0" presId="urn:microsoft.com/office/officeart/2005/8/layout/equation2"/>
    <dgm:cxn modelId="{E858E7A8-84D0-49DB-88E0-BDB87B3B073E}" type="presParOf" srcId="{2728CDBC-0F5C-AA4B-B4B0-CB23A171C775}" destId="{4D03B867-0FA0-5442-9CB0-9BE9E83F388C}" srcOrd="0" destOrd="0" presId="urn:microsoft.com/office/officeart/2005/8/layout/equation2"/>
    <dgm:cxn modelId="{FEA4049E-B12A-4DA5-8868-2DA37E8E0E84}" type="presParOf" srcId="{4D03B867-0FA0-5442-9CB0-9BE9E83F388C}" destId="{54DA08CA-B297-7245-93CF-DA5C7BD675D1}" srcOrd="0" destOrd="0" presId="urn:microsoft.com/office/officeart/2005/8/layout/equation2"/>
    <dgm:cxn modelId="{78A35257-5E02-4B27-8F90-D841BE4B824B}" type="presParOf" srcId="{4D03B867-0FA0-5442-9CB0-9BE9E83F388C}" destId="{A3635671-56D9-C848-9ACA-4475C2073F51}" srcOrd="1" destOrd="0" presId="urn:microsoft.com/office/officeart/2005/8/layout/equation2"/>
    <dgm:cxn modelId="{B8495F75-8FF8-40D8-9BF4-E79C6B76C737}" type="presParOf" srcId="{4D03B867-0FA0-5442-9CB0-9BE9E83F388C}" destId="{CF5BB3AE-DDFE-E541-9132-011F4D6A8A92}" srcOrd="2" destOrd="0" presId="urn:microsoft.com/office/officeart/2005/8/layout/equation2"/>
    <dgm:cxn modelId="{7045286D-6C98-41F9-A0D4-C8A2E06B6664}" type="presParOf" srcId="{4D03B867-0FA0-5442-9CB0-9BE9E83F388C}" destId="{C45BE464-0D6D-FD4A-BD43-853CFFD818B5}" srcOrd="3" destOrd="0" presId="urn:microsoft.com/office/officeart/2005/8/layout/equation2"/>
    <dgm:cxn modelId="{2CB70683-B1BD-4545-8B6F-3B9C9AC8F376}" type="presParOf" srcId="{4D03B867-0FA0-5442-9CB0-9BE9E83F388C}" destId="{6E3420AE-9D05-D440-B32C-8DB943D99EB3}" srcOrd="4" destOrd="0" presId="urn:microsoft.com/office/officeart/2005/8/layout/equation2"/>
    <dgm:cxn modelId="{E45E6E37-DDB4-4D4A-B3CA-A9D9F7AB5072}" type="presParOf" srcId="{2728CDBC-0F5C-AA4B-B4B0-CB23A171C775}" destId="{96DB186D-8EB0-E94C-8BBF-96EC4C19A576}" srcOrd="1" destOrd="0" presId="urn:microsoft.com/office/officeart/2005/8/layout/equation2"/>
    <dgm:cxn modelId="{4C766064-C057-4E24-83A6-0E93B488FD2F}" type="presParOf" srcId="{96DB186D-8EB0-E94C-8BBF-96EC4C19A576}" destId="{1A2B92EE-5BF6-8244-AC14-D19C3D293086}" srcOrd="0" destOrd="0" presId="urn:microsoft.com/office/officeart/2005/8/layout/equation2"/>
    <dgm:cxn modelId="{1F9A25A9-ABE9-445B-91A7-6C5F17D52505}" type="presParOf" srcId="{2728CDBC-0F5C-AA4B-B4B0-CB23A171C775}" destId="{F517DDAE-77A5-3245-8B50-6FEDBA1B3CDA}"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6686E0C-6600-9F44-BC1F-FAAE1896073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F1364F32-CD67-2449-B156-34636D969DED}">
      <dgm:prSet phldrT="[Text]"/>
      <dgm:spPr/>
      <dgm:t>
        <a:bodyPr/>
        <a:lstStyle/>
        <a:p>
          <a:r>
            <a:rPr lang="en-US" dirty="0"/>
            <a:t>Decision-making difficulties may be masked by</a:t>
          </a:r>
        </a:p>
      </dgm:t>
    </dgm:pt>
    <dgm:pt modelId="{718981AF-49A6-094A-830B-3633159964ED}" type="parTrans" cxnId="{28833A45-F235-F34C-A6B4-00A7460167D0}">
      <dgm:prSet/>
      <dgm:spPr/>
      <dgm:t>
        <a:bodyPr/>
        <a:lstStyle/>
        <a:p>
          <a:endParaRPr lang="en-US"/>
        </a:p>
      </dgm:t>
    </dgm:pt>
    <dgm:pt modelId="{66B7D202-B2C9-D74C-BD57-B5E8CBD0F492}" type="sibTrans" cxnId="{28833A45-F235-F34C-A6B4-00A7460167D0}">
      <dgm:prSet/>
      <dgm:spPr/>
      <dgm:t>
        <a:bodyPr/>
        <a:lstStyle/>
        <a:p>
          <a:endParaRPr lang="en-US"/>
        </a:p>
      </dgm:t>
    </dgm:pt>
    <dgm:pt modelId="{F7EB602F-FD1A-0F4A-9BEE-5DD28CE16506}">
      <dgm:prSet phldrT="[Text]"/>
      <dgm:spPr/>
      <dgm:t>
        <a:bodyPr/>
        <a:lstStyle/>
        <a:p>
          <a:r>
            <a:rPr lang="en-US" dirty="0"/>
            <a:t>Articulate use of language; verbal reasoning skills; high perceived self-efficacy</a:t>
          </a:r>
        </a:p>
      </dgm:t>
    </dgm:pt>
    <dgm:pt modelId="{1A4F385F-0264-2B49-B28D-C7FD7EB3D6B1}" type="parTrans" cxnId="{B51177B2-50B3-7447-A930-C844700133AC}">
      <dgm:prSet/>
      <dgm:spPr/>
      <dgm:t>
        <a:bodyPr/>
        <a:lstStyle/>
        <a:p>
          <a:endParaRPr lang="en-US"/>
        </a:p>
      </dgm:t>
    </dgm:pt>
    <dgm:pt modelId="{56C65D4F-469A-0646-B00D-459B1BF3E2D1}" type="sibTrans" cxnId="{B51177B2-50B3-7447-A930-C844700133AC}">
      <dgm:prSet/>
      <dgm:spPr/>
      <dgm:t>
        <a:bodyPr/>
        <a:lstStyle/>
        <a:p>
          <a:endParaRPr lang="en-US"/>
        </a:p>
      </dgm:t>
    </dgm:pt>
    <dgm:pt modelId="{7051F49A-FF5D-5440-BFB2-A065CE7DAC9E}">
      <dgm:prSet phldrT="[Text]"/>
      <dgm:spPr/>
      <dgm:t>
        <a:bodyPr/>
        <a:lstStyle/>
        <a:p>
          <a:r>
            <a:rPr lang="en-US" dirty="0"/>
            <a:t>Resulting in decision-making that is “good in theory, but poor in practice”</a:t>
          </a:r>
        </a:p>
      </dgm:t>
    </dgm:pt>
    <dgm:pt modelId="{9E0D51D6-4997-F348-831C-866B3A7A0F1D}" type="parTrans" cxnId="{E3AC43BB-9695-F945-8955-09A53D2A0C46}">
      <dgm:prSet/>
      <dgm:spPr/>
      <dgm:t>
        <a:bodyPr/>
        <a:lstStyle/>
        <a:p>
          <a:endParaRPr lang="en-US"/>
        </a:p>
      </dgm:t>
    </dgm:pt>
    <dgm:pt modelId="{600FFBB4-B4DA-1345-BCCC-6867EEADE01F}" type="sibTrans" cxnId="{E3AC43BB-9695-F945-8955-09A53D2A0C46}">
      <dgm:prSet/>
      <dgm:spPr/>
      <dgm:t>
        <a:bodyPr/>
        <a:lstStyle/>
        <a:p>
          <a:endParaRPr lang="en-US"/>
        </a:p>
      </dgm:t>
    </dgm:pt>
    <dgm:pt modelId="{EE60F3D5-612F-4A4C-9B87-43F8ADA7F1E9}">
      <dgm:prSet phldrT="[Text]"/>
      <dgm:spPr/>
      <dgm:t>
        <a:bodyPr/>
        <a:lstStyle/>
        <a:p>
          <a:r>
            <a:rPr lang="en-US" dirty="0"/>
            <a:t>Capacity assessment to take account</a:t>
          </a:r>
        </a:p>
      </dgm:t>
    </dgm:pt>
    <dgm:pt modelId="{F5A9E0A1-5E9C-0249-B318-A984070A3F59}" type="parTrans" cxnId="{BF6D0D48-B795-B348-98ED-4EEF77457395}">
      <dgm:prSet/>
      <dgm:spPr/>
      <dgm:t>
        <a:bodyPr/>
        <a:lstStyle/>
        <a:p>
          <a:endParaRPr lang="en-US"/>
        </a:p>
      </dgm:t>
    </dgm:pt>
    <dgm:pt modelId="{FBA1E32B-40A9-5D40-863D-DCA6561FED12}" type="sibTrans" cxnId="{BF6D0D48-B795-B348-98ED-4EEF77457395}">
      <dgm:prSet/>
      <dgm:spPr/>
      <dgm:t>
        <a:bodyPr/>
        <a:lstStyle/>
        <a:p>
          <a:endParaRPr lang="en-US"/>
        </a:p>
      </dgm:t>
    </dgm:pt>
    <dgm:pt modelId="{AD59E795-DE6E-D347-9789-F38C29E9F18C}">
      <dgm:prSet phldrT="[Text]"/>
      <dgm:spPr/>
      <dgm:t>
        <a:bodyPr/>
        <a:lstStyle/>
        <a:p>
          <a:r>
            <a:rPr lang="en-US" dirty="0"/>
            <a:t>Articulate and demonstrate models; the person in context; real world </a:t>
          </a:r>
          <a:r>
            <a:rPr lang="en-US" dirty="0" err="1"/>
            <a:t>behaviour</a:t>
          </a:r>
          <a:endParaRPr lang="en-US" dirty="0"/>
        </a:p>
      </dgm:t>
    </dgm:pt>
    <dgm:pt modelId="{9DD212F8-8F37-6141-8DC0-AC9E4F29930D}" type="parTrans" cxnId="{1FEBE397-349A-A540-96DF-E92A14D8CA8D}">
      <dgm:prSet/>
      <dgm:spPr/>
      <dgm:t>
        <a:bodyPr/>
        <a:lstStyle/>
        <a:p>
          <a:endParaRPr lang="en-US"/>
        </a:p>
      </dgm:t>
    </dgm:pt>
    <dgm:pt modelId="{074A9562-4877-3B46-AC6C-5897A8757B16}" type="sibTrans" cxnId="{1FEBE397-349A-A540-96DF-E92A14D8CA8D}">
      <dgm:prSet/>
      <dgm:spPr/>
      <dgm:t>
        <a:bodyPr/>
        <a:lstStyle/>
        <a:p>
          <a:endParaRPr lang="en-US"/>
        </a:p>
      </dgm:t>
    </dgm:pt>
    <dgm:pt modelId="{5389FC04-6516-7841-9942-A4FB96D14630}">
      <dgm:prSet phldrT="[Text]"/>
      <dgm:spPr/>
      <dgm:t>
        <a:bodyPr/>
        <a:lstStyle/>
        <a:p>
          <a:r>
            <a:rPr lang="en-GB" i="1" dirty="0"/>
            <a:t>GW v A Local Authority [2014] </a:t>
          </a:r>
          <a:r>
            <a:rPr lang="en-GB" dirty="0"/>
            <a:t>EWCOP20</a:t>
          </a:r>
          <a:endParaRPr lang="en-US" dirty="0"/>
        </a:p>
      </dgm:t>
    </dgm:pt>
    <dgm:pt modelId="{C86A1193-4E40-204D-8152-E2B454ED463F}" type="parTrans" cxnId="{8ADCC354-0F7A-7444-884B-BA57153D793A}">
      <dgm:prSet/>
      <dgm:spPr/>
      <dgm:t>
        <a:bodyPr/>
        <a:lstStyle/>
        <a:p>
          <a:endParaRPr lang="en-US"/>
        </a:p>
      </dgm:t>
    </dgm:pt>
    <dgm:pt modelId="{CCEC2390-BD06-2B49-B48A-F5BB055C7CD7}" type="sibTrans" cxnId="{8ADCC354-0F7A-7444-884B-BA57153D793A}">
      <dgm:prSet/>
      <dgm:spPr/>
      <dgm:t>
        <a:bodyPr/>
        <a:lstStyle/>
        <a:p>
          <a:endParaRPr lang="en-US"/>
        </a:p>
      </dgm:t>
    </dgm:pt>
    <dgm:pt modelId="{FEB0F982-B03F-6C4E-8EAC-5E521039B913}" type="pres">
      <dgm:prSet presAssocID="{E6686E0C-6600-9F44-BC1F-FAAE18960737}" presName="diagram" presStyleCnt="0">
        <dgm:presLayoutVars>
          <dgm:chPref val="1"/>
          <dgm:dir/>
          <dgm:animOne val="branch"/>
          <dgm:animLvl val="lvl"/>
          <dgm:resizeHandles/>
        </dgm:presLayoutVars>
      </dgm:prSet>
      <dgm:spPr/>
    </dgm:pt>
    <dgm:pt modelId="{33A32187-DC29-DE40-8A4E-94B080B2B8B5}" type="pres">
      <dgm:prSet presAssocID="{F1364F32-CD67-2449-B156-34636D969DED}" presName="root" presStyleCnt="0"/>
      <dgm:spPr/>
    </dgm:pt>
    <dgm:pt modelId="{CA16E153-A85A-8A48-839B-455B854DEA61}" type="pres">
      <dgm:prSet presAssocID="{F1364F32-CD67-2449-B156-34636D969DED}" presName="rootComposite" presStyleCnt="0"/>
      <dgm:spPr/>
    </dgm:pt>
    <dgm:pt modelId="{4524473C-3CCE-F742-AADC-D6BD27B8DB03}" type="pres">
      <dgm:prSet presAssocID="{F1364F32-CD67-2449-B156-34636D969DED}" presName="rootText" presStyleLbl="node1" presStyleIdx="0" presStyleCnt="2"/>
      <dgm:spPr/>
    </dgm:pt>
    <dgm:pt modelId="{834FC7E3-3FAF-C848-906A-F093E50BCBE5}" type="pres">
      <dgm:prSet presAssocID="{F1364F32-CD67-2449-B156-34636D969DED}" presName="rootConnector" presStyleLbl="node1" presStyleIdx="0" presStyleCnt="2"/>
      <dgm:spPr/>
    </dgm:pt>
    <dgm:pt modelId="{C9DD2126-25CF-3F45-BDE3-1CB210619700}" type="pres">
      <dgm:prSet presAssocID="{F1364F32-CD67-2449-B156-34636D969DED}" presName="childShape" presStyleCnt="0"/>
      <dgm:spPr/>
    </dgm:pt>
    <dgm:pt modelId="{4452CB09-59B3-244C-B200-A780CF481546}" type="pres">
      <dgm:prSet presAssocID="{1A4F385F-0264-2B49-B28D-C7FD7EB3D6B1}" presName="Name13" presStyleLbl="parChTrans1D2" presStyleIdx="0" presStyleCnt="4"/>
      <dgm:spPr/>
    </dgm:pt>
    <dgm:pt modelId="{49CBAA25-F32B-F84B-9A0B-8DAA02AADDF7}" type="pres">
      <dgm:prSet presAssocID="{F7EB602F-FD1A-0F4A-9BEE-5DD28CE16506}" presName="childText" presStyleLbl="bgAcc1" presStyleIdx="0" presStyleCnt="4">
        <dgm:presLayoutVars>
          <dgm:bulletEnabled val="1"/>
        </dgm:presLayoutVars>
      </dgm:prSet>
      <dgm:spPr/>
    </dgm:pt>
    <dgm:pt modelId="{5D7B74D3-B00E-ED42-9A99-2F72799CE90B}" type="pres">
      <dgm:prSet presAssocID="{9E0D51D6-4997-F348-831C-866B3A7A0F1D}" presName="Name13" presStyleLbl="parChTrans1D2" presStyleIdx="1" presStyleCnt="4"/>
      <dgm:spPr/>
    </dgm:pt>
    <dgm:pt modelId="{23DDFF7D-CD3E-684D-9AE5-B18E3269C1CD}" type="pres">
      <dgm:prSet presAssocID="{7051F49A-FF5D-5440-BFB2-A065CE7DAC9E}" presName="childText" presStyleLbl="bgAcc1" presStyleIdx="1" presStyleCnt="4">
        <dgm:presLayoutVars>
          <dgm:bulletEnabled val="1"/>
        </dgm:presLayoutVars>
      </dgm:prSet>
      <dgm:spPr/>
    </dgm:pt>
    <dgm:pt modelId="{02B3DE8F-98A9-BF40-B720-8B1D99D32485}" type="pres">
      <dgm:prSet presAssocID="{EE60F3D5-612F-4A4C-9B87-43F8ADA7F1E9}" presName="root" presStyleCnt="0"/>
      <dgm:spPr/>
    </dgm:pt>
    <dgm:pt modelId="{1808D7C1-8038-1040-8FFF-507284733C6B}" type="pres">
      <dgm:prSet presAssocID="{EE60F3D5-612F-4A4C-9B87-43F8ADA7F1E9}" presName="rootComposite" presStyleCnt="0"/>
      <dgm:spPr/>
    </dgm:pt>
    <dgm:pt modelId="{16214D4D-99C5-014E-8D0E-6CB0DF7CB085}" type="pres">
      <dgm:prSet presAssocID="{EE60F3D5-612F-4A4C-9B87-43F8ADA7F1E9}" presName="rootText" presStyleLbl="node1" presStyleIdx="1" presStyleCnt="2"/>
      <dgm:spPr/>
    </dgm:pt>
    <dgm:pt modelId="{6D653F2B-AE0B-C44A-A06B-B2AF5704C223}" type="pres">
      <dgm:prSet presAssocID="{EE60F3D5-612F-4A4C-9B87-43F8ADA7F1E9}" presName="rootConnector" presStyleLbl="node1" presStyleIdx="1" presStyleCnt="2"/>
      <dgm:spPr/>
    </dgm:pt>
    <dgm:pt modelId="{FD24EFB5-FC90-FE4F-8ACF-B03EC94FE8A9}" type="pres">
      <dgm:prSet presAssocID="{EE60F3D5-612F-4A4C-9B87-43F8ADA7F1E9}" presName="childShape" presStyleCnt="0"/>
      <dgm:spPr/>
    </dgm:pt>
    <dgm:pt modelId="{21351A1D-199D-964B-92EE-81860839823D}" type="pres">
      <dgm:prSet presAssocID="{9DD212F8-8F37-6141-8DC0-AC9E4F29930D}" presName="Name13" presStyleLbl="parChTrans1D2" presStyleIdx="2" presStyleCnt="4"/>
      <dgm:spPr/>
    </dgm:pt>
    <dgm:pt modelId="{7CF4FFFE-03C7-1D4D-8F4B-BFF82A4D0922}" type="pres">
      <dgm:prSet presAssocID="{AD59E795-DE6E-D347-9789-F38C29E9F18C}" presName="childText" presStyleLbl="bgAcc1" presStyleIdx="2" presStyleCnt="4">
        <dgm:presLayoutVars>
          <dgm:bulletEnabled val="1"/>
        </dgm:presLayoutVars>
      </dgm:prSet>
      <dgm:spPr/>
    </dgm:pt>
    <dgm:pt modelId="{320E8C81-4F92-7340-9E9D-1974371671B4}" type="pres">
      <dgm:prSet presAssocID="{C86A1193-4E40-204D-8152-E2B454ED463F}" presName="Name13" presStyleLbl="parChTrans1D2" presStyleIdx="3" presStyleCnt="4"/>
      <dgm:spPr/>
    </dgm:pt>
    <dgm:pt modelId="{FC36EA20-2E08-1D49-9037-2C0896E47B7A}" type="pres">
      <dgm:prSet presAssocID="{5389FC04-6516-7841-9942-A4FB96D14630}" presName="childText" presStyleLbl="bgAcc1" presStyleIdx="3" presStyleCnt="4">
        <dgm:presLayoutVars>
          <dgm:bulletEnabled val="1"/>
        </dgm:presLayoutVars>
      </dgm:prSet>
      <dgm:spPr/>
    </dgm:pt>
  </dgm:ptLst>
  <dgm:cxnLst>
    <dgm:cxn modelId="{19030620-E04C-4FD8-A617-55929F70835B}" type="presOf" srcId="{EE60F3D5-612F-4A4C-9B87-43F8ADA7F1E9}" destId="{6D653F2B-AE0B-C44A-A06B-B2AF5704C223}" srcOrd="1" destOrd="0" presId="urn:microsoft.com/office/officeart/2005/8/layout/hierarchy3"/>
    <dgm:cxn modelId="{945D9B2A-5B79-410A-88FE-225F5CA82667}" type="presOf" srcId="{F1364F32-CD67-2449-B156-34636D969DED}" destId="{4524473C-3CCE-F742-AADC-D6BD27B8DB03}" srcOrd="0" destOrd="0" presId="urn:microsoft.com/office/officeart/2005/8/layout/hierarchy3"/>
    <dgm:cxn modelId="{1E91AC2B-6072-48AE-BCA0-6CA380EE4DE7}" type="presOf" srcId="{F1364F32-CD67-2449-B156-34636D969DED}" destId="{834FC7E3-3FAF-C848-906A-F093E50BCBE5}" srcOrd="1" destOrd="0" presId="urn:microsoft.com/office/officeart/2005/8/layout/hierarchy3"/>
    <dgm:cxn modelId="{90D37D32-ADFA-4ACE-AE33-A1972C6685E4}" type="presOf" srcId="{9E0D51D6-4997-F348-831C-866B3A7A0F1D}" destId="{5D7B74D3-B00E-ED42-9A99-2F72799CE90B}" srcOrd="0" destOrd="0" presId="urn:microsoft.com/office/officeart/2005/8/layout/hierarchy3"/>
    <dgm:cxn modelId="{6072133B-2C9B-4CF2-B4BA-F95B6E427AD4}" type="presOf" srcId="{1A4F385F-0264-2B49-B28D-C7FD7EB3D6B1}" destId="{4452CB09-59B3-244C-B200-A780CF481546}" srcOrd="0" destOrd="0" presId="urn:microsoft.com/office/officeart/2005/8/layout/hierarchy3"/>
    <dgm:cxn modelId="{28833A45-F235-F34C-A6B4-00A7460167D0}" srcId="{E6686E0C-6600-9F44-BC1F-FAAE18960737}" destId="{F1364F32-CD67-2449-B156-34636D969DED}" srcOrd="0" destOrd="0" parTransId="{718981AF-49A6-094A-830B-3633159964ED}" sibTransId="{66B7D202-B2C9-D74C-BD57-B5E8CBD0F492}"/>
    <dgm:cxn modelId="{BF6D0D48-B795-B348-98ED-4EEF77457395}" srcId="{E6686E0C-6600-9F44-BC1F-FAAE18960737}" destId="{EE60F3D5-612F-4A4C-9B87-43F8ADA7F1E9}" srcOrd="1" destOrd="0" parTransId="{F5A9E0A1-5E9C-0249-B318-A984070A3F59}" sibTransId="{FBA1E32B-40A9-5D40-863D-DCA6561FED12}"/>
    <dgm:cxn modelId="{257C934C-6A8D-4CEF-B3A7-8D077FBBD481}" type="presOf" srcId="{F7EB602F-FD1A-0F4A-9BEE-5DD28CE16506}" destId="{49CBAA25-F32B-F84B-9A0B-8DAA02AADDF7}" srcOrd="0" destOrd="0" presId="urn:microsoft.com/office/officeart/2005/8/layout/hierarchy3"/>
    <dgm:cxn modelId="{8ADCC354-0F7A-7444-884B-BA57153D793A}" srcId="{EE60F3D5-612F-4A4C-9B87-43F8ADA7F1E9}" destId="{5389FC04-6516-7841-9942-A4FB96D14630}" srcOrd="1" destOrd="0" parTransId="{C86A1193-4E40-204D-8152-E2B454ED463F}" sibTransId="{CCEC2390-BD06-2B49-B48A-F5BB055C7CD7}"/>
    <dgm:cxn modelId="{FBABBA7B-D39F-4CD4-9F63-6F36FD90B4A2}" type="presOf" srcId="{C86A1193-4E40-204D-8152-E2B454ED463F}" destId="{320E8C81-4F92-7340-9E9D-1974371671B4}" srcOrd="0" destOrd="0" presId="urn:microsoft.com/office/officeart/2005/8/layout/hierarchy3"/>
    <dgm:cxn modelId="{48F2378D-CCE4-4D01-BED7-1A201AC22E2B}" type="presOf" srcId="{5389FC04-6516-7841-9942-A4FB96D14630}" destId="{FC36EA20-2E08-1D49-9037-2C0896E47B7A}" srcOrd="0" destOrd="0" presId="urn:microsoft.com/office/officeart/2005/8/layout/hierarchy3"/>
    <dgm:cxn modelId="{C90A8592-FB7C-4F4A-A951-8E5C79C2C39F}" type="presOf" srcId="{7051F49A-FF5D-5440-BFB2-A065CE7DAC9E}" destId="{23DDFF7D-CD3E-684D-9AE5-B18E3269C1CD}" srcOrd="0" destOrd="0" presId="urn:microsoft.com/office/officeart/2005/8/layout/hierarchy3"/>
    <dgm:cxn modelId="{1FEBE397-349A-A540-96DF-E92A14D8CA8D}" srcId="{EE60F3D5-612F-4A4C-9B87-43F8ADA7F1E9}" destId="{AD59E795-DE6E-D347-9789-F38C29E9F18C}" srcOrd="0" destOrd="0" parTransId="{9DD212F8-8F37-6141-8DC0-AC9E4F29930D}" sibTransId="{074A9562-4877-3B46-AC6C-5897A8757B16}"/>
    <dgm:cxn modelId="{0506C29E-ACFC-45B4-90B3-D5B6B3036E23}" type="presOf" srcId="{E6686E0C-6600-9F44-BC1F-FAAE18960737}" destId="{FEB0F982-B03F-6C4E-8EAC-5E521039B913}" srcOrd="0" destOrd="0" presId="urn:microsoft.com/office/officeart/2005/8/layout/hierarchy3"/>
    <dgm:cxn modelId="{B51177B2-50B3-7447-A930-C844700133AC}" srcId="{F1364F32-CD67-2449-B156-34636D969DED}" destId="{F7EB602F-FD1A-0F4A-9BEE-5DD28CE16506}" srcOrd="0" destOrd="0" parTransId="{1A4F385F-0264-2B49-B28D-C7FD7EB3D6B1}" sibTransId="{56C65D4F-469A-0646-B00D-459B1BF3E2D1}"/>
    <dgm:cxn modelId="{E3AC43BB-9695-F945-8955-09A53D2A0C46}" srcId="{F1364F32-CD67-2449-B156-34636D969DED}" destId="{7051F49A-FF5D-5440-BFB2-A065CE7DAC9E}" srcOrd="1" destOrd="0" parTransId="{9E0D51D6-4997-F348-831C-866B3A7A0F1D}" sibTransId="{600FFBB4-B4DA-1345-BCCC-6867EEADE01F}"/>
    <dgm:cxn modelId="{98945ABD-F9AB-4D94-802E-027C5DF2808A}" type="presOf" srcId="{EE60F3D5-612F-4A4C-9B87-43F8ADA7F1E9}" destId="{16214D4D-99C5-014E-8D0E-6CB0DF7CB085}" srcOrd="0" destOrd="0" presId="urn:microsoft.com/office/officeart/2005/8/layout/hierarchy3"/>
    <dgm:cxn modelId="{C798C0D4-90EF-478C-8F8C-4DEA11432917}" type="presOf" srcId="{9DD212F8-8F37-6141-8DC0-AC9E4F29930D}" destId="{21351A1D-199D-964B-92EE-81860839823D}" srcOrd="0" destOrd="0" presId="urn:microsoft.com/office/officeart/2005/8/layout/hierarchy3"/>
    <dgm:cxn modelId="{597E74E5-98FE-4484-B444-9E074818CB33}" type="presOf" srcId="{AD59E795-DE6E-D347-9789-F38C29E9F18C}" destId="{7CF4FFFE-03C7-1D4D-8F4B-BFF82A4D0922}" srcOrd="0" destOrd="0" presId="urn:microsoft.com/office/officeart/2005/8/layout/hierarchy3"/>
    <dgm:cxn modelId="{98047521-F082-4C77-9EE5-5CCDCCA08358}" type="presParOf" srcId="{FEB0F982-B03F-6C4E-8EAC-5E521039B913}" destId="{33A32187-DC29-DE40-8A4E-94B080B2B8B5}" srcOrd="0" destOrd="0" presId="urn:microsoft.com/office/officeart/2005/8/layout/hierarchy3"/>
    <dgm:cxn modelId="{E5348B56-5BD5-4D07-B44D-4597F5DAB358}" type="presParOf" srcId="{33A32187-DC29-DE40-8A4E-94B080B2B8B5}" destId="{CA16E153-A85A-8A48-839B-455B854DEA61}" srcOrd="0" destOrd="0" presId="urn:microsoft.com/office/officeart/2005/8/layout/hierarchy3"/>
    <dgm:cxn modelId="{66607321-890F-40EC-ABA1-64C387E46EBF}" type="presParOf" srcId="{CA16E153-A85A-8A48-839B-455B854DEA61}" destId="{4524473C-3CCE-F742-AADC-D6BD27B8DB03}" srcOrd="0" destOrd="0" presId="urn:microsoft.com/office/officeart/2005/8/layout/hierarchy3"/>
    <dgm:cxn modelId="{A601D4F9-0309-4114-ACBF-27521F77B96E}" type="presParOf" srcId="{CA16E153-A85A-8A48-839B-455B854DEA61}" destId="{834FC7E3-3FAF-C848-906A-F093E50BCBE5}" srcOrd="1" destOrd="0" presId="urn:microsoft.com/office/officeart/2005/8/layout/hierarchy3"/>
    <dgm:cxn modelId="{316383DA-36F1-4B3F-96B0-4BD34020F7CF}" type="presParOf" srcId="{33A32187-DC29-DE40-8A4E-94B080B2B8B5}" destId="{C9DD2126-25CF-3F45-BDE3-1CB210619700}" srcOrd="1" destOrd="0" presId="urn:microsoft.com/office/officeart/2005/8/layout/hierarchy3"/>
    <dgm:cxn modelId="{3F99CDDA-3D11-4969-8EBE-CAD9820280A5}" type="presParOf" srcId="{C9DD2126-25CF-3F45-BDE3-1CB210619700}" destId="{4452CB09-59B3-244C-B200-A780CF481546}" srcOrd="0" destOrd="0" presId="urn:microsoft.com/office/officeart/2005/8/layout/hierarchy3"/>
    <dgm:cxn modelId="{C6DBE5BB-AD7B-46D1-A210-372AB880A489}" type="presParOf" srcId="{C9DD2126-25CF-3F45-BDE3-1CB210619700}" destId="{49CBAA25-F32B-F84B-9A0B-8DAA02AADDF7}" srcOrd="1" destOrd="0" presId="urn:microsoft.com/office/officeart/2005/8/layout/hierarchy3"/>
    <dgm:cxn modelId="{272DC545-2D1D-450F-BD9D-EA3F5147883A}" type="presParOf" srcId="{C9DD2126-25CF-3F45-BDE3-1CB210619700}" destId="{5D7B74D3-B00E-ED42-9A99-2F72799CE90B}" srcOrd="2" destOrd="0" presId="urn:microsoft.com/office/officeart/2005/8/layout/hierarchy3"/>
    <dgm:cxn modelId="{82BF179F-EA53-4A8D-B425-1CF2402282E6}" type="presParOf" srcId="{C9DD2126-25CF-3F45-BDE3-1CB210619700}" destId="{23DDFF7D-CD3E-684D-9AE5-B18E3269C1CD}" srcOrd="3" destOrd="0" presId="urn:microsoft.com/office/officeart/2005/8/layout/hierarchy3"/>
    <dgm:cxn modelId="{4AE421CE-F7AF-44B5-9166-036ABF5ACFD4}" type="presParOf" srcId="{FEB0F982-B03F-6C4E-8EAC-5E521039B913}" destId="{02B3DE8F-98A9-BF40-B720-8B1D99D32485}" srcOrd="1" destOrd="0" presId="urn:microsoft.com/office/officeart/2005/8/layout/hierarchy3"/>
    <dgm:cxn modelId="{11DEAC9D-C614-4B2B-A8D5-90F7181FFF5E}" type="presParOf" srcId="{02B3DE8F-98A9-BF40-B720-8B1D99D32485}" destId="{1808D7C1-8038-1040-8FFF-507284733C6B}" srcOrd="0" destOrd="0" presId="urn:microsoft.com/office/officeart/2005/8/layout/hierarchy3"/>
    <dgm:cxn modelId="{8508C147-90F7-446C-9F11-390EF088424A}" type="presParOf" srcId="{1808D7C1-8038-1040-8FFF-507284733C6B}" destId="{16214D4D-99C5-014E-8D0E-6CB0DF7CB085}" srcOrd="0" destOrd="0" presId="urn:microsoft.com/office/officeart/2005/8/layout/hierarchy3"/>
    <dgm:cxn modelId="{8AD1C376-D880-4316-BBC1-2556E458FE65}" type="presParOf" srcId="{1808D7C1-8038-1040-8FFF-507284733C6B}" destId="{6D653F2B-AE0B-C44A-A06B-B2AF5704C223}" srcOrd="1" destOrd="0" presId="urn:microsoft.com/office/officeart/2005/8/layout/hierarchy3"/>
    <dgm:cxn modelId="{8D496F7B-3C9A-46A4-831E-5EC841CE8BAE}" type="presParOf" srcId="{02B3DE8F-98A9-BF40-B720-8B1D99D32485}" destId="{FD24EFB5-FC90-FE4F-8ACF-B03EC94FE8A9}" srcOrd="1" destOrd="0" presId="urn:microsoft.com/office/officeart/2005/8/layout/hierarchy3"/>
    <dgm:cxn modelId="{10CD3282-BF70-4D42-A11B-A1E90953471D}" type="presParOf" srcId="{FD24EFB5-FC90-FE4F-8ACF-B03EC94FE8A9}" destId="{21351A1D-199D-964B-92EE-81860839823D}" srcOrd="0" destOrd="0" presId="urn:microsoft.com/office/officeart/2005/8/layout/hierarchy3"/>
    <dgm:cxn modelId="{E0831595-B661-442E-89A1-C66064F3C33D}" type="presParOf" srcId="{FD24EFB5-FC90-FE4F-8ACF-B03EC94FE8A9}" destId="{7CF4FFFE-03C7-1D4D-8F4B-BFF82A4D0922}" srcOrd="1" destOrd="0" presId="urn:microsoft.com/office/officeart/2005/8/layout/hierarchy3"/>
    <dgm:cxn modelId="{266E0714-C6D8-4005-A56A-51D3B66DD2B4}" type="presParOf" srcId="{FD24EFB5-FC90-FE4F-8ACF-B03EC94FE8A9}" destId="{320E8C81-4F92-7340-9E9D-1974371671B4}" srcOrd="2" destOrd="0" presId="urn:microsoft.com/office/officeart/2005/8/layout/hierarchy3"/>
    <dgm:cxn modelId="{299E6182-DA33-4CE9-BA36-1913DDA35B97}" type="presParOf" srcId="{FD24EFB5-FC90-FE4F-8ACF-B03EC94FE8A9}" destId="{FC36EA20-2E08-1D49-9037-2C0896E47B7A}"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42A064-8CFE-8548-AF6F-81D0F5DE18BA}">
      <dsp:nvSpPr>
        <dsp:cNvPr id="0" name=""/>
        <dsp:cNvSpPr/>
      </dsp:nvSpPr>
      <dsp:spPr>
        <a:xfrm>
          <a:off x="0" y="1298040"/>
          <a:ext cx="5599253" cy="3023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333B17-BFD6-1D49-8272-06ECB5883094}">
      <dsp:nvSpPr>
        <dsp:cNvPr id="0" name=""/>
        <dsp:cNvSpPr/>
      </dsp:nvSpPr>
      <dsp:spPr>
        <a:xfrm>
          <a:off x="279962" y="1120920"/>
          <a:ext cx="3919477" cy="354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147" tIns="0" rIns="148147" bIns="0" numCol="1" spcCol="1270" anchor="ctr" anchorCtr="0">
          <a:noAutofit/>
        </a:bodyPr>
        <a:lstStyle/>
        <a:p>
          <a:pPr marL="0" lvl="0" indent="0" algn="l" defTabSz="533400">
            <a:lnSpc>
              <a:spcPct val="90000"/>
            </a:lnSpc>
            <a:spcBef>
              <a:spcPct val="0"/>
            </a:spcBef>
            <a:spcAft>
              <a:spcPct val="35000"/>
            </a:spcAft>
            <a:buNone/>
          </a:pPr>
          <a:r>
            <a:rPr lang="en-US" sz="1200" kern="1200"/>
            <a:t>US: 61% of referrals to adult protection services</a:t>
          </a:r>
          <a:endParaRPr lang="en-US" sz="1200" kern="1200" dirty="0"/>
        </a:p>
      </dsp:txBody>
      <dsp:txXfrm>
        <a:off x="297255" y="1138213"/>
        <a:ext cx="3884891" cy="319654"/>
      </dsp:txXfrm>
    </dsp:sp>
    <dsp:sp modelId="{66066F44-E24A-4E40-BC54-E8DD11183053}">
      <dsp:nvSpPr>
        <dsp:cNvPr id="0" name=""/>
        <dsp:cNvSpPr/>
      </dsp:nvSpPr>
      <dsp:spPr>
        <a:xfrm>
          <a:off x="0" y="1842360"/>
          <a:ext cx="5599253" cy="3023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0A62C6-DC60-B14C-8D2C-B953B28CDD07}">
      <dsp:nvSpPr>
        <dsp:cNvPr id="0" name=""/>
        <dsp:cNvSpPr/>
      </dsp:nvSpPr>
      <dsp:spPr>
        <a:xfrm>
          <a:off x="279962" y="1665239"/>
          <a:ext cx="3919477" cy="354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147" tIns="0" rIns="148147" bIns="0" numCol="1" spcCol="1270" anchor="ctr" anchorCtr="0">
          <a:noAutofit/>
        </a:bodyPr>
        <a:lstStyle/>
        <a:p>
          <a:pPr marL="0" lvl="0" indent="0" algn="l" defTabSz="533400">
            <a:lnSpc>
              <a:spcPct val="90000"/>
            </a:lnSpc>
            <a:spcBef>
              <a:spcPct val="0"/>
            </a:spcBef>
            <a:spcAft>
              <a:spcPct val="35000"/>
            </a:spcAft>
            <a:buNone/>
          </a:pPr>
          <a:r>
            <a:rPr lang="en-US" sz="1200" kern="1200"/>
            <a:t>Ireland: 20/25% of elder abuse service referrals</a:t>
          </a:r>
          <a:endParaRPr lang="en-US" sz="1200" kern="1200" dirty="0"/>
        </a:p>
      </dsp:txBody>
      <dsp:txXfrm>
        <a:off x="297255" y="1682532"/>
        <a:ext cx="3884891" cy="319654"/>
      </dsp:txXfrm>
    </dsp:sp>
    <dsp:sp modelId="{8F84FB91-1760-834F-8074-0DCA60707F6F}">
      <dsp:nvSpPr>
        <dsp:cNvPr id="0" name=""/>
        <dsp:cNvSpPr/>
      </dsp:nvSpPr>
      <dsp:spPr>
        <a:xfrm>
          <a:off x="0" y="2386680"/>
          <a:ext cx="5599253" cy="3023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86CF47-BF26-4E40-8646-A894769C4863}">
      <dsp:nvSpPr>
        <dsp:cNvPr id="0" name=""/>
        <dsp:cNvSpPr/>
      </dsp:nvSpPr>
      <dsp:spPr>
        <a:xfrm>
          <a:off x="279962" y="2209560"/>
          <a:ext cx="3919477" cy="354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147" tIns="0" rIns="148147" bIns="0" numCol="1" spcCol="1270" anchor="ctr" anchorCtr="0">
          <a:noAutofit/>
        </a:bodyPr>
        <a:lstStyle/>
        <a:p>
          <a:pPr marL="0" lvl="0" indent="0" algn="l" defTabSz="533400">
            <a:lnSpc>
              <a:spcPct val="90000"/>
            </a:lnSpc>
            <a:spcBef>
              <a:spcPct val="0"/>
            </a:spcBef>
            <a:spcAft>
              <a:spcPct val="35000"/>
            </a:spcAft>
            <a:buNone/>
          </a:pPr>
          <a:r>
            <a:rPr lang="en-US" sz="1200" kern="1200" dirty="0"/>
            <a:t>England: 9% of completed s.42 enquiries; 60% of SARs</a:t>
          </a:r>
        </a:p>
      </dsp:txBody>
      <dsp:txXfrm>
        <a:off x="297255" y="2226853"/>
        <a:ext cx="3884891" cy="3196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A691C-205C-4E3A-87A7-B1D546A0D88B}">
      <dsp:nvSpPr>
        <dsp:cNvPr id="0" name=""/>
        <dsp:cNvSpPr/>
      </dsp:nvSpPr>
      <dsp:spPr>
        <a:xfrm rot="5400000">
          <a:off x="-65600" y="997799"/>
          <a:ext cx="1558019" cy="18805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00825B-78B8-49C1-9ED3-8836025422BB}">
      <dsp:nvSpPr>
        <dsp:cNvPr id="0" name=""/>
        <dsp:cNvSpPr/>
      </dsp:nvSpPr>
      <dsp:spPr>
        <a:xfrm>
          <a:off x="290929" y="694"/>
          <a:ext cx="2089546" cy="12537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Not recognised</a:t>
          </a:r>
        </a:p>
      </dsp:txBody>
      <dsp:txXfrm>
        <a:off x="327649" y="37414"/>
        <a:ext cx="2016106" cy="1180288"/>
      </dsp:txXfrm>
    </dsp:sp>
    <dsp:sp modelId="{9D4E3647-3130-497C-A4A4-BB32086B0883}">
      <dsp:nvSpPr>
        <dsp:cNvPr id="0" name=""/>
        <dsp:cNvSpPr/>
      </dsp:nvSpPr>
      <dsp:spPr>
        <a:xfrm rot="5400000">
          <a:off x="-65600" y="2564959"/>
          <a:ext cx="1558019" cy="18805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0FDC64-D50C-4DE4-8F25-14B3E073E700}">
      <dsp:nvSpPr>
        <dsp:cNvPr id="0" name=""/>
        <dsp:cNvSpPr/>
      </dsp:nvSpPr>
      <dsp:spPr>
        <a:xfrm>
          <a:off x="290929" y="1567854"/>
          <a:ext cx="2089546" cy="12537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Not understood or explored</a:t>
          </a:r>
        </a:p>
      </dsp:txBody>
      <dsp:txXfrm>
        <a:off x="327649" y="1604574"/>
        <a:ext cx="2016106" cy="1180288"/>
      </dsp:txXfrm>
    </dsp:sp>
    <dsp:sp modelId="{09EBC9BD-9671-40D4-A496-4F49D596E4FB}">
      <dsp:nvSpPr>
        <dsp:cNvPr id="0" name=""/>
        <dsp:cNvSpPr/>
      </dsp:nvSpPr>
      <dsp:spPr>
        <a:xfrm>
          <a:off x="717979" y="3348539"/>
          <a:ext cx="2769956" cy="18805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AF5D50-49C5-4D09-95E3-4D2FB176E0F9}">
      <dsp:nvSpPr>
        <dsp:cNvPr id="0" name=""/>
        <dsp:cNvSpPr/>
      </dsp:nvSpPr>
      <dsp:spPr>
        <a:xfrm>
          <a:off x="290929" y="3135014"/>
          <a:ext cx="2089546" cy="12537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Lack of curiosity</a:t>
          </a:r>
        </a:p>
      </dsp:txBody>
      <dsp:txXfrm>
        <a:off x="327649" y="3171734"/>
        <a:ext cx="2016106" cy="1180288"/>
      </dsp:txXfrm>
    </dsp:sp>
    <dsp:sp modelId="{5585AB0A-4665-4DB1-86D7-A5D0FBF7E93A}">
      <dsp:nvSpPr>
        <dsp:cNvPr id="0" name=""/>
        <dsp:cNvSpPr/>
      </dsp:nvSpPr>
      <dsp:spPr>
        <a:xfrm rot="16200000">
          <a:off x="2713496" y="2564959"/>
          <a:ext cx="1558019" cy="18805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49FE4FD-35E7-43E6-990A-E6F186265D60}">
      <dsp:nvSpPr>
        <dsp:cNvPr id="0" name=""/>
        <dsp:cNvSpPr/>
      </dsp:nvSpPr>
      <dsp:spPr>
        <a:xfrm>
          <a:off x="3070026" y="3135014"/>
          <a:ext cx="2089546" cy="12537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Service refusal unexplored</a:t>
          </a:r>
        </a:p>
      </dsp:txBody>
      <dsp:txXfrm>
        <a:off x="3106746" y="3171734"/>
        <a:ext cx="2016106" cy="1180288"/>
      </dsp:txXfrm>
    </dsp:sp>
    <dsp:sp modelId="{9B3C3F34-C510-47FE-B214-3C6B6818582C}">
      <dsp:nvSpPr>
        <dsp:cNvPr id="0" name=""/>
        <dsp:cNvSpPr/>
      </dsp:nvSpPr>
      <dsp:spPr>
        <a:xfrm rot="16200000">
          <a:off x="2713496" y="997799"/>
          <a:ext cx="1558019" cy="18805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D1CB11-1078-4195-8AD0-CCA04523D096}">
      <dsp:nvSpPr>
        <dsp:cNvPr id="0" name=""/>
        <dsp:cNvSpPr/>
      </dsp:nvSpPr>
      <dsp:spPr>
        <a:xfrm>
          <a:off x="3070026" y="1567854"/>
          <a:ext cx="2089546" cy="12537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Assessment relying on self-report</a:t>
          </a:r>
        </a:p>
      </dsp:txBody>
      <dsp:txXfrm>
        <a:off x="3106746" y="1604574"/>
        <a:ext cx="2016106" cy="1180288"/>
      </dsp:txXfrm>
    </dsp:sp>
    <dsp:sp modelId="{9C294DB2-88AF-409E-836A-5397CC5C0115}">
      <dsp:nvSpPr>
        <dsp:cNvPr id="0" name=""/>
        <dsp:cNvSpPr/>
      </dsp:nvSpPr>
      <dsp:spPr>
        <a:xfrm>
          <a:off x="3497076" y="214219"/>
          <a:ext cx="2769956" cy="18805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3349CA-2F7D-403A-9B8B-899941E92D3C}">
      <dsp:nvSpPr>
        <dsp:cNvPr id="0" name=""/>
        <dsp:cNvSpPr/>
      </dsp:nvSpPr>
      <dsp:spPr>
        <a:xfrm>
          <a:off x="3070026" y="694"/>
          <a:ext cx="2089546" cy="12537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Lack of assessment of capacity, risk, care and support</a:t>
          </a:r>
        </a:p>
      </dsp:txBody>
      <dsp:txXfrm>
        <a:off x="3106746" y="37414"/>
        <a:ext cx="2016106" cy="1180288"/>
      </dsp:txXfrm>
    </dsp:sp>
    <dsp:sp modelId="{D4F7377C-2697-488E-9FFA-577C33C31402}">
      <dsp:nvSpPr>
        <dsp:cNvPr id="0" name=""/>
        <dsp:cNvSpPr/>
      </dsp:nvSpPr>
      <dsp:spPr>
        <a:xfrm rot="5400000">
          <a:off x="5492593" y="997799"/>
          <a:ext cx="1558019" cy="18805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923CE2-993D-4C5A-A465-D848DAD5EB9C}">
      <dsp:nvSpPr>
        <dsp:cNvPr id="0" name=""/>
        <dsp:cNvSpPr/>
      </dsp:nvSpPr>
      <dsp:spPr>
        <a:xfrm>
          <a:off x="5849123" y="694"/>
          <a:ext cx="2089546" cy="12537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Assumptions of lifestyle choice</a:t>
          </a:r>
        </a:p>
      </dsp:txBody>
      <dsp:txXfrm>
        <a:off x="5885843" y="37414"/>
        <a:ext cx="2016106" cy="1180288"/>
      </dsp:txXfrm>
    </dsp:sp>
    <dsp:sp modelId="{BE891A11-3431-40E4-9D99-DDDFF5D73C79}">
      <dsp:nvSpPr>
        <dsp:cNvPr id="0" name=""/>
        <dsp:cNvSpPr/>
      </dsp:nvSpPr>
      <dsp:spPr>
        <a:xfrm rot="5400000">
          <a:off x="5492593" y="2564959"/>
          <a:ext cx="1558019" cy="18805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C1894C-0DB2-4947-BE7C-620C31999A3B}">
      <dsp:nvSpPr>
        <dsp:cNvPr id="0" name=""/>
        <dsp:cNvSpPr/>
      </dsp:nvSpPr>
      <dsp:spPr>
        <a:xfrm>
          <a:off x="5849123" y="1567854"/>
          <a:ext cx="2089546" cy="12537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Safeguarding enquiries not used</a:t>
          </a:r>
        </a:p>
      </dsp:txBody>
      <dsp:txXfrm>
        <a:off x="5885843" y="1604574"/>
        <a:ext cx="2016106" cy="1180288"/>
      </dsp:txXfrm>
    </dsp:sp>
    <dsp:sp modelId="{B132E982-AB2B-4BD2-B1A4-613F11B851D6}">
      <dsp:nvSpPr>
        <dsp:cNvPr id="0" name=""/>
        <dsp:cNvSpPr/>
      </dsp:nvSpPr>
      <dsp:spPr>
        <a:xfrm>
          <a:off x="5849123" y="3135014"/>
          <a:ext cx="2089546" cy="12537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Legal options unexplored and policies neglected</a:t>
          </a:r>
        </a:p>
      </dsp:txBody>
      <dsp:txXfrm>
        <a:off x="5885843" y="3171734"/>
        <a:ext cx="2016106" cy="1180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CFB8AE-494D-4C68-8C63-76BB061721E0}">
      <dsp:nvSpPr>
        <dsp:cNvPr id="0" name=""/>
        <dsp:cNvSpPr/>
      </dsp:nvSpPr>
      <dsp:spPr>
        <a:xfrm>
          <a:off x="163949" y="2455"/>
          <a:ext cx="1826344" cy="1095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Person-centred, relationship-based practice</a:t>
          </a:r>
        </a:p>
      </dsp:txBody>
      <dsp:txXfrm>
        <a:off x="163949" y="2455"/>
        <a:ext cx="1826344" cy="1095806"/>
      </dsp:txXfrm>
    </dsp:sp>
    <dsp:sp modelId="{C8B254F4-C090-4336-881B-24F7A5199586}">
      <dsp:nvSpPr>
        <dsp:cNvPr id="0" name=""/>
        <dsp:cNvSpPr/>
      </dsp:nvSpPr>
      <dsp:spPr>
        <a:xfrm>
          <a:off x="2172927" y="2455"/>
          <a:ext cx="1826344" cy="1095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Professional curiosity (history)</a:t>
          </a:r>
        </a:p>
      </dsp:txBody>
      <dsp:txXfrm>
        <a:off x="2172927" y="2455"/>
        <a:ext cx="1826344" cy="1095806"/>
      </dsp:txXfrm>
    </dsp:sp>
    <dsp:sp modelId="{34829D28-BBAB-4466-B955-F1EBBF13A76F}">
      <dsp:nvSpPr>
        <dsp:cNvPr id="0" name=""/>
        <dsp:cNvSpPr/>
      </dsp:nvSpPr>
      <dsp:spPr>
        <a:xfrm>
          <a:off x="4181906" y="2455"/>
          <a:ext cx="1826344" cy="1095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Assessment of care &amp; support, and mental health</a:t>
          </a:r>
        </a:p>
      </dsp:txBody>
      <dsp:txXfrm>
        <a:off x="4181906" y="2455"/>
        <a:ext cx="1826344" cy="1095806"/>
      </dsp:txXfrm>
    </dsp:sp>
    <dsp:sp modelId="{3193161A-B1D6-4413-922C-4B42EB114853}">
      <dsp:nvSpPr>
        <dsp:cNvPr id="0" name=""/>
        <dsp:cNvSpPr/>
      </dsp:nvSpPr>
      <dsp:spPr>
        <a:xfrm>
          <a:off x="163949" y="1280896"/>
          <a:ext cx="1826344" cy="1095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Transitions – opportunities not cliff edges</a:t>
          </a:r>
        </a:p>
      </dsp:txBody>
      <dsp:txXfrm>
        <a:off x="163949" y="1280896"/>
        <a:ext cx="1826344" cy="1095806"/>
      </dsp:txXfrm>
    </dsp:sp>
    <dsp:sp modelId="{3670B627-8464-4AF0-8608-A6E74A751A6A}">
      <dsp:nvSpPr>
        <dsp:cNvPr id="0" name=""/>
        <dsp:cNvSpPr/>
      </dsp:nvSpPr>
      <dsp:spPr>
        <a:xfrm>
          <a:off x="2172927" y="1280896"/>
          <a:ext cx="1826344" cy="1095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Assessment &amp; review of risk and capacity</a:t>
          </a:r>
        </a:p>
      </dsp:txBody>
      <dsp:txXfrm>
        <a:off x="2172927" y="1280896"/>
        <a:ext cx="1826344" cy="1095806"/>
      </dsp:txXfrm>
    </dsp:sp>
    <dsp:sp modelId="{927D762A-AA35-4514-A3DA-DF8BC758065A}">
      <dsp:nvSpPr>
        <dsp:cNvPr id="0" name=""/>
        <dsp:cNvSpPr/>
      </dsp:nvSpPr>
      <dsp:spPr>
        <a:xfrm>
          <a:off x="4181906" y="1280896"/>
          <a:ext cx="1826344" cy="1095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Family involvement (think family)</a:t>
          </a:r>
        </a:p>
      </dsp:txBody>
      <dsp:txXfrm>
        <a:off x="4181906" y="1280896"/>
        <a:ext cx="1826344" cy="1095806"/>
      </dsp:txXfrm>
    </dsp:sp>
    <dsp:sp modelId="{A465112D-479F-4796-9FD8-ACAABAC4B9E5}">
      <dsp:nvSpPr>
        <dsp:cNvPr id="0" name=""/>
        <dsp:cNvSpPr/>
      </dsp:nvSpPr>
      <dsp:spPr>
        <a:xfrm>
          <a:off x="163949" y="2559337"/>
          <a:ext cx="1826344" cy="1095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Availability of specialist advice</a:t>
          </a:r>
        </a:p>
      </dsp:txBody>
      <dsp:txXfrm>
        <a:off x="163949" y="2559337"/>
        <a:ext cx="1826344" cy="1095806"/>
      </dsp:txXfrm>
    </dsp:sp>
    <dsp:sp modelId="{8423D9CA-277D-4064-9D73-024AEE27DDBC}">
      <dsp:nvSpPr>
        <dsp:cNvPr id="0" name=""/>
        <dsp:cNvSpPr/>
      </dsp:nvSpPr>
      <dsp:spPr>
        <a:xfrm>
          <a:off x="2172927" y="2559337"/>
          <a:ext cx="1826344" cy="1095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Legal literacy</a:t>
          </a:r>
        </a:p>
      </dsp:txBody>
      <dsp:txXfrm>
        <a:off x="2172927" y="2559337"/>
        <a:ext cx="1826344" cy="1095806"/>
      </dsp:txXfrm>
    </dsp:sp>
    <dsp:sp modelId="{EA6A8009-B6FB-4E2D-A8E6-7C5CFBC3FD08}">
      <dsp:nvSpPr>
        <dsp:cNvPr id="0" name=""/>
        <dsp:cNvSpPr/>
      </dsp:nvSpPr>
      <dsp:spPr>
        <a:xfrm>
          <a:off x="4181906" y="2559337"/>
          <a:ext cx="1826344" cy="1095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Balancing autonomy with a duty of care</a:t>
          </a:r>
        </a:p>
      </dsp:txBody>
      <dsp:txXfrm>
        <a:off x="4181906" y="2559337"/>
        <a:ext cx="1826344" cy="10958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2F956-1B5C-4D57-A32F-D22C7249E166}">
      <dsp:nvSpPr>
        <dsp:cNvPr id="0" name=""/>
        <dsp:cNvSpPr/>
      </dsp:nvSpPr>
      <dsp:spPr>
        <a:xfrm>
          <a:off x="0" y="575071"/>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Guidance on balancing autonomy with a duty of care</a:t>
          </a:r>
        </a:p>
      </dsp:txBody>
      <dsp:txXfrm>
        <a:off x="0" y="575071"/>
        <a:ext cx="1928812" cy="1157287"/>
      </dsp:txXfrm>
    </dsp:sp>
    <dsp:sp modelId="{290B2E1D-7EF3-493E-B330-270B27ACCE38}">
      <dsp:nvSpPr>
        <dsp:cNvPr id="0" name=""/>
        <dsp:cNvSpPr/>
      </dsp:nvSpPr>
      <dsp:spPr>
        <a:xfrm>
          <a:off x="2121693" y="575071"/>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Information-sharing &amp; communication</a:t>
          </a:r>
        </a:p>
      </dsp:txBody>
      <dsp:txXfrm>
        <a:off x="2121693" y="575071"/>
        <a:ext cx="1928812" cy="1157287"/>
      </dsp:txXfrm>
    </dsp:sp>
    <dsp:sp modelId="{06620868-8EA1-4DD7-8EE7-9E494E2C420B}">
      <dsp:nvSpPr>
        <dsp:cNvPr id="0" name=""/>
        <dsp:cNvSpPr/>
      </dsp:nvSpPr>
      <dsp:spPr>
        <a:xfrm>
          <a:off x="4243387" y="575071"/>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Working together on complex, stuck and stalled cases</a:t>
          </a:r>
        </a:p>
      </dsp:txBody>
      <dsp:txXfrm>
        <a:off x="4243387" y="575071"/>
        <a:ext cx="1928812" cy="1157287"/>
      </dsp:txXfrm>
    </dsp:sp>
    <dsp:sp modelId="{0C530A5D-6AE7-47A0-BC7C-3676AC0877CF}">
      <dsp:nvSpPr>
        <dsp:cNvPr id="0" name=""/>
        <dsp:cNvSpPr/>
      </dsp:nvSpPr>
      <dsp:spPr>
        <a:xfrm>
          <a:off x="0" y="1925240"/>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Use of multi-agency meetings and safeguarding enquiries</a:t>
          </a:r>
        </a:p>
      </dsp:txBody>
      <dsp:txXfrm>
        <a:off x="0" y="1925240"/>
        <a:ext cx="1928812" cy="1157287"/>
      </dsp:txXfrm>
    </dsp:sp>
    <dsp:sp modelId="{362446AD-1F32-48FC-A446-711210E81046}">
      <dsp:nvSpPr>
        <dsp:cNvPr id="0" name=""/>
        <dsp:cNvSpPr/>
      </dsp:nvSpPr>
      <dsp:spPr>
        <a:xfrm>
          <a:off x="2121693" y="1925240"/>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Clear roles and responsibilities (lead agencies and key workers)</a:t>
          </a:r>
        </a:p>
      </dsp:txBody>
      <dsp:txXfrm>
        <a:off x="2121693" y="1925240"/>
        <a:ext cx="1928812" cy="1157287"/>
      </dsp:txXfrm>
    </dsp:sp>
    <dsp:sp modelId="{70D12CF3-B565-420D-9252-571F5449B2AC}">
      <dsp:nvSpPr>
        <dsp:cNvPr id="0" name=""/>
        <dsp:cNvSpPr/>
      </dsp:nvSpPr>
      <dsp:spPr>
        <a:xfrm>
          <a:off x="4243387" y="1925240"/>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Shared record-keeping</a:t>
          </a:r>
        </a:p>
      </dsp:txBody>
      <dsp:txXfrm>
        <a:off x="4243387" y="1925240"/>
        <a:ext cx="1928812" cy="11572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A337B-A140-4061-AA57-E6500FE6744E}">
      <dsp:nvSpPr>
        <dsp:cNvPr id="0" name=""/>
        <dsp:cNvSpPr/>
      </dsp:nvSpPr>
      <dsp:spPr>
        <a:xfrm>
          <a:off x="0" y="575071"/>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Development, dissemination &amp; review of guidance</a:t>
          </a:r>
        </a:p>
      </dsp:txBody>
      <dsp:txXfrm>
        <a:off x="0" y="575071"/>
        <a:ext cx="1928812" cy="1157287"/>
      </dsp:txXfrm>
    </dsp:sp>
    <dsp:sp modelId="{584A998B-4791-4AD9-AFA0-F6E4B56B89A8}">
      <dsp:nvSpPr>
        <dsp:cNvPr id="0" name=""/>
        <dsp:cNvSpPr/>
      </dsp:nvSpPr>
      <dsp:spPr>
        <a:xfrm>
          <a:off x="2121693" y="575071"/>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Clarifying management responsibilities and oversight</a:t>
          </a:r>
        </a:p>
      </dsp:txBody>
      <dsp:txXfrm>
        <a:off x="2121693" y="575071"/>
        <a:ext cx="1928812" cy="1157287"/>
      </dsp:txXfrm>
    </dsp:sp>
    <dsp:sp modelId="{95DA3E08-D9AC-495D-8792-00981A66D944}">
      <dsp:nvSpPr>
        <dsp:cNvPr id="0" name=""/>
        <dsp:cNvSpPr/>
      </dsp:nvSpPr>
      <dsp:spPr>
        <a:xfrm>
          <a:off x="4243387" y="575071"/>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Staffing, supervision, support &amp; training</a:t>
          </a:r>
        </a:p>
      </dsp:txBody>
      <dsp:txXfrm>
        <a:off x="4243387" y="575071"/>
        <a:ext cx="1928812" cy="1157287"/>
      </dsp:txXfrm>
    </dsp:sp>
    <dsp:sp modelId="{B2AC77B4-8C1D-4150-97A9-1EE94F94A533}">
      <dsp:nvSpPr>
        <dsp:cNvPr id="0" name=""/>
        <dsp:cNvSpPr/>
      </dsp:nvSpPr>
      <dsp:spPr>
        <a:xfrm>
          <a:off x="0" y="1925240"/>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Recording standards</a:t>
          </a:r>
        </a:p>
      </dsp:txBody>
      <dsp:txXfrm>
        <a:off x="0" y="1925240"/>
        <a:ext cx="1928812" cy="1157287"/>
      </dsp:txXfrm>
    </dsp:sp>
    <dsp:sp modelId="{073F61EB-6549-4139-B4C1-0FB525B2FE26}">
      <dsp:nvSpPr>
        <dsp:cNvPr id="0" name=""/>
        <dsp:cNvSpPr/>
      </dsp:nvSpPr>
      <dsp:spPr>
        <a:xfrm>
          <a:off x="2121693" y="1925240"/>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Commissioning &amp; contract monitoring</a:t>
          </a:r>
        </a:p>
      </dsp:txBody>
      <dsp:txXfrm>
        <a:off x="2121693" y="1925240"/>
        <a:ext cx="1928812" cy="1157287"/>
      </dsp:txXfrm>
    </dsp:sp>
    <dsp:sp modelId="{62E15ED9-6C44-40A1-BF6C-C593AD7E1C65}">
      <dsp:nvSpPr>
        <dsp:cNvPr id="0" name=""/>
        <dsp:cNvSpPr/>
      </dsp:nvSpPr>
      <dsp:spPr>
        <a:xfrm>
          <a:off x="4243387" y="1925240"/>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Culture of openness, challenge and escalation</a:t>
          </a:r>
        </a:p>
      </dsp:txBody>
      <dsp:txXfrm>
        <a:off x="4243387" y="1925240"/>
        <a:ext cx="1928812" cy="11572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703CFC-1F1C-46F2-9CEE-4181AFCEA8DD}">
      <dsp:nvSpPr>
        <dsp:cNvPr id="0" name=""/>
        <dsp:cNvSpPr/>
      </dsp:nvSpPr>
      <dsp:spPr>
        <a:xfrm>
          <a:off x="0" y="575071"/>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Audit &amp; quality assurance of what good looks like</a:t>
          </a:r>
        </a:p>
      </dsp:txBody>
      <dsp:txXfrm>
        <a:off x="0" y="575071"/>
        <a:ext cx="1928812" cy="1157287"/>
      </dsp:txXfrm>
    </dsp:sp>
    <dsp:sp modelId="{B9397D33-60BC-4C7B-8D64-B9D0A0D132AB}">
      <dsp:nvSpPr>
        <dsp:cNvPr id="0" name=""/>
        <dsp:cNvSpPr/>
      </dsp:nvSpPr>
      <dsp:spPr>
        <a:xfrm>
          <a:off x="2121693" y="575071"/>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Multi-agency training</a:t>
          </a:r>
        </a:p>
      </dsp:txBody>
      <dsp:txXfrm>
        <a:off x="2121693" y="575071"/>
        <a:ext cx="1928812" cy="1157287"/>
      </dsp:txXfrm>
    </dsp:sp>
    <dsp:sp modelId="{94B07B69-F08B-4818-AEC7-EA63986680C7}">
      <dsp:nvSpPr>
        <dsp:cNvPr id="0" name=""/>
        <dsp:cNvSpPr/>
      </dsp:nvSpPr>
      <dsp:spPr>
        <a:xfrm>
          <a:off x="4243387" y="575071"/>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Review of management of SARs</a:t>
          </a:r>
        </a:p>
      </dsp:txBody>
      <dsp:txXfrm>
        <a:off x="4243387" y="575071"/>
        <a:ext cx="1928812" cy="1157287"/>
      </dsp:txXfrm>
    </dsp:sp>
    <dsp:sp modelId="{29A266D1-FA7A-46AC-A037-2774466E1F07}">
      <dsp:nvSpPr>
        <dsp:cNvPr id="0" name=""/>
        <dsp:cNvSpPr/>
      </dsp:nvSpPr>
      <dsp:spPr>
        <a:xfrm>
          <a:off x="0" y="1925240"/>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Workplace as well as workforce development</a:t>
          </a:r>
        </a:p>
      </dsp:txBody>
      <dsp:txXfrm>
        <a:off x="0" y="1925240"/>
        <a:ext cx="1928812" cy="1157287"/>
      </dsp:txXfrm>
    </dsp:sp>
    <dsp:sp modelId="{87BC1A84-D9B7-4BBC-902B-1AF7028F3E7A}">
      <dsp:nvSpPr>
        <dsp:cNvPr id="0" name=""/>
        <dsp:cNvSpPr/>
      </dsp:nvSpPr>
      <dsp:spPr>
        <a:xfrm>
          <a:off x="2121693" y="1925240"/>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Continual review of outcome of recommendations</a:t>
          </a:r>
        </a:p>
      </dsp:txBody>
      <dsp:txXfrm>
        <a:off x="2121693" y="1925240"/>
        <a:ext cx="1928812" cy="1157287"/>
      </dsp:txXfrm>
    </dsp:sp>
    <dsp:sp modelId="{0AC704C7-80F8-4DA1-9101-84342BB0674A}">
      <dsp:nvSpPr>
        <dsp:cNvPr id="0" name=""/>
        <dsp:cNvSpPr/>
      </dsp:nvSpPr>
      <dsp:spPr>
        <a:xfrm>
          <a:off x="4243387" y="1925240"/>
          <a:ext cx="1928812" cy="11572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Use of SARs to inform policy development, practice audits and training</a:t>
          </a:r>
        </a:p>
      </dsp:txBody>
      <dsp:txXfrm>
        <a:off x="4243387" y="1925240"/>
        <a:ext cx="1928812" cy="11572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8D6654-FB8F-AF4F-8347-34AA346E9C01}">
      <dsp:nvSpPr>
        <dsp:cNvPr id="0" name=""/>
        <dsp:cNvSpPr/>
      </dsp:nvSpPr>
      <dsp:spPr>
        <a:xfrm>
          <a:off x="1513529" y="1896"/>
          <a:ext cx="2726144" cy="1244348"/>
        </a:xfrm>
        <a:prstGeom prst="roundRect">
          <a:avLst>
            <a:gd name="adj" fmla="val 1000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Respect for autonomy entails</a:t>
          </a:r>
        </a:p>
      </dsp:txBody>
      <dsp:txXfrm>
        <a:off x="1549975" y="38342"/>
        <a:ext cx="2653252" cy="1171456"/>
      </dsp:txXfrm>
    </dsp:sp>
    <dsp:sp modelId="{FD77F4D9-801A-3C41-8158-70BB17EA3E70}">
      <dsp:nvSpPr>
        <dsp:cNvPr id="0" name=""/>
        <dsp:cNvSpPr/>
      </dsp:nvSpPr>
      <dsp:spPr>
        <a:xfrm>
          <a:off x="1786144" y="1246245"/>
          <a:ext cx="272614" cy="933261"/>
        </a:xfrm>
        <a:custGeom>
          <a:avLst/>
          <a:gdLst/>
          <a:ahLst/>
          <a:cxnLst/>
          <a:rect l="0" t="0" r="0" b="0"/>
          <a:pathLst>
            <a:path>
              <a:moveTo>
                <a:pt x="0" y="0"/>
              </a:moveTo>
              <a:lnTo>
                <a:pt x="0" y="933261"/>
              </a:lnTo>
              <a:lnTo>
                <a:pt x="272614" y="9332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64CB159-A94D-824B-B82A-9D1DFC4806EF}">
      <dsp:nvSpPr>
        <dsp:cNvPr id="0" name=""/>
        <dsp:cNvSpPr/>
      </dsp:nvSpPr>
      <dsp:spPr>
        <a:xfrm>
          <a:off x="2058758" y="1557332"/>
          <a:ext cx="1990958" cy="124434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Questioning ‘lifestyle choice’; respectful challenge; care-</a:t>
          </a:r>
          <a:r>
            <a:rPr lang="en-US" sz="1500" kern="1200" dirty="0" err="1"/>
            <a:t>frontational</a:t>
          </a:r>
          <a:r>
            <a:rPr lang="en-US" sz="1500" kern="1200" dirty="0"/>
            <a:t> questions</a:t>
          </a:r>
        </a:p>
      </dsp:txBody>
      <dsp:txXfrm>
        <a:off x="2095204" y="1593778"/>
        <a:ext cx="1918066" cy="1171456"/>
      </dsp:txXfrm>
    </dsp:sp>
    <dsp:sp modelId="{C3B9E1FB-7F0A-304E-BFA6-DA7F73FB6765}">
      <dsp:nvSpPr>
        <dsp:cNvPr id="0" name=""/>
        <dsp:cNvSpPr/>
      </dsp:nvSpPr>
      <dsp:spPr>
        <a:xfrm>
          <a:off x="1786144" y="1246245"/>
          <a:ext cx="272614" cy="2488697"/>
        </a:xfrm>
        <a:custGeom>
          <a:avLst/>
          <a:gdLst/>
          <a:ahLst/>
          <a:cxnLst/>
          <a:rect l="0" t="0" r="0" b="0"/>
          <a:pathLst>
            <a:path>
              <a:moveTo>
                <a:pt x="0" y="0"/>
              </a:moveTo>
              <a:lnTo>
                <a:pt x="0" y="2488697"/>
              </a:lnTo>
              <a:lnTo>
                <a:pt x="272614" y="248869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A7A5AA1-0CA8-2547-A87D-164808DDD9B9}">
      <dsp:nvSpPr>
        <dsp:cNvPr id="0" name=""/>
        <dsp:cNvSpPr/>
      </dsp:nvSpPr>
      <dsp:spPr>
        <a:xfrm>
          <a:off x="2058758" y="3112768"/>
          <a:ext cx="1990958" cy="124434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Dialogue towards positive autonomy; </a:t>
          </a:r>
          <a:r>
            <a:rPr lang="en-US" sz="1500" kern="1200" dirty="0" err="1"/>
            <a:t>maximise</a:t>
          </a:r>
          <a:r>
            <a:rPr lang="en-US" sz="1500" kern="1200" dirty="0"/>
            <a:t> ability to see options and make care-</a:t>
          </a:r>
          <a:r>
            <a:rPr lang="en-US" sz="1500" kern="1200" dirty="0" err="1"/>
            <a:t>ful</a:t>
          </a:r>
          <a:r>
            <a:rPr lang="en-US" sz="1500" kern="1200" dirty="0"/>
            <a:t> choices</a:t>
          </a:r>
        </a:p>
      </dsp:txBody>
      <dsp:txXfrm>
        <a:off x="2095204" y="3149214"/>
        <a:ext cx="1918066" cy="1171456"/>
      </dsp:txXfrm>
    </dsp:sp>
    <dsp:sp modelId="{F725516A-0FD7-8948-8967-AFAD100121C0}">
      <dsp:nvSpPr>
        <dsp:cNvPr id="0" name=""/>
        <dsp:cNvSpPr/>
      </dsp:nvSpPr>
      <dsp:spPr>
        <a:xfrm>
          <a:off x="4861848" y="1896"/>
          <a:ext cx="2726144" cy="1244348"/>
        </a:xfrm>
        <a:prstGeom prst="roundRect">
          <a:avLst>
            <a:gd name="adj" fmla="val 1000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n-US" sz="2600" kern="1200" dirty="0"/>
            <a:t>Protection does not mean</a:t>
          </a:r>
        </a:p>
      </dsp:txBody>
      <dsp:txXfrm>
        <a:off x="4898294" y="38342"/>
        <a:ext cx="2653252" cy="1171456"/>
      </dsp:txXfrm>
    </dsp:sp>
    <dsp:sp modelId="{57E54D66-3626-2349-83CC-DB6AE89732F0}">
      <dsp:nvSpPr>
        <dsp:cNvPr id="0" name=""/>
        <dsp:cNvSpPr/>
      </dsp:nvSpPr>
      <dsp:spPr>
        <a:xfrm>
          <a:off x="5134463" y="1246245"/>
          <a:ext cx="272614" cy="933261"/>
        </a:xfrm>
        <a:custGeom>
          <a:avLst/>
          <a:gdLst/>
          <a:ahLst/>
          <a:cxnLst/>
          <a:rect l="0" t="0" r="0" b="0"/>
          <a:pathLst>
            <a:path>
              <a:moveTo>
                <a:pt x="0" y="0"/>
              </a:moveTo>
              <a:lnTo>
                <a:pt x="0" y="933261"/>
              </a:lnTo>
              <a:lnTo>
                <a:pt x="272614" y="9332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7727E7A-3B2C-C845-BF46-61BA2EDF50E8}">
      <dsp:nvSpPr>
        <dsp:cNvPr id="0" name=""/>
        <dsp:cNvSpPr/>
      </dsp:nvSpPr>
      <dsp:spPr>
        <a:xfrm>
          <a:off x="5407077" y="1557332"/>
          <a:ext cx="1990958" cy="124434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Denial of wishes and feelings</a:t>
          </a:r>
        </a:p>
      </dsp:txBody>
      <dsp:txXfrm>
        <a:off x="5443523" y="1593778"/>
        <a:ext cx="1918066" cy="1171456"/>
      </dsp:txXfrm>
    </dsp:sp>
    <dsp:sp modelId="{16CBDBC4-F8A2-474C-97F0-6A731AEBD7A6}">
      <dsp:nvSpPr>
        <dsp:cNvPr id="0" name=""/>
        <dsp:cNvSpPr/>
      </dsp:nvSpPr>
      <dsp:spPr>
        <a:xfrm>
          <a:off x="5134463" y="1246245"/>
          <a:ext cx="272614" cy="2488697"/>
        </a:xfrm>
        <a:custGeom>
          <a:avLst/>
          <a:gdLst/>
          <a:ahLst/>
          <a:cxnLst/>
          <a:rect l="0" t="0" r="0" b="0"/>
          <a:pathLst>
            <a:path>
              <a:moveTo>
                <a:pt x="0" y="0"/>
              </a:moveTo>
              <a:lnTo>
                <a:pt x="0" y="2488697"/>
              </a:lnTo>
              <a:lnTo>
                <a:pt x="272614" y="248869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B625579-9300-7D46-AABC-ED5A69C9974A}">
      <dsp:nvSpPr>
        <dsp:cNvPr id="0" name=""/>
        <dsp:cNvSpPr/>
      </dsp:nvSpPr>
      <dsp:spPr>
        <a:xfrm>
          <a:off x="5407077" y="3112768"/>
          <a:ext cx="1990958" cy="124434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Removal of all risk</a:t>
          </a:r>
        </a:p>
      </dsp:txBody>
      <dsp:txXfrm>
        <a:off x="5443523" y="3149214"/>
        <a:ext cx="1918066" cy="117145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DA08CA-B297-7245-93CF-DA5C7BD675D1}">
      <dsp:nvSpPr>
        <dsp:cNvPr id="0" name=""/>
        <dsp:cNvSpPr/>
      </dsp:nvSpPr>
      <dsp:spPr>
        <a:xfrm>
          <a:off x="178286" y="2103"/>
          <a:ext cx="966341" cy="966341"/>
        </a:xfrm>
        <a:prstGeom prst="ellipse">
          <a:avLst/>
        </a:prstGeom>
        <a:solidFill>
          <a:schemeClr val="tx2">
            <a:lumMod val="75000"/>
            <a:lumOff val="25000"/>
          </a:schemeClr>
        </a:soli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Decisional capacity</a:t>
          </a:r>
        </a:p>
      </dsp:txBody>
      <dsp:txXfrm>
        <a:off x="319803" y="143620"/>
        <a:ext cx="683307" cy="683307"/>
      </dsp:txXfrm>
    </dsp:sp>
    <dsp:sp modelId="{CF5BB3AE-DDFE-E541-9132-011F4D6A8A92}">
      <dsp:nvSpPr>
        <dsp:cNvPr id="0" name=""/>
        <dsp:cNvSpPr/>
      </dsp:nvSpPr>
      <dsp:spPr>
        <a:xfrm>
          <a:off x="381217" y="1046911"/>
          <a:ext cx="560477" cy="560477"/>
        </a:xfrm>
        <a:prstGeom prst="mathPlus">
          <a:avLst/>
        </a:prstGeom>
        <a:solidFill>
          <a:schemeClr val="accent6"/>
        </a:solidFill>
        <a:ln>
          <a:noFill/>
        </a:ln>
        <a:effectLst>
          <a:outerShdw blurRad="57150" dist="38100" dir="5400000" algn="ctr" rotWithShape="0">
            <a:schemeClr val="accent1">
              <a:tint val="60000"/>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455508" y="1261237"/>
        <a:ext cx="411895" cy="131825"/>
      </dsp:txXfrm>
    </dsp:sp>
    <dsp:sp modelId="{6E3420AE-9D05-D440-B32C-8DB943D99EB3}">
      <dsp:nvSpPr>
        <dsp:cNvPr id="0" name=""/>
        <dsp:cNvSpPr/>
      </dsp:nvSpPr>
      <dsp:spPr>
        <a:xfrm>
          <a:off x="178286" y="1685855"/>
          <a:ext cx="966341" cy="966341"/>
        </a:xfrm>
        <a:prstGeom prst="ellipse">
          <a:avLst/>
        </a:prstGeom>
        <a:solidFill>
          <a:schemeClr val="tx2">
            <a:lumMod val="75000"/>
            <a:lumOff val="25000"/>
          </a:schemeClr>
        </a:soli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Executive capacity</a:t>
          </a:r>
        </a:p>
      </dsp:txBody>
      <dsp:txXfrm>
        <a:off x="319803" y="1827372"/>
        <a:ext cx="683307" cy="683307"/>
      </dsp:txXfrm>
    </dsp:sp>
    <dsp:sp modelId="{96DB186D-8EB0-E94C-8BBF-96EC4C19A576}">
      <dsp:nvSpPr>
        <dsp:cNvPr id="0" name=""/>
        <dsp:cNvSpPr/>
      </dsp:nvSpPr>
      <dsp:spPr>
        <a:xfrm>
          <a:off x="1161715" y="1147410"/>
          <a:ext cx="563022" cy="359478"/>
        </a:xfrm>
        <a:prstGeom prst="rightArrow">
          <a:avLst>
            <a:gd name="adj1" fmla="val 60000"/>
            <a:gd name="adj2" fmla="val 50000"/>
          </a:avLst>
        </a:prstGeom>
        <a:solidFill>
          <a:schemeClr val="accent6"/>
        </a:solidFill>
        <a:ln>
          <a:noFill/>
        </a:ln>
        <a:effectLst>
          <a:outerShdw blurRad="57150" dist="38100" dir="5400000" algn="ctr" rotWithShape="0">
            <a:schemeClr val="accent1">
              <a:tint val="60000"/>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161715" y="1219306"/>
        <a:ext cx="455179" cy="215686"/>
      </dsp:txXfrm>
    </dsp:sp>
    <dsp:sp modelId="{F517DDAE-77A5-3245-8B50-6FEDBA1B3CDA}">
      <dsp:nvSpPr>
        <dsp:cNvPr id="0" name=""/>
        <dsp:cNvSpPr/>
      </dsp:nvSpPr>
      <dsp:spPr>
        <a:xfrm>
          <a:off x="1724431" y="360808"/>
          <a:ext cx="1932682" cy="1932682"/>
        </a:xfrm>
        <a:prstGeom prst="ellipse">
          <a:avLst/>
        </a:prstGeom>
        <a:solidFill>
          <a:schemeClr val="tx2">
            <a:lumMod val="75000"/>
            <a:lumOff val="25000"/>
          </a:schemeClr>
        </a:soli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t>Capacity</a:t>
          </a:r>
        </a:p>
      </dsp:txBody>
      <dsp:txXfrm>
        <a:off x="2007466" y="643843"/>
        <a:ext cx="1366612" cy="136661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4473C-3CCE-F742-AADC-D6BD27B8DB03}">
      <dsp:nvSpPr>
        <dsp:cNvPr id="0" name=""/>
        <dsp:cNvSpPr/>
      </dsp:nvSpPr>
      <dsp:spPr>
        <a:xfrm>
          <a:off x="981986" y="1767"/>
          <a:ext cx="2784723" cy="1392361"/>
        </a:xfrm>
        <a:prstGeom prst="roundRect">
          <a:avLst>
            <a:gd name="adj" fmla="val 1000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kern="1200" dirty="0"/>
            <a:t>Decision-making difficulties may be masked by</a:t>
          </a:r>
        </a:p>
      </dsp:txBody>
      <dsp:txXfrm>
        <a:off x="1022767" y="42548"/>
        <a:ext cx="2703161" cy="1310799"/>
      </dsp:txXfrm>
    </dsp:sp>
    <dsp:sp modelId="{4452CB09-59B3-244C-B200-A780CF481546}">
      <dsp:nvSpPr>
        <dsp:cNvPr id="0" name=""/>
        <dsp:cNvSpPr/>
      </dsp:nvSpPr>
      <dsp:spPr>
        <a:xfrm>
          <a:off x="1260458" y="1394128"/>
          <a:ext cx="278472" cy="1044271"/>
        </a:xfrm>
        <a:custGeom>
          <a:avLst/>
          <a:gdLst/>
          <a:ahLst/>
          <a:cxnLst/>
          <a:rect l="0" t="0" r="0" b="0"/>
          <a:pathLst>
            <a:path>
              <a:moveTo>
                <a:pt x="0" y="0"/>
              </a:moveTo>
              <a:lnTo>
                <a:pt x="0" y="1044271"/>
              </a:lnTo>
              <a:lnTo>
                <a:pt x="278472" y="104427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9CBAA25-F32B-F84B-9A0B-8DAA02AADDF7}">
      <dsp:nvSpPr>
        <dsp:cNvPr id="0" name=""/>
        <dsp:cNvSpPr/>
      </dsp:nvSpPr>
      <dsp:spPr>
        <a:xfrm>
          <a:off x="1538931" y="1742219"/>
          <a:ext cx="2227778" cy="139236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Articulate use of language; verbal reasoning skills; high perceived self-efficacy</a:t>
          </a:r>
        </a:p>
      </dsp:txBody>
      <dsp:txXfrm>
        <a:off x="1579712" y="1783000"/>
        <a:ext cx="2146216" cy="1310799"/>
      </dsp:txXfrm>
    </dsp:sp>
    <dsp:sp modelId="{5D7B74D3-B00E-ED42-9A99-2F72799CE90B}">
      <dsp:nvSpPr>
        <dsp:cNvPr id="0" name=""/>
        <dsp:cNvSpPr/>
      </dsp:nvSpPr>
      <dsp:spPr>
        <a:xfrm>
          <a:off x="1260458" y="1394128"/>
          <a:ext cx="278472" cy="2784723"/>
        </a:xfrm>
        <a:custGeom>
          <a:avLst/>
          <a:gdLst/>
          <a:ahLst/>
          <a:cxnLst/>
          <a:rect l="0" t="0" r="0" b="0"/>
          <a:pathLst>
            <a:path>
              <a:moveTo>
                <a:pt x="0" y="0"/>
              </a:moveTo>
              <a:lnTo>
                <a:pt x="0" y="2784723"/>
              </a:lnTo>
              <a:lnTo>
                <a:pt x="278472" y="278472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DDFF7D-CD3E-684D-9AE5-B18E3269C1CD}">
      <dsp:nvSpPr>
        <dsp:cNvPr id="0" name=""/>
        <dsp:cNvSpPr/>
      </dsp:nvSpPr>
      <dsp:spPr>
        <a:xfrm>
          <a:off x="1538931" y="3482671"/>
          <a:ext cx="2227778" cy="139236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Resulting in decision-making that is “good in theory, but poor in practice”</a:t>
          </a:r>
        </a:p>
      </dsp:txBody>
      <dsp:txXfrm>
        <a:off x="1579712" y="3523452"/>
        <a:ext cx="2146216" cy="1310799"/>
      </dsp:txXfrm>
    </dsp:sp>
    <dsp:sp modelId="{16214D4D-99C5-014E-8D0E-6CB0DF7CB085}">
      <dsp:nvSpPr>
        <dsp:cNvPr id="0" name=""/>
        <dsp:cNvSpPr/>
      </dsp:nvSpPr>
      <dsp:spPr>
        <a:xfrm>
          <a:off x="4462890" y="1767"/>
          <a:ext cx="2784723" cy="1392361"/>
        </a:xfrm>
        <a:prstGeom prst="roundRect">
          <a:avLst>
            <a:gd name="adj" fmla="val 1000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kern="1200" dirty="0"/>
            <a:t>Capacity assessment to take account</a:t>
          </a:r>
        </a:p>
      </dsp:txBody>
      <dsp:txXfrm>
        <a:off x="4503671" y="42548"/>
        <a:ext cx="2703161" cy="1310799"/>
      </dsp:txXfrm>
    </dsp:sp>
    <dsp:sp modelId="{21351A1D-199D-964B-92EE-81860839823D}">
      <dsp:nvSpPr>
        <dsp:cNvPr id="0" name=""/>
        <dsp:cNvSpPr/>
      </dsp:nvSpPr>
      <dsp:spPr>
        <a:xfrm>
          <a:off x="4741362" y="1394128"/>
          <a:ext cx="278472" cy="1044271"/>
        </a:xfrm>
        <a:custGeom>
          <a:avLst/>
          <a:gdLst/>
          <a:ahLst/>
          <a:cxnLst/>
          <a:rect l="0" t="0" r="0" b="0"/>
          <a:pathLst>
            <a:path>
              <a:moveTo>
                <a:pt x="0" y="0"/>
              </a:moveTo>
              <a:lnTo>
                <a:pt x="0" y="1044271"/>
              </a:lnTo>
              <a:lnTo>
                <a:pt x="278472" y="104427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CF4FFFE-03C7-1D4D-8F4B-BFF82A4D0922}">
      <dsp:nvSpPr>
        <dsp:cNvPr id="0" name=""/>
        <dsp:cNvSpPr/>
      </dsp:nvSpPr>
      <dsp:spPr>
        <a:xfrm>
          <a:off x="5019834" y="1742219"/>
          <a:ext cx="2227778" cy="139236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t>Articulate and demonstrate models; the person in context; real world </a:t>
          </a:r>
          <a:r>
            <a:rPr lang="en-US" sz="1800" kern="1200" dirty="0" err="1"/>
            <a:t>behaviour</a:t>
          </a:r>
          <a:endParaRPr lang="en-US" sz="1800" kern="1200" dirty="0"/>
        </a:p>
      </dsp:txBody>
      <dsp:txXfrm>
        <a:off x="5060615" y="1783000"/>
        <a:ext cx="2146216" cy="1310799"/>
      </dsp:txXfrm>
    </dsp:sp>
    <dsp:sp modelId="{320E8C81-4F92-7340-9E9D-1974371671B4}">
      <dsp:nvSpPr>
        <dsp:cNvPr id="0" name=""/>
        <dsp:cNvSpPr/>
      </dsp:nvSpPr>
      <dsp:spPr>
        <a:xfrm>
          <a:off x="4741362" y="1394128"/>
          <a:ext cx="278472" cy="2784723"/>
        </a:xfrm>
        <a:custGeom>
          <a:avLst/>
          <a:gdLst/>
          <a:ahLst/>
          <a:cxnLst/>
          <a:rect l="0" t="0" r="0" b="0"/>
          <a:pathLst>
            <a:path>
              <a:moveTo>
                <a:pt x="0" y="0"/>
              </a:moveTo>
              <a:lnTo>
                <a:pt x="0" y="2784723"/>
              </a:lnTo>
              <a:lnTo>
                <a:pt x="278472" y="278472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C36EA20-2E08-1D49-9037-2C0896E47B7A}">
      <dsp:nvSpPr>
        <dsp:cNvPr id="0" name=""/>
        <dsp:cNvSpPr/>
      </dsp:nvSpPr>
      <dsp:spPr>
        <a:xfrm>
          <a:off x="5019834" y="3482671"/>
          <a:ext cx="2227778" cy="139236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i="1" kern="1200" dirty="0"/>
            <a:t>GW v A Local Authority [2014] </a:t>
          </a:r>
          <a:r>
            <a:rPr lang="en-GB" sz="1800" kern="1200" dirty="0"/>
            <a:t>EWCOP20</a:t>
          </a:r>
          <a:endParaRPr lang="en-US" sz="1800" kern="1200" dirty="0"/>
        </a:p>
      </dsp:txBody>
      <dsp:txXfrm>
        <a:off x="5060615" y="3523452"/>
        <a:ext cx="2146216" cy="131079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B9E2CE3-1A4F-4DCC-A122-D92ED4BF9CC8}" type="datetimeFigureOut">
              <a:rPr lang="en-GB" smtClean="0"/>
              <a:t>28/06/2024</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8592025-2B80-4B8A-9B91-33CE6DE42AA4}" type="slidenum">
              <a:rPr lang="en-GB" smtClean="0"/>
              <a:t>‹#›</a:t>
            </a:fld>
            <a:endParaRPr lang="en-GB"/>
          </a:p>
        </p:txBody>
      </p:sp>
    </p:spTree>
    <p:extLst>
      <p:ext uri="{BB962C8B-B14F-4D97-AF65-F5344CB8AC3E}">
        <p14:creationId xmlns:p14="http://schemas.microsoft.com/office/powerpoint/2010/main" val="3672339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5FD96A1-E2E0-4836-9A58-C761989719DB}" type="datetimeFigureOut">
              <a:rPr lang="en-GB" smtClean="0"/>
              <a:t>28/06/2024</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F0B8499-C296-46A7-A351-F0251F86C51C}" type="slidenum">
              <a:rPr lang="en-GB" smtClean="0"/>
              <a:t>‹#›</a:t>
            </a:fld>
            <a:endParaRPr lang="en-GB"/>
          </a:p>
        </p:txBody>
      </p:sp>
    </p:spTree>
    <p:extLst>
      <p:ext uri="{BB962C8B-B14F-4D97-AF65-F5344CB8AC3E}">
        <p14:creationId xmlns:p14="http://schemas.microsoft.com/office/powerpoint/2010/main" val="2808805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84E9B-313D-B146-A278-D94BDE11969C}" type="slidenum">
              <a:rPr lang="en-US" smtClean="0"/>
              <a:t>3</a:t>
            </a:fld>
            <a:endParaRPr lang="en-US"/>
          </a:p>
        </p:txBody>
      </p:sp>
    </p:spTree>
    <p:extLst>
      <p:ext uri="{BB962C8B-B14F-4D97-AF65-F5344CB8AC3E}">
        <p14:creationId xmlns:p14="http://schemas.microsoft.com/office/powerpoint/2010/main" val="534019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84E9B-313D-B146-A278-D94BDE11969C}" type="slidenum">
              <a:rPr lang="en-US" smtClean="0"/>
              <a:t>46</a:t>
            </a:fld>
            <a:endParaRPr lang="en-US"/>
          </a:p>
        </p:txBody>
      </p:sp>
    </p:spTree>
    <p:extLst>
      <p:ext uri="{BB962C8B-B14F-4D97-AF65-F5344CB8AC3E}">
        <p14:creationId xmlns:p14="http://schemas.microsoft.com/office/powerpoint/2010/main" val="3231251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t>
            </a:r>
          </a:p>
        </p:txBody>
      </p:sp>
      <p:sp>
        <p:nvSpPr>
          <p:cNvPr id="4" name="Slide Number Placeholder 3"/>
          <p:cNvSpPr>
            <a:spLocks noGrp="1"/>
          </p:cNvSpPr>
          <p:nvPr>
            <p:ph type="sldNum" sz="quarter" idx="5"/>
          </p:nvPr>
        </p:nvSpPr>
        <p:spPr/>
        <p:txBody>
          <a:bodyPr/>
          <a:lstStyle/>
          <a:p>
            <a:fld id="{9AF84E9B-313D-B146-A278-D94BDE11969C}" type="slidenum">
              <a:rPr lang="en-US" smtClean="0"/>
              <a:t>4</a:t>
            </a:fld>
            <a:endParaRPr lang="en-US"/>
          </a:p>
        </p:txBody>
      </p:sp>
    </p:spTree>
    <p:extLst>
      <p:ext uri="{BB962C8B-B14F-4D97-AF65-F5344CB8AC3E}">
        <p14:creationId xmlns:p14="http://schemas.microsoft.com/office/powerpoint/2010/main" val="2571650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37EDAB-C2F8-FD43-A653-233918CBA15A}" type="slidenum">
              <a:rPr lang="en-US" smtClean="0"/>
              <a:t>18</a:t>
            </a:fld>
            <a:endParaRPr lang="en-US"/>
          </a:p>
        </p:txBody>
      </p:sp>
    </p:spTree>
    <p:extLst>
      <p:ext uri="{BB962C8B-B14F-4D97-AF65-F5344CB8AC3E}">
        <p14:creationId xmlns:p14="http://schemas.microsoft.com/office/powerpoint/2010/main" val="4054457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E9D0F8-5656-4FC7-A39D-E95DE5B083A4}" type="slidenum">
              <a:rPr lang="en-GB" smtClean="0"/>
              <a:t>19</a:t>
            </a:fld>
            <a:endParaRPr lang="en-GB"/>
          </a:p>
        </p:txBody>
      </p:sp>
    </p:spTree>
    <p:extLst>
      <p:ext uri="{BB962C8B-B14F-4D97-AF65-F5344CB8AC3E}">
        <p14:creationId xmlns:p14="http://schemas.microsoft.com/office/powerpoint/2010/main" val="549421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37EDAB-C2F8-FD43-A653-233918CBA15A}" type="slidenum">
              <a:rPr lang="en-US" smtClean="0"/>
              <a:t>28</a:t>
            </a:fld>
            <a:endParaRPr lang="en-US"/>
          </a:p>
        </p:txBody>
      </p:sp>
    </p:spTree>
    <p:extLst>
      <p:ext uri="{BB962C8B-B14F-4D97-AF65-F5344CB8AC3E}">
        <p14:creationId xmlns:p14="http://schemas.microsoft.com/office/powerpoint/2010/main" val="1385321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37EDAB-C2F8-FD43-A653-233918CBA15A}" type="slidenum">
              <a:rPr lang="en-US" smtClean="0"/>
              <a:t>29</a:t>
            </a:fld>
            <a:endParaRPr lang="en-US"/>
          </a:p>
        </p:txBody>
      </p:sp>
    </p:spTree>
    <p:extLst>
      <p:ext uri="{BB962C8B-B14F-4D97-AF65-F5344CB8AC3E}">
        <p14:creationId xmlns:p14="http://schemas.microsoft.com/office/powerpoint/2010/main" val="2800449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FBAE11-0418-4667-B9B5-8B04B1411328}" type="slidenum">
              <a:rPr lang="en-GB" smtClean="0"/>
              <a:t>33</a:t>
            </a:fld>
            <a:endParaRPr lang="en-GB"/>
          </a:p>
        </p:txBody>
      </p:sp>
    </p:spTree>
    <p:extLst>
      <p:ext uri="{BB962C8B-B14F-4D97-AF65-F5344CB8AC3E}">
        <p14:creationId xmlns:p14="http://schemas.microsoft.com/office/powerpoint/2010/main" val="652875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South </a:t>
            </a:r>
            <a:r>
              <a:rPr lang="en-US" dirty="0" err="1"/>
              <a:t>Tyneside</a:t>
            </a:r>
            <a:r>
              <a:rPr lang="en-US" dirty="0"/>
              <a:t> “Kevin”: 16 year-old, previously</a:t>
            </a:r>
            <a:r>
              <a:rPr lang="en-US" baseline="0" dirty="0"/>
              <a:t> an active footballer</a:t>
            </a:r>
          </a:p>
          <a:p>
            <a:pPr marL="171450" indent="-171450">
              <a:buFont typeface="Arial"/>
              <a:buChar char="•"/>
            </a:pPr>
            <a:r>
              <a:rPr lang="en-US" baseline="0" dirty="0"/>
              <a:t>losing weight for a year, </a:t>
            </a:r>
            <a:r>
              <a:rPr lang="en-US" baseline="0" dirty="0" err="1"/>
              <a:t>diarrhoea</a:t>
            </a:r>
            <a:r>
              <a:rPr lang="en-US" baseline="0" dirty="0"/>
              <a:t> for 6 months, rectal bleeding for a month</a:t>
            </a:r>
          </a:p>
          <a:p>
            <a:pPr marL="171450" indent="-171450">
              <a:buFont typeface="Arial"/>
              <a:buChar char="•"/>
            </a:pPr>
            <a:r>
              <a:rPr lang="en-US" baseline="0" dirty="0"/>
              <a:t>staying in bedroom, refusing to eat, mother leaving meals outside the door, refusing to see GP</a:t>
            </a:r>
          </a:p>
          <a:p>
            <a:pPr marL="171450" indent="-171450">
              <a:buFont typeface="Arial"/>
              <a:buChar char="•"/>
            </a:pPr>
            <a:r>
              <a:rPr lang="en-US" baseline="0" dirty="0"/>
              <a:t>mother failing to challenge (previous history of concerns about bare/dirty home ?neglect</a:t>
            </a:r>
          </a:p>
          <a:p>
            <a:pPr marL="171450" indent="-171450">
              <a:buFont typeface="Arial"/>
              <a:buChar char="•"/>
            </a:pPr>
            <a:endParaRPr lang="en-US" baseline="0" dirty="0"/>
          </a:p>
          <a:p>
            <a:pPr marL="0" indent="0">
              <a:buFont typeface="Arial"/>
              <a:buNone/>
            </a:pPr>
            <a:r>
              <a:rPr lang="en-US" baseline="0" dirty="0"/>
              <a:t>Essex v RF [2015] EWCOP1: 91 year old removed from home</a:t>
            </a:r>
          </a:p>
          <a:p>
            <a:pPr marL="171450" indent="-171450">
              <a:buFont typeface="Arial"/>
              <a:buChar char="•"/>
            </a:pPr>
            <a:r>
              <a:rPr lang="en-US" baseline="0" dirty="0"/>
              <a:t>No legal authority</a:t>
            </a:r>
          </a:p>
          <a:p>
            <a:pPr marL="171450" indent="-171450">
              <a:buFont typeface="Arial"/>
              <a:buChar char="•"/>
            </a:pPr>
            <a:r>
              <a:rPr lang="en-US" baseline="0" dirty="0"/>
              <a:t>No </a:t>
            </a:r>
            <a:r>
              <a:rPr lang="en-US" baseline="0" dirty="0" err="1"/>
              <a:t>DoLS</a:t>
            </a:r>
            <a:r>
              <a:rPr lang="en-US" baseline="0" dirty="0"/>
              <a:t>, delay in </a:t>
            </a:r>
            <a:r>
              <a:rPr lang="en-US" baseline="0" dirty="0" err="1"/>
              <a:t>authorising</a:t>
            </a:r>
            <a:r>
              <a:rPr lang="en-US" baseline="0" dirty="0"/>
              <a:t>, failure to renew</a:t>
            </a:r>
          </a:p>
          <a:p>
            <a:pPr marL="171450" indent="-171450">
              <a:buFont typeface="Arial"/>
              <a:buChar char="•"/>
            </a:pPr>
            <a:r>
              <a:rPr lang="en-US" baseline="0" dirty="0"/>
              <a:t>No record of wishes and feelings</a:t>
            </a:r>
          </a:p>
          <a:p>
            <a:pPr marL="171450" indent="-171450">
              <a:buFont typeface="Arial"/>
              <a:buChar char="•"/>
            </a:pPr>
            <a:r>
              <a:rPr lang="en-US" baseline="0" dirty="0" err="1"/>
              <a:t>Neighbours</a:t>
            </a:r>
            <a:r>
              <a:rPr lang="en-US" baseline="0" dirty="0"/>
              <a:t> and friends took up his case and he was returned home with a care package</a:t>
            </a:r>
          </a:p>
          <a:p>
            <a:pPr marL="0" indent="0">
              <a:buFont typeface="Arial"/>
              <a:buNone/>
            </a:pPr>
            <a:endParaRPr lang="en-US" baseline="0" dirty="0"/>
          </a:p>
          <a:p>
            <a:pPr marL="171450" indent="-171450">
              <a:buFont typeface="Arial"/>
              <a:buChar char="•"/>
            </a:pPr>
            <a:r>
              <a:rPr lang="en-US" baseline="0" dirty="0"/>
              <a:t>grandfather rang 111 as GP refused to visit (they had recently moved)</a:t>
            </a:r>
          </a:p>
          <a:p>
            <a:pPr marL="171450" indent="-171450">
              <a:buFont typeface="Arial"/>
              <a:buChar char="•"/>
            </a:pPr>
            <a:r>
              <a:rPr lang="en-US" baseline="0" dirty="0"/>
              <a:t>call handler refused to speak to him, agreed to speak to mother, went through triage questions which resulted in recommendation to see GP</a:t>
            </a:r>
          </a:p>
          <a:p>
            <a:pPr marL="171450" indent="-171450">
              <a:buFont typeface="Arial"/>
              <a:buChar char="•"/>
            </a:pPr>
            <a:r>
              <a:rPr lang="en-US" baseline="0" dirty="0"/>
              <a:t>debate ensued – call handler alerted practice nurse, who alerted EDT</a:t>
            </a:r>
          </a:p>
          <a:p>
            <a:pPr marL="171450" indent="-171450">
              <a:buFont typeface="Arial"/>
              <a:buChar char="•"/>
            </a:pPr>
            <a:r>
              <a:rPr lang="en-US" baseline="0" dirty="0"/>
              <a:t>EDT visited, considered mental capacity and mental health, considered no action possible and went away</a:t>
            </a:r>
          </a:p>
          <a:p>
            <a:pPr marL="171450" indent="-171450">
              <a:buFont typeface="Arial"/>
              <a:buChar char="•"/>
            </a:pPr>
            <a:r>
              <a:rPr lang="en-US" baseline="0" dirty="0"/>
              <a:t>5 days later grandfather carried him to the GP surgery, whereupon he was admitted to hospital – </a:t>
            </a:r>
            <a:r>
              <a:rPr lang="en-US" baseline="0" dirty="0" err="1"/>
              <a:t>indiagnosed</a:t>
            </a:r>
            <a:r>
              <a:rPr lang="en-US" baseline="0" dirty="0"/>
              <a:t> </a:t>
            </a:r>
            <a:r>
              <a:rPr lang="en-US" baseline="0" dirty="0" err="1"/>
              <a:t>Chrones</a:t>
            </a:r>
            <a:r>
              <a:rPr lang="en-US" baseline="0" dirty="0"/>
              <a:t> Disease</a:t>
            </a:r>
            <a:endParaRPr lang="en-US" dirty="0"/>
          </a:p>
        </p:txBody>
      </p:sp>
      <p:sp>
        <p:nvSpPr>
          <p:cNvPr id="4" name="Slide Number Placeholder 3"/>
          <p:cNvSpPr>
            <a:spLocks noGrp="1"/>
          </p:cNvSpPr>
          <p:nvPr>
            <p:ph type="sldNum" sz="quarter" idx="10"/>
          </p:nvPr>
        </p:nvSpPr>
        <p:spPr/>
        <p:txBody>
          <a:bodyPr/>
          <a:lstStyle/>
          <a:p>
            <a:fld id="{9AF84E9B-313D-B146-A278-D94BDE11969C}" type="slidenum">
              <a:rPr lang="en-US" smtClean="0"/>
              <a:t>36</a:t>
            </a:fld>
            <a:endParaRPr lang="en-US"/>
          </a:p>
        </p:txBody>
      </p:sp>
    </p:spTree>
    <p:extLst>
      <p:ext uri="{BB962C8B-B14F-4D97-AF65-F5344CB8AC3E}">
        <p14:creationId xmlns:p14="http://schemas.microsoft.com/office/powerpoint/2010/main" val="1668079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25650" y="608013"/>
            <a:ext cx="2667000" cy="20002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D01CC90-4FDB-4E0F-81A9-9DF9B4E8A2AA}" type="slidenum">
              <a:rPr lang="en-GB" smtClean="0"/>
              <a:pPr/>
              <a:t>39</a:t>
            </a:fld>
            <a:endParaRPr lang="en-GB"/>
          </a:p>
        </p:txBody>
      </p:sp>
    </p:spTree>
    <p:extLst>
      <p:ext uri="{BB962C8B-B14F-4D97-AF65-F5344CB8AC3E}">
        <p14:creationId xmlns:p14="http://schemas.microsoft.com/office/powerpoint/2010/main" val="2843408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5DE8E1B-E425-497D-805A-35E4C23240A8}" type="datetimeFigureOut">
              <a:rPr lang="en-US" smtClean="0"/>
              <a:pPr/>
              <a:t>6/28/2024</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7814A0DD-AC73-419C-9585-38A0CD77FAC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DE8E1B-E425-497D-805A-35E4C23240A8}" type="datetimeFigureOut">
              <a:rPr lang="en-US" smtClean="0"/>
              <a:pPr/>
              <a:t>6/28/2024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14A0DD-AC73-419C-9585-38A0CD77FAC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DE8E1B-E425-497D-805A-35E4C23240A8}" type="datetimeFigureOut">
              <a:rPr lang="en-US" smtClean="0"/>
              <a:pPr/>
              <a:t>6/28/2024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14A0DD-AC73-419C-9585-38A0CD77FAC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DE8E1B-E425-497D-805A-35E4C23240A8}" type="datetimeFigureOut">
              <a:rPr lang="en-US" smtClean="0"/>
              <a:pPr/>
              <a:t>6/28/2024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14A0DD-AC73-419C-9585-38A0CD77FAC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5DE8E1B-E425-497D-805A-35E4C23240A8}" type="datetimeFigureOut">
              <a:rPr lang="en-US" smtClean="0"/>
              <a:pPr/>
              <a:t>6/28/2024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14A0DD-AC73-419C-9585-38A0CD77FAC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5DE8E1B-E425-497D-805A-35E4C23240A8}" type="datetimeFigureOut">
              <a:rPr lang="en-US" smtClean="0"/>
              <a:pPr/>
              <a:t>6/28/2024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14A0DD-AC73-419C-9585-38A0CD77FAC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5DE8E1B-E425-497D-805A-35E4C23240A8}" type="datetimeFigureOut">
              <a:rPr lang="en-US" smtClean="0"/>
              <a:pPr/>
              <a:t>6/28/2024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14A0DD-AC73-419C-9585-38A0CD77FAC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5DE8E1B-E425-497D-805A-35E4C23240A8}" type="datetimeFigureOut">
              <a:rPr lang="en-US" smtClean="0"/>
              <a:pPr/>
              <a:t>6/28/2024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14A0DD-AC73-419C-9585-38A0CD77FAC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E8E1B-E425-497D-805A-35E4C23240A8}" type="datetimeFigureOut">
              <a:rPr lang="en-US" smtClean="0"/>
              <a:pPr/>
              <a:t>6/28/2024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14A0DD-AC73-419C-9585-38A0CD77FAC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5DE8E1B-E425-497D-805A-35E4C23240A8}" type="datetimeFigureOut">
              <a:rPr lang="en-US" smtClean="0"/>
              <a:pPr/>
              <a:t>6/28/2024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14A0DD-AC73-419C-9585-38A0CD77FAC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5DE8E1B-E425-497D-805A-35E4C23240A8}" type="datetimeFigureOut">
              <a:rPr lang="en-US" smtClean="0"/>
              <a:pPr/>
              <a:t>6/28/2024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7814A0DD-AC73-419C-9585-38A0CD77FAC8}"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5DE8E1B-E425-497D-805A-35E4C23240A8}" type="datetimeFigureOut">
              <a:rPr lang="en-US" smtClean="0"/>
              <a:pPr/>
              <a:t>6/28/2024</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814A0DD-AC73-419C-9585-38A0CD77FAC8}"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4" name="TextBox 3">
            <a:extLst>
              <a:ext uri="{FF2B5EF4-FFF2-40B4-BE49-F238E27FC236}">
                <a16:creationId xmlns:a16="http://schemas.microsoft.com/office/drawing/2014/main" id="{4FD25B6A-780B-3A2F-B9AC-54538704FAA2}"/>
              </a:ext>
            </a:extLst>
          </p:cNvPr>
          <p:cNvSpPr txBox="1"/>
          <p:nvPr userDrawn="1">
            <p:extLst>
              <p:ext uri="{1162E1C5-73C7-4A58-AE30-91384D911F3F}">
                <p184:classification xmlns:p184="http://schemas.microsoft.com/office/powerpoint/2018/4/main" val="hdr"/>
              </p:ext>
            </p:extLst>
          </p:nvPr>
        </p:nvSpPr>
        <p:spPr>
          <a:xfrm>
            <a:off x="190500" y="190500"/>
            <a:ext cx="2176463"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This document was classified as: OFFICIAL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0500"/>
            <a:ext cx="7543800" cy="2593975"/>
          </a:xfrm>
        </p:spPr>
        <p:txBody>
          <a:bodyPr>
            <a:normAutofit/>
          </a:bodyPr>
          <a:lstStyle/>
          <a:p>
            <a:r>
              <a:rPr lang="en-US" sz="4400" dirty="0"/>
              <a:t>Self-neglect: the evidence-base from safeguarding adult reviews</a:t>
            </a:r>
          </a:p>
        </p:txBody>
      </p:sp>
      <p:sp>
        <p:nvSpPr>
          <p:cNvPr id="3" name="Subtitle 2"/>
          <p:cNvSpPr>
            <a:spLocks noGrp="1"/>
          </p:cNvSpPr>
          <p:nvPr>
            <p:ph type="subTitle" idx="1"/>
          </p:nvPr>
        </p:nvSpPr>
        <p:spPr>
          <a:xfrm>
            <a:off x="685800" y="4572000"/>
            <a:ext cx="6461760" cy="1470526"/>
          </a:xfrm>
        </p:spPr>
        <p:txBody>
          <a:bodyPr>
            <a:normAutofit/>
          </a:bodyPr>
          <a:lstStyle/>
          <a:p>
            <a:r>
              <a:rPr lang="en-US" dirty="0">
                <a:solidFill>
                  <a:srgbClr val="1F497D"/>
                </a:solidFill>
              </a:rPr>
              <a:t>Professor Michael Preston-Shoot</a:t>
            </a:r>
          </a:p>
          <a:p>
            <a:r>
              <a:rPr lang="en-US" dirty="0">
                <a:solidFill>
                  <a:srgbClr val="1F497D"/>
                </a:solidFill>
              </a:rPr>
              <a:t>Darlington Conference</a:t>
            </a:r>
          </a:p>
          <a:p>
            <a:r>
              <a:rPr lang="en-US" dirty="0">
                <a:solidFill>
                  <a:srgbClr val="1F497D"/>
                </a:solidFill>
              </a:rPr>
              <a:t>July 2024</a:t>
            </a:r>
          </a:p>
        </p:txBody>
      </p:sp>
    </p:spTree>
    <p:extLst>
      <p:ext uri="{BB962C8B-B14F-4D97-AF65-F5344CB8AC3E}">
        <p14:creationId xmlns:p14="http://schemas.microsoft.com/office/powerpoint/2010/main" val="511355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Concerned curiosity – there is always a backstory</a:t>
            </a:r>
          </a:p>
        </p:txBody>
      </p:sp>
      <p:sp>
        <p:nvSpPr>
          <p:cNvPr id="3" name="Content Placeholder 2"/>
          <p:cNvSpPr>
            <a:spLocks noGrp="1"/>
          </p:cNvSpPr>
          <p:nvPr>
            <p:ph idx="1"/>
          </p:nvPr>
        </p:nvSpPr>
        <p:spPr/>
        <p:txBody>
          <a:bodyPr>
            <a:normAutofit fontScale="85000" lnSpcReduction="20000"/>
          </a:bodyPr>
          <a:lstStyle/>
          <a:p>
            <a:r>
              <a:rPr lang="en-GB" dirty="0"/>
              <a:t>Demonstrated an important skill in gaining an understanding of the individual and the significance of their history</a:t>
            </a:r>
          </a:p>
          <a:p>
            <a:r>
              <a:rPr lang="en-GB" dirty="0"/>
              <a:t>Practitioners accepted accounts at face value, which minimised abuse/neglect or failed to recognise trauma</a:t>
            </a:r>
          </a:p>
          <a:p>
            <a:r>
              <a:rPr lang="en-GB" dirty="0"/>
              <a:t>Self-neglect, for example alcohol-dependence and/or refusal of services, not explored</a:t>
            </a:r>
          </a:p>
          <a:p>
            <a:r>
              <a:rPr lang="en-GB" dirty="0"/>
              <a:t>Shortcomings in curiosity in risk assessment, carer needs, family dynamics, rapidly escalating health needs, repeated A&amp;E attendance, dropping out of sight</a:t>
            </a:r>
          </a:p>
          <a:p>
            <a:endParaRPr lang="en-GB" dirty="0"/>
          </a:p>
          <a:p>
            <a:r>
              <a:rPr lang="en-GB" dirty="0"/>
              <a:t>“Care-</a:t>
            </a:r>
            <a:r>
              <a:rPr lang="en-GB" dirty="0" err="1"/>
              <a:t>frontational</a:t>
            </a:r>
            <a:r>
              <a:rPr lang="en-GB" dirty="0"/>
              <a:t> questions”</a:t>
            </a:r>
          </a:p>
          <a:p>
            <a:r>
              <a:rPr lang="en-GB" dirty="0"/>
              <a:t>“Look for the not so obvious”</a:t>
            </a:r>
          </a:p>
          <a:p>
            <a:r>
              <a:rPr lang="en-GB" dirty="0"/>
              <a:t>Omission of “the mundane and the obvious.”</a:t>
            </a:r>
          </a:p>
        </p:txBody>
      </p:sp>
    </p:spTree>
    <p:extLst>
      <p:ext uri="{BB962C8B-B14F-4D97-AF65-F5344CB8AC3E}">
        <p14:creationId xmlns:p14="http://schemas.microsoft.com/office/powerpoint/2010/main" val="1291743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Why is curiosity in the too difficult box?</a:t>
            </a:r>
          </a:p>
        </p:txBody>
      </p:sp>
      <p:sp>
        <p:nvSpPr>
          <p:cNvPr id="3" name="Content Placeholder 2"/>
          <p:cNvSpPr>
            <a:spLocks noGrp="1"/>
          </p:cNvSpPr>
          <p:nvPr>
            <p:ph idx="1"/>
          </p:nvPr>
        </p:nvSpPr>
        <p:spPr/>
        <p:txBody>
          <a:bodyPr>
            <a:normAutofit fontScale="92500" lnSpcReduction="10000"/>
          </a:bodyPr>
          <a:lstStyle/>
          <a:p>
            <a:r>
              <a:rPr lang="en-GB" dirty="0"/>
              <a:t>Lack of time, pressure of workloads, and priority given to short-term involvement over relationship-based practice?</a:t>
            </a:r>
          </a:p>
          <a:p>
            <a:r>
              <a:rPr lang="en-GB" dirty="0"/>
              <a:t>Fear of reaction – even hostility and anger?</a:t>
            </a:r>
          </a:p>
          <a:p>
            <a:r>
              <a:rPr lang="en-GB" dirty="0"/>
              <a:t>Concerns about causing offence?</a:t>
            </a:r>
          </a:p>
          <a:p>
            <a:r>
              <a:rPr lang="en-GB" dirty="0"/>
              <a:t>Concerns about lack of cultural awareness?</a:t>
            </a:r>
          </a:p>
          <a:p>
            <a:r>
              <a:rPr lang="en-GB" dirty="0"/>
              <a:t>Perceived lack of skill – uncertainty about how to question?</a:t>
            </a:r>
          </a:p>
          <a:p>
            <a:r>
              <a:rPr lang="en-GB" dirty="0"/>
              <a:t>Myths about making safeguarding personal?</a:t>
            </a:r>
          </a:p>
          <a:p>
            <a:r>
              <a:rPr lang="en-GB" dirty="0"/>
              <a:t>Impact of rule of optimism/</a:t>
            </a:r>
          </a:p>
          <a:p>
            <a:r>
              <a:rPr lang="en-GB" dirty="0"/>
              <a:t>Prioritising autonomy and self-determination, the right to private and family life?</a:t>
            </a:r>
          </a:p>
          <a:p>
            <a:r>
              <a:rPr lang="en-GB" dirty="0"/>
              <a:t>Myth of lifestyle choice?</a:t>
            </a:r>
          </a:p>
        </p:txBody>
      </p:sp>
    </p:spTree>
    <p:extLst>
      <p:ext uri="{BB962C8B-B14F-4D97-AF65-F5344CB8AC3E}">
        <p14:creationId xmlns:p14="http://schemas.microsoft.com/office/powerpoint/2010/main" val="4023066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National Analysis Findings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40621424"/>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5821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20080"/>
          </a:xfrm>
        </p:spPr>
        <p:txBody>
          <a:bodyPr>
            <a:normAutofit fontScale="90000"/>
          </a:bodyPr>
          <a:lstStyle/>
          <a:p>
            <a:r>
              <a:rPr lang="en-GB" dirty="0"/>
              <a:t>Liverpool SAB – SAR Hazel</a:t>
            </a:r>
          </a:p>
        </p:txBody>
      </p:sp>
      <p:sp>
        <p:nvSpPr>
          <p:cNvPr id="3" name="Content Placeholder 2"/>
          <p:cNvSpPr>
            <a:spLocks noGrp="1"/>
          </p:cNvSpPr>
          <p:nvPr>
            <p:ph idx="1"/>
          </p:nvPr>
        </p:nvSpPr>
        <p:spPr>
          <a:xfrm>
            <a:off x="457200" y="1196752"/>
            <a:ext cx="8229600" cy="5127848"/>
          </a:xfrm>
        </p:spPr>
        <p:txBody>
          <a:bodyPr>
            <a:normAutofit fontScale="77500" lnSpcReduction="20000"/>
          </a:bodyPr>
          <a:lstStyle/>
          <a:p>
            <a:r>
              <a:rPr lang="en-GB" dirty="0"/>
              <a:t>Hazel died age 55. She had a medical history of alcohol-dependence and hepatitis, cirrhosis of the liver, diabetes and hypertension.</a:t>
            </a:r>
          </a:p>
          <a:p>
            <a:r>
              <a:rPr lang="en-GB" dirty="0"/>
              <a:t>Hazel’s property was in a poor state of repair, with accumulated rubbish. She was lying in her own faeces. Hazel had refused care, support and treatment.  She had previously been discovered in a similar state in November 2020.</a:t>
            </a:r>
          </a:p>
          <a:p>
            <a:r>
              <a:rPr lang="en-GB" dirty="0"/>
              <a:t>She received support from her father. </a:t>
            </a:r>
            <a:r>
              <a:rPr lang="en-GB" b="1" dirty="0"/>
              <a:t>Do we think family?</a:t>
            </a:r>
            <a:r>
              <a:rPr lang="en-GB" dirty="0"/>
              <a:t>  She had one son. We know little about her life , her mental distress, to help us understand the challenges she faced. </a:t>
            </a:r>
            <a:r>
              <a:rPr lang="en-GB" b="1" dirty="0"/>
              <a:t>Do we know the backstory?</a:t>
            </a:r>
          </a:p>
          <a:p>
            <a:r>
              <a:rPr lang="en-GB" dirty="0"/>
              <a:t>She did not always keep appointments for her various health issues. Services reported difficulty in making contact with her. </a:t>
            </a:r>
            <a:r>
              <a:rPr lang="en-GB" b="1" dirty="0"/>
              <a:t>Do we reach out?</a:t>
            </a:r>
          </a:p>
          <a:p>
            <a:r>
              <a:rPr lang="en-GB" dirty="0"/>
              <a:t>When Hazel declined assessments from Adult Social Care, the provision in Section 11 Care Act 2014 should have been considered</a:t>
            </a:r>
          </a:p>
          <a:p>
            <a:r>
              <a:rPr lang="en-GB" dirty="0"/>
              <a:t>Making Safeguarding Personal should include </a:t>
            </a:r>
            <a:r>
              <a:rPr lang="en-GB" b="1" dirty="0"/>
              <a:t>concerned curiosity</a:t>
            </a:r>
            <a:r>
              <a:rPr lang="en-GB" dirty="0"/>
              <a:t>, attempting to establish a relationship.</a:t>
            </a:r>
          </a:p>
          <a:p>
            <a:r>
              <a:rPr lang="en-GB" dirty="0"/>
              <a:t>Was consideration was given to </a:t>
            </a:r>
            <a:r>
              <a:rPr lang="en-GB" b="1" dirty="0"/>
              <a:t>executive functioning</a:t>
            </a:r>
            <a:r>
              <a:rPr lang="en-GB" dirty="0"/>
              <a:t>, the impact of her alcohol misuse/dependence on her mental capacity?</a:t>
            </a:r>
          </a:p>
          <a:p>
            <a:endParaRPr lang="en-GB" b="1" dirty="0"/>
          </a:p>
          <a:p>
            <a:endParaRPr lang="en-GB" dirty="0"/>
          </a:p>
        </p:txBody>
      </p:sp>
    </p:spTree>
    <p:extLst>
      <p:ext uri="{BB962C8B-B14F-4D97-AF65-F5344CB8AC3E}">
        <p14:creationId xmlns:p14="http://schemas.microsoft.com/office/powerpoint/2010/main" val="1989463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South Tyneside SAB: Adults AT and AS</a:t>
            </a:r>
          </a:p>
        </p:txBody>
      </p:sp>
      <p:sp>
        <p:nvSpPr>
          <p:cNvPr id="3" name="Content Placeholder 2"/>
          <p:cNvSpPr>
            <a:spLocks noGrp="1"/>
          </p:cNvSpPr>
          <p:nvPr>
            <p:ph idx="1"/>
          </p:nvPr>
        </p:nvSpPr>
        <p:spPr>
          <a:xfrm>
            <a:off x="685800" y="1790163"/>
            <a:ext cx="7772400" cy="4610637"/>
          </a:xfrm>
        </p:spPr>
        <p:txBody>
          <a:bodyPr>
            <a:normAutofit fontScale="62500" lnSpcReduction="20000"/>
          </a:bodyPr>
          <a:lstStyle/>
          <a:p>
            <a:r>
              <a:rPr lang="en-GB" dirty="0"/>
              <a:t>Adult AT was an only child. Her cousin in the USA maintained contact by telephone and letters. She described Adult AT as “living in the past” and as “obsessed with old memories.” She had moved to the UK with her husband and son. Soon after her husband died.</a:t>
            </a:r>
          </a:p>
          <a:p>
            <a:r>
              <a:rPr lang="en-GB" dirty="0"/>
              <a:t>Adult AT and Adult AS relied on take-away food. They rarely went out. Sometimes Adult AT would indicate that she did not feel like getting up. Neighbours rarely saw Adult AT or Adult AS.</a:t>
            </a:r>
          </a:p>
          <a:p>
            <a:r>
              <a:rPr lang="en-GB" dirty="0"/>
              <a:t>She kept Adult AS close – “he’s right here.” She had no friends. </a:t>
            </a:r>
          </a:p>
          <a:p>
            <a:r>
              <a:rPr lang="en-GB" dirty="0"/>
              <a:t>There were occasional contacts with housing officers (repairs and unkempt garden) and social workers but plans for AS were never followed through, partly because of the influence of his mother in distancing them both from support.</a:t>
            </a:r>
          </a:p>
          <a:p>
            <a:r>
              <a:rPr lang="en-GB" dirty="0"/>
              <a:t>Post Office manager noticed a deterioration in how Adult AT presented in the final year when withdrawing money and shopping (a weekly routine). She was unkempt, would sit on the shop floor and appeared “not all there.”</a:t>
            </a:r>
          </a:p>
          <a:p>
            <a:r>
              <a:rPr lang="en-GB" dirty="0"/>
              <a:t>Around this time, Adult AS was markedly losing weight. Adult AT could be impatient with him.</a:t>
            </a:r>
          </a:p>
          <a:p>
            <a:r>
              <a:rPr lang="en-GB" dirty="0"/>
              <a:t>When she collapsed and was admitted to hospital, there were missed opportunities to respond to adult safeguarding concerns and to seek to meet their care and support needs. The pattern returned when AT was discharged home.</a:t>
            </a:r>
          </a:p>
        </p:txBody>
      </p:sp>
    </p:spTree>
    <p:extLst>
      <p:ext uri="{BB962C8B-B14F-4D97-AF65-F5344CB8AC3E}">
        <p14:creationId xmlns:p14="http://schemas.microsoft.com/office/powerpoint/2010/main" val="3243858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9C0001"/>
                </a:solidFill>
              </a:rPr>
              <a:t>Direct practice – best practice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275845"/>
              </p:ext>
            </p:extLst>
          </p:nvPr>
        </p:nvGraphicFramePr>
        <p:xfrm>
          <a:off x="1485900" y="20574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875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216" y="1"/>
            <a:ext cx="6571060" cy="2161236"/>
          </a:xfrm>
        </p:spPr>
        <p:txBody>
          <a:bodyPr>
            <a:normAutofit/>
          </a:bodyPr>
          <a:lstStyle/>
          <a:p>
            <a:r>
              <a:rPr lang="en-GB" sz="2800" dirty="0"/>
              <a:t>Using the voice of lived experience (SAR - Ms H and Ms I – Tower Hamlets SAB) – Being trauma-informed</a:t>
            </a:r>
          </a:p>
        </p:txBody>
      </p:sp>
      <p:sp>
        <p:nvSpPr>
          <p:cNvPr id="3" name="Content Placeholder 2"/>
          <p:cNvSpPr>
            <a:spLocks noGrp="1"/>
          </p:cNvSpPr>
          <p:nvPr>
            <p:ph idx="4294967295"/>
          </p:nvPr>
        </p:nvSpPr>
        <p:spPr>
          <a:xfrm>
            <a:off x="331318" y="2348880"/>
            <a:ext cx="8297141" cy="4248472"/>
          </a:xfrm>
          <a:prstGeom prst="rect">
            <a:avLst/>
          </a:prstGeom>
        </p:spPr>
        <p:txBody>
          <a:bodyPr>
            <a:noAutofit/>
          </a:bodyPr>
          <a:lstStyle/>
          <a:p>
            <a:r>
              <a:rPr lang="en-GB" sz="1600" dirty="0"/>
              <a:t>In the context of people’s experiences of self-neglect, the notion of lifestyle choice is erroneous.</a:t>
            </a:r>
          </a:p>
          <a:p>
            <a:r>
              <a:rPr lang="en-GB" sz="1600" dirty="0"/>
              <a:t>Tackling symptoms is less effective than addressing causes.</a:t>
            </a:r>
          </a:p>
          <a:p>
            <a:pPr lvl="1"/>
            <a:r>
              <a:rPr lang="en-GB" sz="1600" dirty="0"/>
              <a:t>Attempting to change someone’s behaviour without understanding its survival function will prove unsuccessful.  The problem is a way of coping, however dysfunctional it may appear. Too often we are responding to symptoms and not causes. Put another way, individuals experiencing self-neglect are in a “life threatening double bind, driven addictively to avoid suffering through ways that only deepen their suffering.”</a:t>
            </a:r>
          </a:p>
          <a:p>
            <a:pPr lvl="1"/>
            <a:r>
              <a:rPr lang="en-GB" sz="1600" dirty="0"/>
              <a:t>At times “she could not help herself” because of the feelings that were resurfacing; access to non-judgemental services was vital and helpful, and that support is especially important when individuals are striving to be alcohol and drug free. It was during these times that stress, anxiety and painful feelings could “bubble up”, prompting a return to substance misuse to suppress what it was very hard to acknowledge and work through.</a:t>
            </a:r>
          </a:p>
        </p:txBody>
      </p:sp>
    </p:spTree>
    <p:extLst>
      <p:ext uri="{BB962C8B-B14F-4D97-AF65-F5344CB8AC3E}">
        <p14:creationId xmlns:p14="http://schemas.microsoft.com/office/powerpoint/2010/main" val="708976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a:t>Wandsworth</a:t>
            </a:r>
            <a:r>
              <a:rPr lang="en-GB" dirty="0"/>
              <a:t> SAB – WWF (2017)</a:t>
            </a:r>
          </a:p>
        </p:txBody>
      </p:sp>
      <p:sp>
        <p:nvSpPr>
          <p:cNvPr id="3" name="Content Placeholder 2"/>
          <p:cNvSpPr>
            <a:spLocks noGrp="1"/>
          </p:cNvSpPr>
          <p:nvPr>
            <p:ph idx="1"/>
          </p:nvPr>
        </p:nvSpPr>
        <p:spPr>
          <a:xfrm>
            <a:off x="138852" y="1847088"/>
            <a:ext cx="7346608" cy="4894280"/>
          </a:xfrm>
        </p:spPr>
        <p:txBody>
          <a:bodyPr>
            <a:normAutofit fontScale="70000" lnSpcReduction="20000"/>
          </a:bodyPr>
          <a:lstStyle/>
          <a:p>
            <a:r>
              <a:rPr lang="en-GB" dirty="0"/>
              <a:t>A widow living alone with diagnosed multiple sclerosis. She holds strong views about the support she is prepared to accept but some care workers have developed very effective working relationships with her. Her deteriorating ability to mobilise and increasing difficulties with swallowing, transfers and hand movements has had a significant impact on her mood and ability to go out. It has become progressively difficult for her to smoke safely and there have been several small fires when she has dropped lighted matches or cigarettes, sustaining serious burns, aggravated by the emollient creams that are applied to treat skin problems. She refuses to stop smoking or to light cigarettes only when friends, family or care workers are present. </a:t>
            </a:r>
          </a:p>
          <a:p>
            <a:pPr marL="0" indent="0">
              <a:buNone/>
            </a:pPr>
            <a:endParaRPr lang="en-GB" dirty="0"/>
          </a:p>
          <a:p>
            <a:r>
              <a:rPr lang="en-GB" dirty="0"/>
              <a:t>Findings – willingness to commission agencies with specific expertise; multi-agency communication; </a:t>
            </a:r>
            <a:r>
              <a:rPr lang="en-GB" b="1" dirty="0"/>
              <a:t>challenge of balancing risk reduction approach with rights of adults with capacity to make choices</a:t>
            </a:r>
            <a:r>
              <a:rPr lang="en-GB" dirty="0"/>
              <a:t>; </a:t>
            </a:r>
            <a:r>
              <a:rPr lang="en-GB" b="1" dirty="0"/>
              <a:t>fire risk not part of risk assessment and management.</a:t>
            </a:r>
          </a:p>
          <a:p>
            <a:pPr marL="0" indent="0">
              <a:buNone/>
            </a:pPr>
            <a:endParaRPr lang="en-GB" b="1" dirty="0"/>
          </a:p>
          <a:p>
            <a:r>
              <a:rPr lang="en-GB" dirty="0"/>
              <a:t>The right to private and family life should not obscure the right to life.</a:t>
            </a:r>
          </a:p>
          <a:p>
            <a:endParaRPr lang="en-GB" dirty="0"/>
          </a:p>
        </p:txBody>
      </p:sp>
    </p:spTree>
    <p:extLst>
      <p:ext uri="{BB962C8B-B14F-4D97-AF65-F5344CB8AC3E}">
        <p14:creationId xmlns:p14="http://schemas.microsoft.com/office/powerpoint/2010/main" val="1650227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235975"/>
            <a:ext cx="5715000" cy="726744"/>
          </a:xfrm>
        </p:spPr>
        <p:txBody>
          <a:bodyPr>
            <a:normAutofit fontScale="90000"/>
          </a:bodyPr>
          <a:lstStyle/>
          <a:p>
            <a:r>
              <a:rPr lang="en-GB" dirty="0"/>
              <a:t>Salford SAB: SAR Eric</a:t>
            </a:r>
          </a:p>
        </p:txBody>
      </p:sp>
      <p:sp>
        <p:nvSpPr>
          <p:cNvPr id="3" name="Content Placeholder 2"/>
          <p:cNvSpPr>
            <a:spLocks noGrp="1"/>
          </p:cNvSpPr>
          <p:nvPr>
            <p:ph idx="1"/>
          </p:nvPr>
        </p:nvSpPr>
        <p:spPr>
          <a:xfrm>
            <a:off x="394855" y="2060848"/>
            <a:ext cx="6806045" cy="4392488"/>
          </a:xfrm>
        </p:spPr>
        <p:txBody>
          <a:bodyPr>
            <a:normAutofit fontScale="85000" lnSpcReduction="20000"/>
          </a:bodyPr>
          <a:lstStyle/>
          <a:p>
            <a:r>
              <a:rPr lang="en-US" dirty="0"/>
              <a:t>Eric, aged 81, died in hospital in October 2019. </a:t>
            </a:r>
            <a:r>
              <a:rPr lang="en-GB" dirty="0"/>
              <a:t>Since mid-September he had consistently refused food, water, personal care and treatment </a:t>
            </a:r>
          </a:p>
          <a:p>
            <a:r>
              <a:rPr lang="en-US" dirty="0"/>
              <a:t>Coroner ruled that the medical cause of death was starvation and noted that Eric lacked mental capacity over a period of time but this was not picked up. </a:t>
            </a:r>
          </a:p>
          <a:p>
            <a:r>
              <a:rPr lang="en-GB" dirty="0"/>
              <a:t>Three years previously Eric had experienced a period of depression, anxiety and weight loss. More recently in August 2019 he had refused to eat and drink, and to take prescribed medication.</a:t>
            </a:r>
          </a:p>
          <a:p>
            <a:r>
              <a:rPr lang="en-GB" dirty="0"/>
              <a:t>His wife and daughter have described Eric as happy but a private family man. He perhaps struggled with getting older. </a:t>
            </a:r>
            <a:r>
              <a:rPr lang="en-GB" b="1" dirty="0"/>
              <a:t>Was sufficient curiosity expressed?</a:t>
            </a:r>
            <a:endParaRPr lang="en-US" b="1" dirty="0"/>
          </a:p>
          <a:p>
            <a:pPr lvl="1"/>
            <a:endParaRPr lang="en-US" dirty="0"/>
          </a:p>
        </p:txBody>
      </p:sp>
    </p:spTree>
    <p:extLst>
      <p:ext uri="{BB962C8B-B14F-4D97-AF65-F5344CB8AC3E}">
        <p14:creationId xmlns:p14="http://schemas.microsoft.com/office/powerpoint/2010/main" val="799478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SAR Eric: Conclusions</a:t>
            </a:r>
          </a:p>
        </p:txBody>
      </p:sp>
      <p:sp>
        <p:nvSpPr>
          <p:cNvPr id="3" name="Content Placeholder 2"/>
          <p:cNvSpPr>
            <a:spLocks noGrp="1"/>
          </p:cNvSpPr>
          <p:nvPr>
            <p:ph idx="1"/>
          </p:nvPr>
        </p:nvSpPr>
        <p:spPr/>
        <p:txBody>
          <a:bodyPr>
            <a:normAutofit fontScale="77500" lnSpcReduction="20000"/>
          </a:bodyPr>
          <a:lstStyle/>
          <a:p>
            <a:r>
              <a:rPr lang="en-GB" dirty="0"/>
              <a:t>The influence of the lens through which cases are viewed</a:t>
            </a:r>
          </a:p>
          <a:p>
            <a:r>
              <a:rPr lang="en-GB" b="1" dirty="0"/>
              <a:t>The case raises the dilemma of autonomy versus a duty of care, and the challenge of differentiating between decisional and executive capacity, and of assessing (fluctuating) capacity when the person does not easily engage</a:t>
            </a:r>
          </a:p>
          <a:p>
            <a:r>
              <a:rPr lang="en-GB" b="1" dirty="0"/>
              <a:t>Consider legal options explicitly throughout management of high risk cases</a:t>
            </a:r>
          </a:p>
          <a:p>
            <a:r>
              <a:rPr lang="en-GB" dirty="0"/>
              <a:t>Develop a culture where escalation and challenge is seen as central to best practice</a:t>
            </a:r>
          </a:p>
          <a:p>
            <a:r>
              <a:rPr lang="en-GB" dirty="0"/>
              <a:t>Insufficient familiarity and/or use of self-neglect policy</a:t>
            </a:r>
          </a:p>
          <a:p>
            <a:r>
              <a:rPr lang="en-GB" dirty="0"/>
              <a:t>Insufficient use of whole system meetings</a:t>
            </a:r>
          </a:p>
          <a:p>
            <a:r>
              <a:rPr lang="en-GB" b="1" dirty="0"/>
              <a:t>Take time to ensure care-givers understand the support that can be offered and acknowledge the stress and anxiety they carry</a:t>
            </a:r>
          </a:p>
          <a:p>
            <a:r>
              <a:rPr lang="en-GB" dirty="0"/>
              <a:t>Debrief staff and offer support when cases of high risk result in a person’s death</a:t>
            </a:r>
          </a:p>
          <a:p>
            <a:endParaRPr lang="en-GB" dirty="0"/>
          </a:p>
          <a:p>
            <a:endParaRPr lang="en-GB" dirty="0"/>
          </a:p>
          <a:p>
            <a:endParaRPr lang="en-GB" dirty="0"/>
          </a:p>
        </p:txBody>
      </p:sp>
    </p:spTree>
    <p:extLst>
      <p:ext uri="{BB962C8B-B14F-4D97-AF65-F5344CB8AC3E}">
        <p14:creationId xmlns:p14="http://schemas.microsoft.com/office/powerpoint/2010/main" val="1492903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r>
              <a:rPr lang="en-GB" dirty="0"/>
              <a:t>Self-Neglect Definition</a:t>
            </a:r>
          </a:p>
        </p:txBody>
      </p:sp>
      <p:sp>
        <p:nvSpPr>
          <p:cNvPr id="3" name="Content Placeholder 2"/>
          <p:cNvSpPr>
            <a:spLocks noGrp="1"/>
          </p:cNvSpPr>
          <p:nvPr>
            <p:ph idx="1"/>
          </p:nvPr>
        </p:nvSpPr>
        <p:spPr>
          <a:xfrm>
            <a:off x="457200" y="1268760"/>
            <a:ext cx="8229600" cy="5055840"/>
          </a:xfrm>
        </p:spPr>
        <p:txBody>
          <a:bodyPr>
            <a:normAutofit fontScale="92500" lnSpcReduction="20000"/>
          </a:bodyPr>
          <a:lstStyle/>
          <a:p>
            <a:pPr lvl="0"/>
            <a:r>
              <a:rPr lang="en-GB" dirty="0"/>
              <a:t>lack of self-care – neglect of personal hygiene, nutrition, hydration, and health, thereby endangering safety and well-being, and/or</a:t>
            </a:r>
          </a:p>
          <a:p>
            <a:pPr lvl="0"/>
            <a:r>
              <a:rPr lang="en-GB" dirty="0"/>
              <a:t>lack of care of one’s environment – squalor and hoarding, and/or</a:t>
            </a:r>
          </a:p>
          <a:p>
            <a:r>
              <a:rPr lang="en-GB" dirty="0"/>
              <a:t>refusal of services that would mitigate risk of harm.</a:t>
            </a:r>
          </a:p>
          <a:p>
            <a:endParaRPr lang="en-GB" dirty="0"/>
          </a:p>
          <a:p>
            <a:r>
              <a:rPr lang="en-GB" dirty="0"/>
              <a:t>A variety of key episodes – fire deaths, drugs and alcohol abuse, skin tissue infections, impact of mental distress or learning disability, multiple exclusion homelessness, untreated diabetes …</a:t>
            </a:r>
          </a:p>
          <a:p>
            <a:endParaRPr lang="en-GB" dirty="0"/>
          </a:p>
          <a:p>
            <a:r>
              <a:rPr lang="en-GB" dirty="0"/>
              <a:t>A contested term – how do we see self-neglect or whose problem is it anyway? (sin talk, sick talk, system talk, social talk)</a:t>
            </a:r>
          </a:p>
          <a:p>
            <a:endParaRPr lang="en-GB" dirty="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063228"/>
            <a:ext cx="5715000" cy="637580"/>
          </a:xfrm>
        </p:spPr>
        <p:txBody>
          <a:bodyPr>
            <a:normAutofit fontScale="90000"/>
          </a:bodyPr>
          <a:lstStyle/>
          <a:p>
            <a:r>
              <a:rPr lang="en-GB" dirty="0"/>
              <a:t>Andy: a pen picture (2019) Salford SAB</a:t>
            </a:r>
          </a:p>
        </p:txBody>
      </p:sp>
      <p:sp>
        <p:nvSpPr>
          <p:cNvPr id="3" name="Content Placeholder 2"/>
          <p:cNvSpPr>
            <a:spLocks noGrp="1"/>
          </p:cNvSpPr>
          <p:nvPr>
            <p:ph idx="1"/>
          </p:nvPr>
        </p:nvSpPr>
        <p:spPr>
          <a:xfrm>
            <a:off x="306126" y="1916832"/>
            <a:ext cx="8186552" cy="4752528"/>
          </a:xfrm>
        </p:spPr>
        <p:txBody>
          <a:bodyPr>
            <a:normAutofit fontScale="70000" lnSpcReduction="20000"/>
          </a:bodyPr>
          <a:lstStyle/>
          <a:p>
            <a:pPr marL="0" indent="0">
              <a:buNone/>
            </a:pPr>
            <a:endParaRPr lang="en-US" dirty="0"/>
          </a:p>
          <a:p>
            <a:pPr>
              <a:buFont typeface="Wingdings" charset="2"/>
              <a:buChar char="v"/>
            </a:pPr>
            <a:r>
              <a:rPr lang="en-US" dirty="0"/>
              <a:t>Andy died aged 32 at home.</a:t>
            </a:r>
          </a:p>
          <a:p>
            <a:pPr>
              <a:buFont typeface="Wingdings" charset="2"/>
              <a:buChar char="v"/>
            </a:pPr>
            <a:r>
              <a:rPr lang="en-US" dirty="0"/>
              <a:t>He required treatment for throat swelling, diabetes and renal failure; he did not always comply with his insulin regime or attend dialysis appointments. </a:t>
            </a:r>
            <a:r>
              <a:rPr lang="en-US" b="1" dirty="0"/>
              <a:t>BUT, did services explore why?</a:t>
            </a:r>
          </a:p>
          <a:p>
            <a:pPr>
              <a:buFont typeface="Wingdings" charset="2"/>
              <a:buChar char="v"/>
            </a:pPr>
            <a:r>
              <a:rPr lang="en-US" dirty="0"/>
              <a:t>His living conditions in private rented accommodation were poor but his engagement with efforts to improve his housing situation was intermittent. </a:t>
            </a:r>
            <a:r>
              <a:rPr lang="en-GB" dirty="0"/>
              <a:t>He was living in poverty but his engagement with efforts to improve his financial situation was intermittent. </a:t>
            </a:r>
          </a:p>
          <a:p>
            <a:pPr>
              <a:buFont typeface="Wingdings" charset="2"/>
              <a:buChar char="v"/>
            </a:pPr>
            <a:r>
              <a:rPr lang="en-US" b="1" dirty="0"/>
              <a:t>BUT, was there sufficient curiosity and outreach?</a:t>
            </a:r>
            <a:endParaRPr lang="en-GB" b="1" dirty="0"/>
          </a:p>
          <a:p>
            <a:pPr>
              <a:buFont typeface="Wingdings" charset="2"/>
              <a:buChar char="v"/>
            </a:pPr>
            <a:r>
              <a:rPr lang="en-GB" dirty="0"/>
              <a:t>He was known to self-neglect and to be hard to consistently engage. There was a pattern of rejecting assessments and treatment. </a:t>
            </a:r>
            <a:r>
              <a:rPr lang="en-GB" b="1" dirty="0"/>
              <a:t>BUT, was there sufficient outreach?</a:t>
            </a:r>
          </a:p>
          <a:p>
            <a:pPr>
              <a:buFont typeface="Wingdings" charset="2"/>
              <a:buChar char="v"/>
            </a:pPr>
            <a:r>
              <a:rPr lang="en-GB" dirty="0"/>
              <a:t>There are references to concerns about low mood and depression.  BUT, the initiative was left with Andy to engage.</a:t>
            </a:r>
          </a:p>
          <a:p>
            <a:pPr>
              <a:buFont typeface="Wingdings" charset="2"/>
              <a:buChar char="v"/>
            </a:pPr>
            <a:r>
              <a:rPr lang="en-US" dirty="0"/>
              <a:t>He lived alone. There was some support/contact with a friend and family members. There are references to “family dynamics.” </a:t>
            </a:r>
            <a:r>
              <a:rPr lang="en-US" b="1" dirty="0"/>
              <a:t>BUT, services did not seek support from the family.</a:t>
            </a:r>
          </a:p>
          <a:p>
            <a:pPr marL="85725" indent="0">
              <a:buNone/>
            </a:pPr>
            <a:endParaRPr lang="en-GB" dirty="0"/>
          </a:p>
          <a:p>
            <a:endParaRPr lang="en-GB" dirty="0"/>
          </a:p>
          <a:p>
            <a:endParaRPr lang="en-GB" dirty="0"/>
          </a:p>
          <a:p>
            <a:endParaRPr lang="en-US" dirty="0"/>
          </a:p>
        </p:txBody>
      </p:sp>
    </p:spTree>
    <p:extLst>
      <p:ext uri="{BB962C8B-B14F-4D97-AF65-F5344CB8AC3E}">
        <p14:creationId xmlns:p14="http://schemas.microsoft.com/office/powerpoint/2010/main" val="1871808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Duncan – Croydon SAB</a:t>
            </a:r>
          </a:p>
        </p:txBody>
      </p:sp>
      <p:sp>
        <p:nvSpPr>
          <p:cNvPr id="3" name="Content Placeholder 2"/>
          <p:cNvSpPr>
            <a:spLocks noGrp="1"/>
          </p:cNvSpPr>
          <p:nvPr>
            <p:ph idx="1"/>
          </p:nvPr>
        </p:nvSpPr>
        <p:spPr>
          <a:xfrm>
            <a:off x="161119" y="1988840"/>
            <a:ext cx="8868133" cy="4680519"/>
          </a:xfrm>
        </p:spPr>
        <p:txBody>
          <a:bodyPr>
            <a:normAutofit/>
          </a:bodyPr>
          <a:lstStyle/>
          <a:p>
            <a:r>
              <a:rPr lang="en-GB" sz="2000" dirty="0"/>
              <a:t>Duncan was born on 29</a:t>
            </a:r>
            <a:r>
              <a:rPr lang="en-GB" sz="2000" baseline="30000" dirty="0"/>
              <a:t>th</a:t>
            </a:r>
            <a:r>
              <a:rPr lang="en-GB" sz="2000" dirty="0"/>
              <a:t> April 1983 and died at the age of 35 on 5</a:t>
            </a:r>
            <a:r>
              <a:rPr lang="en-GB" sz="2000" baseline="30000" dirty="0"/>
              <a:t>th</a:t>
            </a:r>
            <a:r>
              <a:rPr lang="en-GB" sz="2000" dirty="0"/>
              <a:t> October 2018. He was White British. He had fallen from a building and cause of death was regarded as a possible suicide.</a:t>
            </a:r>
          </a:p>
          <a:p>
            <a:r>
              <a:rPr lang="en-GB" sz="2000" dirty="0"/>
              <a:t>Records indicate that he had been adopted at the age of 7 but later his relationship with his adoptive parents is said to have broken down. He was apparently unwilling to speak about his life.</a:t>
            </a:r>
          </a:p>
          <a:p>
            <a:r>
              <a:rPr lang="en-GB" sz="2000" dirty="0"/>
              <a:t>He had longstanding mental health problems, dating back to around 2008, with several hospital admissions under sections 2 and 3 Mental Health Act 1983. Various diagnoses are recorded, including paranoid schizophrenia.</a:t>
            </a:r>
          </a:p>
          <a:p>
            <a:r>
              <a:rPr lang="en-GB" sz="2000" dirty="0"/>
              <a:t>There is a history of concerns about suicidal ideation.</a:t>
            </a:r>
          </a:p>
          <a:p>
            <a:r>
              <a:rPr lang="en-GB" sz="2000" dirty="0"/>
              <a:t>He experienced periods of homelessness and of living in hostels. He was known to misuse substances.</a:t>
            </a:r>
          </a:p>
        </p:txBody>
      </p:sp>
    </p:spTree>
    <p:extLst>
      <p:ext uri="{BB962C8B-B14F-4D97-AF65-F5344CB8AC3E}">
        <p14:creationId xmlns:p14="http://schemas.microsoft.com/office/powerpoint/2010/main" val="500620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Duncan – amongst the findings were</a:t>
            </a:r>
          </a:p>
        </p:txBody>
      </p:sp>
      <p:sp>
        <p:nvSpPr>
          <p:cNvPr id="3" name="Content Placeholder 2"/>
          <p:cNvSpPr>
            <a:spLocks noGrp="1"/>
          </p:cNvSpPr>
          <p:nvPr>
            <p:ph idx="1"/>
          </p:nvPr>
        </p:nvSpPr>
        <p:spPr>
          <a:xfrm>
            <a:off x="345358" y="1847088"/>
            <a:ext cx="7814510" cy="4966287"/>
          </a:xfrm>
        </p:spPr>
        <p:txBody>
          <a:bodyPr>
            <a:normAutofit fontScale="77500" lnSpcReduction="20000"/>
          </a:bodyPr>
          <a:lstStyle/>
          <a:p>
            <a:r>
              <a:rPr lang="en-GB" dirty="0"/>
              <a:t>Duncan wished to live independently but this option was not pursued. How well are we working with people who present with multiple needs and who find it difficult to engage? Are they not engaging with us or are we not engaging with them? How well do we know the people we are working with? Is there sufficient focus on the impact of trauma and adverse experiences? (</a:t>
            </a:r>
            <a:r>
              <a:rPr lang="en-GB" b="1" dirty="0"/>
              <a:t>MSP</a:t>
            </a:r>
            <a:r>
              <a:rPr lang="en-GB" dirty="0"/>
              <a:t>)</a:t>
            </a:r>
          </a:p>
          <a:p>
            <a:r>
              <a:rPr lang="en-GB" dirty="0"/>
              <a:t>Duncan had several admissions under section 3 mental Health Act 1983 but there is no reference to a section 117 after-care plan. Are we assured about after-care planning for people detained under longer-term sections in MHA 1983? Are we assured about the effectiveness of the Care Programme Approach? Duncan was ultimately discharged from the CPA without an updated </a:t>
            </a:r>
            <a:r>
              <a:rPr lang="en-GB" b="1" dirty="0"/>
              <a:t>risk assessment</a:t>
            </a:r>
            <a:r>
              <a:rPr lang="en-GB" dirty="0"/>
              <a:t> and with ongoing mental health concerns. Is this common practice?</a:t>
            </a:r>
          </a:p>
          <a:p>
            <a:r>
              <a:rPr lang="en-GB" dirty="0"/>
              <a:t>There were missed opportunities to update and share Duncan’s risk assessment. Are we assured about the quality of </a:t>
            </a:r>
            <a:r>
              <a:rPr lang="en-GB" b="1" dirty="0"/>
              <a:t>risk assessments</a:t>
            </a:r>
            <a:r>
              <a:rPr lang="en-GB" dirty="0"/>
              <a:t>, including of suicidal ideation? Duncan did not receive a section 9 Care Act 2014 assessment for care and support needs.</a:t>
            </a:r>
          </a:p>
          <a:p>
            <a:endParaRPr lang="en-GB" dirty="0"/>
          </a:p>
          <a:p>
            <a:endParaRPr lang="en-GB" dirty="0"/>
          </a:p>
          <a:p>
            <a:endParaRPr lang="en-GB" dirty="0"/>
          </a:p>
        </p:txBody>
      </p:sp>
    </p:spTree>
    <p:extLst>
      <p:ext uri="{BB962C8B-B14F-4D97-AF65-F5344CB8AC3E}">
        <p14:creationId xmlns:p14="http://schemas.microsoft.com/office/powerpoint/2010/main" val="2594704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Haringey SAB – Thematic Review Homelessness</a:t>
            </a:r>
          </a:p>
        </p:txBody>
      </p:sp>
      <p:sp>
        <p:nvSpPr>
          <p:cNvPr id="3" name="Content Placeholder 2"/>
          <p:cNvSpPr>
            <a:spLocks noGrp="1"/>
          </p:cNvSpPr>
          <p:nvPr>
            <p:ph idx="1"/>
          </p:nvPr>
        </p:nvSpPr>
        <p:spPr/>
        <p:txBody>
          <a:bodyPr>
            <a:normAutofit/>
          </a:bodyPr>
          <a:lstStyle/>
          <a:p>
            <a:r>
              <a:rPr lang="en-GB" sz="1800" dirty="0"/>
              <a:t>Insufficient use of </a:t>
            </a:r>
            <a:r>
              <a:rPr lang="en-GB" sz="1800" b="1" dirty="0"/>
              <a:t>interpreters</a:t>
            </a:r>
            <a:r>
              <a:rPr lang="en-GB" sz="1800" dirty="0"/>
              <a:t> and </a:t>
            </a:r>
            <a:r>
              <a:rPr lang="en-GB" sz="1800" b="1" dirty="0"/>
              <a:t>advocacy</a:t>
            </a:r>
            <a:r>
              <a:rPr lang="en-GB" sz="1800" dirty="0"/>
              <a:t> (see also MS, City of London and Hackney)</a:t>
            </a:r>
          </a:p>
          <a:p>
            <a:r>
              <a:rPr lang="en-GB" sz="1800" dirty="0"/>
              <a:t>Insufficient </a:t>
            </a:r>
            <a:r>
              <a:rPr lang="en-GB" sz="1800" b="1" dirty="0"/>
              <a:t>curiosity</a:t>
            </a:r>
            <a:r>
              <a:rPr lang="en-GB" sz="1800" dirty="0"/>
              <a:t> of backstory and misunderstanding of race/culture/ethnicity</a:t>
            </a:r>
          </a:p>
          <a:p>
            <a:r>
              <a:rPr lang="en-GB" sz="1800" dirty="0"/>
              <a:t>Lack of </a:t>
            </a:r>
            <a:r>
              <a:rPr lang="en-GB" sz="1800" b="1" dirty="0"/>
              <a:t>mental capacity assessments</a:t>
            </a:r>
            <a:r>
              <a:rPr lang="en-GB" sz="1800" dirty="0"/>
              <a:t> and especially a focus on executive functioning</a:t>
            </a:r>
          </a:p>
        </p:txBody>
      </p:sp>
    </p:spTree>
    <p:extLst>
      <p:ext uri="{BB962C8B-B14F-4D97-AF65-F5344CB8AC3E}">
        <p14:creationId xmlns:p14="http://schemas.microsoft.com/office/powerpoint/2010/main" val="652285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1314450"/>
            <a:ext cx="6447501" cy="595648"/>
          </a:xfrm>
        </p:spPr>
        <p:txBody>
          <a:bodyPr>
            <a:normAutofit fontScale="90000"/>
          </a:bodyPr>
          <a:lstStyle/>
          <a:p>
            <a:r>
              <a:rPr lang="en-GB" dirty="0"/>
              <a:t>“They don’t engage”</a:t>
            </a:r>
          </a:p>
        </p:txBody>
      </p:sp>
      <p:sp>
        <p:nvSpPr>
          <p:cNvPr id="3" name="Content Placeholder 2"/>
          <p:cNvSpPr>
            <a:spLocks noGrp="1"/>
          </p:cNvSpPr>
          <p:nvPr>
            <p:ph idx="1"/>
          </p:nvPr>
        </p:nvSpPr>
        <p:spPr/>
        <p:txBody>
          <a:bodyPr>
            <a:normAutofit fontScale="92500" lnSpcReduction="10000"/>
          </a:bodyPr>
          <a:lstStyle/>
          <a:p>
            <a:r>
              <a:rPr lang="en-GB" dirty="0"/>
              <a:t>Who is really not engaging here? Has our service erected barriers to engagement? Do we place ourselves in their position and see the world from that vantage point?</a:t>
            </a:r>
          </a:p>
          <a:p>
            <a:r>
              <a:rPr lang="en-GB" dirty="0"/>
              <a:t>Is a person really unwilling to engage and/or unable to engage (see SAR Andy, Salford Safeguarding Adults Board)</a:t>
            </a:r>
          </a:p>
          <a:p>
            <a:r>
              <a:rPr lang="en-GB" dirty="0"/>
              <a:t>Do we consider what might be the emotional barriers to seeking care and support? What might we learn if we reflect on occasions when we might have sought help but something stopped us?</a:t>
            </a:r>
          </a:p>
          <a:p>
            <a:r>
              <a:rPr lang="en-GB" dirty="0"/>
              <a:t>Why should patients and service users immediately trust us? Building confidence can take time. How can we make every contact count?</a:t>
            </a:r>
          </a:p>
        </p:txBody>
      </p:sp>
    </p:spTree>
    <p:extLst>
      <p:ext uri="{BB962C8B-B14F-4D97-AF65-F5344CB8AC3E}">
        <p14:creationId xmlns:p14="http://schemas.microsoft.com/office/powerpoint/2010/main" val="3192869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lstStyle/>
          <a:p>
            <a:r>
              <a:rPr lang="en-GB" sz="2400" dirty="0"/>
              <a:t>What people with lived experience say about working with them</a:t>
            </a:r>
          </a:p>
        </p:txBody>
      </p:sp>
      <p:sp>
        <p:nvSpPr>
          <p:cNvPr id="3" name="Content Placeholder 2"/>
          <p:cNvSpPr>
            <a:spLocks noGrp="1"/>
          </p:cNvSpPr>
          <p:nvPr>
            <p:ph idx="1"/>
          </p:nvPr>
        </p:nvSpPr>
        <p:spPr>
          <a:xfrm>
            <a:off x="457200" y="1412776"/>
            <a:ext cx="8229600" cy="4911824"/>
          </a:xfrm>
        </p:spPr>
        <p:txBody>
          <a:bodyPr>
            <a:noAutofit/>
          </a:bodyPr>
          <a:lstStyle/>
          <a:p>
            <a:r>
              <a:rPr lang="en-GB" sz="1600" i="1" dirty="0"/>
              <a:t>Engagement</a:t>
            </a:r>
            <a:r>
              <a:rPr lang="en-GB" sz="1600" dirty="0"/>
              <a:t> – recognise that people may be wary of professionals and services, possibly due to past experiences of institutions and the care system; appreciate that individuals may feel alone, fearful, helpless, confused, excluded, suicidal and depressed, unable to see a way out.</a:t>
            </a:r>
          </a:p>
          <a:p>
            <a:r>
              <a:rPr lang="en-GB" sz="1600" i="1" dirty="0"/>
              <a:t>Professional curiosity</a:t>
            </a:r>
            <a:r>
              <a:rPr lang="en-GB" sz="1600" dirty="0"/>
              <a:t> – “I was not asked ‘why?’” There is always more to know. Experiences (traumas) had a “lasting effect on me.” “Appreciate the beginning of the journey.” What has happened to you?</a:t>
            </a:r>
          </a:p>
          <a:p>
            <a:r>
              <a:rPr lang="en-GB" sz="1600" i="1" dirty="0"/>
              <a:t>Partnership</a:t>
            </a:r>
            <a:r>
              <a:rPr lang="en-GB" sz="1600" dirty="0"/>
              <a:t> – “work </a:t>
            </a:r>
            <a:r>
              <a:rPr lang="en-GB" sz="1600" u="sng" dirty="0"/>
              <a:t>with</a:t>
            </a:r>
            <a:r>
              <a:rPr lang="en-GB" sz="1600" dirty="0"/>
              <a:t> me, involve me, and support me.” “Keep in touch so that we know what is going on.” Help with form filling, bank accounts and other practicalities.</a:t>
            </a:r>
          </a:p>
          <a:p>
            <a:r>
              <a:rPr lang="en-GB" sz="1600" i="1" dirty="0"/>
              <a:t>Person-centred</a:t>
            </a:r>
            <a:r>
              <a:rPr lang="en-GB" sz="1600" dirty="0"/>
              <a:t> – see the person and, where necessary, adapt our approach; “people did not see beyond the sleeping bag”; challenge misconceptions of people who self-neglect and any evidence of assumptions (unconscious bias) that someone may be undeserving or making a lifestyle choice.</a:t>
            </a:r>
          </a:p>
          <a:p>
            <a:r>
              <a:rPr lang="en-GB" sz="1600" i="1" dirty="0"/>
              <a:t>Assessment</a:t>
            </a:r>
            <a:r>
              <a:rPr lang="en-GB" sz="1600" dirty="0"/>
              <a:t> – what does this individual need? Do not assume or stereotype. Explore unwillingness and/or inability to engage.</a:t>
            </a:r>
          </a:p>
          <a:p>
            <a:r>
              <a:rPr lang="en-GB" sz="1600" i="1" dirty="0"/>
              <a:t>Language</a:t>
            </a:r>
            <a:r>
              <a:rPr lang="en-GB" sz="1600" dirty="0"/>
              <a:t> – be careful and respectful about the language we use; words and phrases can betray assumptions. For example, who is not engaging? What does substance misuse imply?</a:t>
            </a:r>
          </a:p>
        </p:txBody>
      </p:sp>
    </p:spTree>
    <p:extLst>
      <p:ext uri="{BB962C8B-B14F-4D97-AF65-F5344CB8AC3E}">
        <p14:creationId xmlns:p14="http://schemas.microsoft.com/office/powerpoint/2010/main" val="3379738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9C0001"/>
                </a:solidFill>
              </a:rPr>
              <a:t>Inter-organisational environment – best practice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90459524"/>
              </p:ext>
            </p:extLst>
          </p:nvPr>
        </p:nvGraphicFramePr>
        <p:xfrm>
          <a:off x="1485900" y="20574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51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Returning to human stories</a:t>
            </a:r>
          </a:p>
        </p:txBody>
      </p:sp>
      <p:sp>
        <p:nvSpPr>
          <p:cNvPr id="3" name="Content Placeholder 2"/>
          <p:cNvSpPr>
            <a:spLocks noGrp="1"/>
          </p:cNvSpPr>
          <p:nvPr>
            <p:ph idx="1"/>
          </p:nvPr>
        </p:nvSpPr>
        <p:spPr>
          <a:xfrm>
            <a:off x="331827" y="1847088"/>
            <a:ext cx="8059127" cy="4822272"/>
          </a:xfrm>
        </p:spPr>
        <p:txBody>
          <a:bodyPr/>
          <a:lstStyle/>
          <a:p>
            <a:r>
              <a:rPr lang="en-GB" sz="2000" dirty="0"/>
              <a:t>Duncan (Croydon SAB) does not appear to have had any involvement with, or intervention from substance misuse services. How well do services respond to and work with individuals with both mental health and substance misuse problems? </a:t>
            </a:r>
            <a:r>
              <a:rPr lang="en-GB" sz="2000" b="1" dirty="0"/>
              <a:t>How well do services work together? No multi-agency risk management meeting was convened.</a:t>
            </a:r>
          </a:p>
          <a:p>
            <a:r>
              <a:rPr lang="en-GB" sz="2000" dirty="0"/>
              <a:t>Child/Adult Y  and Child/Adult Q (Havering SAB) - </a:t>
            </a:r>
            <a:r>
              <a:rPr lang="en-GB" sz="2000" dirty="0">
                <a:ea typeface="Calibri" panose="020F0502020204030204" pitchFamily="34" charset="0"/>
                <a:cs typeface="Times New Roman" panose="02020603050405020304" pitchFamily="18" charset="0"/>
              </a:rPr>
              <a:t>lack of use of </a:t>
            </a:r>
            <a:r>
              <a:rPr lang="en-GB" sz="2000" b="1" dirty="0">
                <a:ea typeface="Calibri" panose="020F0502020204030204" pitchFamily="34" charset="0"/>
                <a:cs typeface="Times New Roman" panose="02020603050405020304" pitchFamily="18" charset="0"/>
              </a:rPr>
              <a:t>adult safeguarding procedures. Multi-agency and multi-disciplinary meetings were held </a:t>
            </a:r>
            <a:r>
              <a:rPr lang="en-GB" sz="2000" dirty="0">
                <a:ea typeface="Calibri" panose="020F0502020204030204" pitchFamily="34" charset="0"/>
                <a:cs typeface="Times New Roman" panose="02020603050405020304" pitchFamily="18" charset="0"/>
              </a:rPr>
              <a:t>but plans were insufficient to reduce the risks and ensure collaboration across services.</a:t>
            </a:r>
          </a:p>
          <a:p>
            <a:r>
              <a:rPr lang="en-GB" sz="2000" dirty="0">
                <a:cs typeface="Times New Roman" panose="02020603050405020304" pitchFamily="18" charset="0"/>
              </a:rPr>
              <a:t>Haringey SAB Thematic Review – absence of </a:t>
            </a:r>
            <a:r>
              <a:rPr lang="en-GB" sz="2000" b="1" dirty="0">
                <a:cs typeface="Times New Roman" panose="02020603050405020304" pitchFamily="18" charset="0"/>
              </a:rPr>
              <a:t>multi-agency risk management meetings</a:t>
            </a:r>
            <a:r>
              <a:rPr lang="en-GB" sz="2000" dirty="0">
                <a:cs typeface="Times New Roman" panose="02020603050405020304" pitchFamily="18" charset="0"/>
              </a:rPr>
              <a:t>. Safeguarding concerns referred but </a:t>
            </a:r>
            <a:r>
              <a:rPr lang="en-GB" sz="2000" b="1" dirty="0">
                <a:cs typeface="Times New Roman" panose="02020603050405020304" pitchFamily="18" charset="0"/>
              </a:rPr>
              <a:t>no safeguarding enquiries</a:t>
            </a:r>
            <a:r>
              <a:rPr lang="en-GB" sz="2000" dirty="0">
                <a:cs typeface="Times New Roman" panose="02020603050405020304" pitchFamily="18" charset="0"/>
              </a:rPr>
              <a:t>.</a:t>
            </a:r>
            <a:endParaRPr lang="en-GB" sz="2000" dirty="0"/>
          </a:p>
          <a:p>
            <a:endParaRPr lang="en-GB" dirty="0"/>
          </a:p>
        </p:txBody>
      </p:sp>
    </p:spTree>
    <p:extLst>
      <p:ext uri="{BB962C8B-B14F-4D97-AF65-F5344CB8AC3E}">
        <p14:creationId xmlns:p14="http://schemas.microsoft.com/office/powerpoint/2010/main" val="3623952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MS: City of London &amp; Hackney SAB (2021)</a:t>
            </a:r>
          </a:p>
        </p:txBody>
      </p:sp>
      <p:sp>
        <p:nvSpPr>
          <p:cNvPr id="3" name="Content Placeholder 2"/>
          <p:cNvSpPr>
            <a:spLocks noGrp="1"/>
          </p:cNvSpPr>
          <p:nvPr>
            <p:ph idx="1"/>
          </p:nvPr>
        </p:nvSpPr>
        <p:spPr>
          <a:xfrm>
            <a:off x="394855" y="1847088"/>
            <a:ext cx="8498279" cy="5010912"/>
          </a:xfrm>
        </p:spPr>
        <p:txBody>
          <a:bodyPr>
            <a:normAutofit fontScale="70000" lnSpcReduction="20000"/>
          </a:bodyPr>
          <a:lstStyle/>
          <a:p>
            <a:r>
              <a:rPr lang="en-GB" dirty="0"/>
              <a:t>MS died, aged 63. Cause of death was acute myocardial infarction, coronary artery atherosclerosis and aspiration pneumonia. He died at a bus stop where he had been living and sleeping for several weeks. </a:t>
            </a:r>
          </a:p>
          <a:p>
            <a:r>
              <a:rPr lang="en-GB" dirty="0"/>
              <a:t>MS was Turkish (Kurdish ethnicity) with limited understanding of English and a history of homelessness, self-neglect and substance abuse. He had returned to the bus stop where he eventually died at the end of May 2019, having spent the previous five months in a nursing home. When that placement came to an end he was offered a hotel room but declined. He is reported as having said that “something brings [me] back to the bus stop.”</a:t>
            </a:r>
          </a:p>
          <a:p>
            <a:r>
              <a:rPr lang="en-GB" dirty="0"/>
              <a:t>There were discussions on whether and how to use anti-social behaviour powers, and mental capacity and mental health legislation, in order to safeguard his health and wellbeing, and to address expressed concerns from local residents. No effective means of resolving the situation was found before he died.</a:t>
            </a:r>
          </a:p>
          <a:p>
            <a:r>
              <a:rPr lang="en-GB" dirty="0"/>
              <a:t>When practitioners could not agree on whether he had capacity, they walked away, unable to reach a decision. </a:t>
            </a:r>
            <a:r>
              <a:rPr lang="en-GB" b="1" dirty="0"/>
              <a:t>Those involved did not work together to agree the approach on mental capacity decision-making.</a:t>
            </a:r>
          </a:p>
          <a:p>
            <a:r>
              <a:rPr lang="en-GB" b="1" dirty="0"/>
              <a:t>Referred adult safeguarding concerns did not lead to a section 42 enquiry. Local authority decision-making was not challenged. </a:t>
            </a:r>
          </a:p>
          <a:p>
            <a:r>
              <a:rPr lang="en-GB" b="1" dirty="0"/>
              <a:t>No multi-agency, multi-disciplinary risk management meeting was convened.</a:t>
            </a:r>
          </a:p>
        </p:txBody>
      </p:sp>
    </p:spTree>
    <p:extLst>
      <p:ext uri="{BB962C8B-B14F-4D97-AF65-F5344CB8AC3E}">
        <p14:creationId xmlns:p14="http://schemas.microsoft.com/office/powerpoint/2010/main" val="25344741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Kirklees SAB Adult N (2022)</a:t>
            </a:r>
          </a:p>
        </p:txBody>
      </p:sp>
      <p:sp>
        <p:nvSpPr>
          <p:cNvPr id="3" name="Content Placeholder 2"/>
          <p:cNvSpPr>
            <a:spLocks noGrp="1"/>
          </p:cNvSpPr>
          <p:nvPr>
            <p:ph idx="1"/>
          </p:nvPr>
        </p:nvSpPr>
        <p:spPr>
          <a:xfrm>
            <a:off x="328056" y="1847088"/>
            <a:ext cx="6724403" cy="5010912"/>
          </a:xfrm>
        </p:spPr>
        <p:txBody>
          <a:bodyPr>
            <a:normAutofit fontScale="62500" lnSpcReduction="20000"/>
          </a:bodyPr>
          <a:lstStyle/>
          <a:p>
            <a:r>
              <a:rPr lang="en-GB" dirty="0"/>
              <a:t>Adult N died in his flat, aged 41. Cause of death was acute fatty and chronic alcoholism. </a:t>
            </a:r>
          </a:p>
          <a:p>
            <a:r>
              <a:rPr lang="en-GB" dirty="0"/>
              <a:t>Adult N had a history of homelessness, self-neglect and substance (alcohol) abuse. This appears to have followed a relationship breakdown some five years previously.</a:t>
            </a:r>
          </a:p>
          <a:p>
            <a:r>
              <a:rPr lang="en-GB" dirty="0"/>
              <a:t>During this time he had experienced periods of homelessness, living in a car, in woodland or occasionally hotels. At times he was found living in insanitary conditions, self-neglecting, unresponsive and intoxicated. It appears that he had paid privately for detoxification and rehabilitation but this had not been successful.</a:t>
            </a:r>
          </a:p>
          <a:p>
            <a:r>
              <a:rPr lang="en-GB" dirty="0"/>
              <a:t>There were assumptions about lifestyle choice and insufficient curiosity about the background.</a:t>
            </a:r>
          </a:p>
          <a:p>
            <a:r>
              <a:rPr lang="en-GB" b="1" dirty="0"/>
              <a:t>There were no multi-agency risk management meetings despite a repeating pattern of attendances at A&amp;E and concerns expressed by paramedics and the police.</a:t>
            </a:r>
          </a:p>
          <a:p>
            <a:r>
              <a:rPr lang="en-GB" b="1" dirty="0"/>
              <a:t>There was no lead agency or key worker appointed.</a:t>
            </a:r>
          </a:p>
          <a:p>
            <a:r>
              <a:rPr lang="en-GB" b="1" dirty="0"/>
              <a:t>Services did not work together, for example in-reach and outreach mental health and substance misuse agencies.</a:t>
            </a:r>
          </a:p>
          <a:p>
            <a:r>
              <a:rPr lang="en-GB" b="1" dirty="0"/>
              <a:t>There were few referrals of adult safeguarding concerns and no section 42 enquiry.</a:t>
            </a:r>
          </a:p>
        </p:txBody>
      </p:sp>
    </p:spTree>
    <p:extLst>
      <p:ext uri="{BB962C8B-B14F-4D97-AF65-F5344CB8AC3E}">
        <p14:creationId xmlns:p14="http://schemas.microsoft.com/office/powerpoint/2010/main" val="3971020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7FB66A-72D3-1044-B525-36E5149ABD95}"/>
              </a:ext>
            </a:extLst>
          </p:cNvPr>
          <p:cNvSpPr>
            <a:spLocks noGrp="1"/>
          </p:cNvSpPr>
          <p:nvPr>
            <p:ph type="title"/>
          </p:nvPr>
        </p:nvSpPr>
        <p:spPr/>
        <p:txBody>
          <a:bodyPr>
            <a:normAutofit fontScale="90000"/>
          </a:bodyPr>
          <a:lstStyle/>
          <a:p>
            <a:r>
              <a:rPr lang="en-US" dirty="0">
                <a:solidFill>
                  <a:schemeClr val="accent5"/>
                </a:solidFill>
              </a:rPr>
              <a:t>Understanding self-neglect: what do we know about prevalence?</a:t>
            </a:r>
          </a:p>
        </p:txBody>
      </p:sp>
      <p:sp>
        <p:nvSpPr>
          <p:cNvPr id="6" name="Content Placeholder 5">
            <a:extLst>
              <a:ext uri="{FF2B5EF4-FFF2-40B4-BE49-F238E27FC236}">
                <a16:creationId xmlns:a16="http://schemas.microsoft.com/office/drawing/2014/main" id="{9AB17D45-0548-8D42-993C-BE487B56FD38}"/>
              </a:ext>
            </a:extLst>
          </p:cNvPr>
          <p:cNvSpPr>
            <a:spLocks noGrp="1"/>
          </p:cNvSpPr>
          <p:nvPr>
            <p:ph idx="1"/>
          </p:nvPr>
        </p:nvSpPr>
        <p:spPr>
          <a:xfrm>
            <a:off x="320634" y="2566632"/>
            <a:ext cx="8346869" cy="3278583"/>
          </a:xfrm>
        </p:spPr>
        <p:txBody>
          <a:bodyPr>
            <a:normAutofit fontScale="62500" lnSpcReduction="20000"/>
          </a:bodyPr>
          <a:lstStyle/>
          <a:p>
            <a:r>
              <a:rPr lang="en-US" dirty="0"/>
              <a:t>Scotland: 0.2% of the population (200 in 100,000)</a:t>
            </a:r>
          </a:p>
          <a:p>
            <a:r>
              <a:rPr lang="en-US" dirty="0"/>
              <a:t>Ireland: 0.14% of the population (142 in 100,000)</a:t>
            </a:r>
          </a:p>
          <a:p>
            <a:r>
              <a:rPr lang="en-US" dirty="0"/>
              <a:t>Australia: 0.1% of people over 65 (100 in 100,000)</a:t>
            </a:r>
          </a:p>
          <a:p>
            <a:r>
              <a:rPr lang="en-US" dirty="0"/>
              <a:t>South Korea: 23%</a:t>
            </a:r>
          </a:p>
          <a:p>
            <a:r>
              <a:rPr lang="en-US" dirty="0"/>
              <a:t>US: 29% of Chinese older adults; 22% of African-American older adults; 5% of white older adults</a:t>
            </a:r>
          </a:p>
          <a:p>
            <a:r>
              <a:rPr lang="en-US" dirty="0"/>
              <a:t>UK: 20% of high-risk situations involving mental ill-health</a:t>
            </a:r>
          </a:p>
          <a:p>
            <a:r>
              <a:rPr lang="en-US" dirty="0"/>
              <a:t>Hoarding: between 1.5%/6% of the population, pooled estimated prevalence of 2.5% (2,500 in 100,000)</a:t>
            </a:r>
          </a:p>
          <a:p>
            <a:r>
              <a:rPr lang="en-US" dirty="0"/>
              <a:t>All ages, more common in older adults, severity increases</a:t>
            </a:r>
          </a:p>
          <a:p>
            <a:r>
              <a:rPr lang="en-US" dirty="0"/>
              <a:t>Similar prevalence in men and women</a:t>
            </a:r>
          </a:p>
          <a:p>
            <a:r>
              <a:rPr lang="en-US" dirty="0"/>
              <a:t>All socio-economic groups, more common in areas of deprivation</a:t>
            </a:r>
          </a:p>
          <a:p>
            <a:r>
              <a:rPr lang="en-US" dirty="0"/>
              <a:t>Race: US - 58% white non-Hispanic, 20% Black/African-American, 18% Hispanic-Latino </a:t>
            </a:r>
          </a:p>
        </p:txBody>
      </p:sp>
    </p:spTree>
    <p:extLst>
      <p:ext uri="{BB962C8B-B14F-4D97-AF65-F5344CB8AC3E}">
        <p14:creationId xmlns:p14="http://schemas.microsoft.com/office/powerpoint/2010/main" val="1515708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9C0001"/>
                </a:solidFill>
              </a:rPr>
              <a:t>Organisational environment – best practice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4297093"/>
              </p:ext>
            </p:extLst>
          </p:nvPr>
        </p:nvGraphicFramePr>
        <p:xfrm>
          <a:off x="1485900" y="20574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340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Returning to Human Stories</a:t>
            </a:r>
          </a:p>
        </p:txBody>
      </p:sp>
      <p:sp>
        <p:nvSpPr>
          <p:cNvPr id="3" name="Content Placeholder 2"/>
          <p:cNvSpPr>
            <a:spLocks noGrp="1"/>
          </p:cNvSpPr>
          <p:nvPr>
            <p:ph idx="1"/>
          </p:nvPr>
        </p:nvSpPr>
        <p:spPr>
          <a:xfrm>
            <a:off x="339248" y="1847088"/>
            <a:ext cx="8415387" cy="4966287"/>
          </a:xfrm>
        </p:spPr>
        <p:txBody>
          <a:bodyPr>
            <a:noAutofit/>
          </a:bodyPr>
          <a:lstStyle/>
          <a:p>
            <a:r>
              <a:rPr lang="en-GB" sz="2000" dirty="0"/>
              <a:t>Croydon SAB – Duncan. Working with people who self-neglect, who have longstanding challenges involving mental health, substance misuse and challenging behaviour, is itself challenging. How well </a:t>
            </a:r>
            <a:r>
              <a:rPr lang="en-GB" sz="2000" b="1" dirty="0"/>
              <a:t>support</a:t>
            </a:r>
            <a:r>
              <a:rPr lang="en-GB" sz="2000" dirty="0"/>
              <a:t>ed are practitioners and operational managers for working with people who present a range of complex problems?</a:t>
            </a:r>
          </a:p>
          <a:p>
            <a:r>
              <a:rPr lang="en-GB" sz="2000" dirty="0"/>
              <a:t>Havering SAB Ms A – How supportive are we of practitioners who knew the person well and who have been profoundly affected by their death? (</a:t>
            </a:r>
            <a:r>
              <a:rPr lang="en-GB" sz="2000" b="1" dirty="0"/>
              <a:t>staff support</a:t>
            </a:r>
            <a:r>
              <a:rPr lang="en-GB" sz="2000" dirty="0"/>
              <a:t>)</a:t>
            </a:r>
          </a:p>
          <a:p>
            <a:r>
              <a:rPr lang="en-GB" sz="2000" dirty="0"/>
              <a:t>Havering SAB Child/Adult Y and Child/Adult Q – shortage of placements for your people and young adults with complex needs and challenging behaviours (</a:t>
            </a:r>
            <a:r>
              <a:rPr lang="en-GB" sz="2000" b="1" dirty="0"/>
              <a:t>commissioning</a:t>
            </a:r>
            <a:r>
              <a:rPr lang="en-GB" sz="2000" dirty="0"/>
              <a:t>)</a:t>
            </a:r>
          </a:p>
          <a:p>
            <a:r>
              <a:rPr lang="en-GB" sz="2000" dirty="0"/>
              <a:t>Haringey SAB Thematic Review – lack of familiarity with, and use of </a:t>
            </a:r>
            <a:r>
              <a:rPr lang="en-GB" sz="2000" b="1" dirty="0"/>
              <a:t>self-neglect policies and procedures</a:t>
            </a:r>
          </a:p>
        </p:txBody>
      </p:sp>
    </p:spTree>
    <p:extLst>
      <p:ext uri="{BB962C8B-B14F-4D97-AF65-F5344CB8AC3E}">
        <p14:creationId xmlns:p14="http://schemas.microsoft.com/office/powerpoint/2010/main" val="1390103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Isle of Wight SAB – Howard (2018)</a:t>
            </a:r>
          </a:p>
        </p:txBody>
      </p:sp>
      <p:sp>
        <p:nvSpPr>
          <p:cNvPr id="3" name="Content Placeholder 2"/>
          <p:cNvSpPr>
            <a:spLocks noGrp="1"/>
          </p:cNvSpPr>
          <p:nvPr>
            <p:ph idx="1"/>
          </p:nvPr>
        </p:nvSpPr>
        <p:spPr/>
        <p:txBody>
          <a:bodyPr>
            <a:normAutofit fontScale="77500" lnSpcReduction="20000"/>
          </a:bodyPr>
          <a:lstStyle/>
          <a:p>
            <a:r>
              <a:rPr lang="en-GB" dirty="0"/>
              <a:t>Homeless single adult without local family support</a:t>
            </a:r>
          </a:p>
          <a:p>
            <a:r>
              <a:rPr lang="en-GB" dirty="0"/>
              <a:t>Impact of adverse life events</a:t>
            </a:r>
          </a:p>
          <a:p>
            <a:r>
              <a:rPr lang="en-GB" dirty="0"/>
              <a:t>Longstanding alcohol misuse and physical ill-health</a:t>
            </a:r>
          </a:p>
          <a:p>
            <a:r>
              <a:rPr lang="en-GB" dirty="0"/>
              <a:t>Hospital and prison discharges to no fixed abode</a:t>
            </a:r>
          </a:p>
          <a:p>
            <a:r>
              <a:rPr lang="en-GB" dirty="0"/>
              <a:t>Police and ambulance crews concerned about risks of financial and physical abuse, and his self-neglect</a:t>
            </a:r>
          </a:p>
          <a:p>
            <a:r>
              <a:rPr lang="en-GB" dirty="0"/>
              <a:t>Refused housing as not regarded as in priority need</a:t>
            </a:r>
          </a:p>
          <a:p>
            <a:r>
              <a:rPr lang="en-GB" b="1" dirty="0"/>
              <a:t>No wet hostel available – commissioning (shortage of providers, especially for complex cases)</a:t>
            </a:r>
          </a:p>
          <a:p>
            <a:r>
              <a:rPr lang="en-GB" dirty="0"/>
              <a:t>Referrals to adult safeguarding do not prompt multi-agency meetings or investigation; no completed Care Act 2014 care and support assessment </a:t>
            </a:r>
          </a:p>
          <a:p>
            <a:r>
              <a:rPr lang="en-GB" dirty="0"/>
              <a:t>No lead agency or key worker; no risk assessment or mitigation plan </a:t>
            </a:r>
          </a:p>
        </p:txBody>
      </p:sp>
    </p:spTree>
    <p:extLst>
      <p:ext uri="{BB962C8B-B14F-4D97-AF65-F5344CB8AC3E}">
        <p14:creationId xmlns:p14="http://schemas.microsoft.com/office/powerpoint/2010/main" val="20956414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9C0001"/>
                </a:solidFill>
              </a:rPr>
              <a:t>SAB governance – best practice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581224"/>
              </p:ext>
            </p:extLst>
          </p:nvPr>
        </p:nvGraphicFramePr>
        <p:xfrm>
          <a:off x="1485900" y="2057400"/>
          <a:ext cx="61722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7135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GB" dirty="0"/>
              <a:t>Mental Capacity</a:t>
            </a:r>
          </a:p>
        </p:txBody>
      </p:sp>
      <p:sp>
        <p:nvSpPr>
          <p:cNvPr id="8" name="Text Placeholder 7"/>
          <p:cNvSpPr>
            <a:spLocks noGrp="1"/>
          </p:cNvSpPr>
          <p:nvPr>
            <p:ph type="body" idx="1"/>
          </p:nvPr>
        </p:nvSpPr>
        <p:spPr/>
        <p:txBody>
          <a:bodyPr/>
          <a:lstStyle/>
          <a:p>
            <a:r>
              <a:rPr lang="en-GB" dirty="0"/>
              <a:t>Good Practice</a:t>
            </a:r>
          </a:p>
        </p:txBody>
      </p:sp>
      <p:sp>
        <p:nvSpPr>
          <p:cNvPr id="9" name="Content Placeholder 8"/>
          <p:cNvSpPr>
            <a:spLocks noGrp="1"/>
          </p:cNvSpPr>
          <p:nvPr>
            <p:ph sz="half" idx="2"/>
          </p:nvPr>
        </p:nvSpPr>
        <p:spPr/>
        <p:txBody>
          <a:bodyPr>
            <a:normAutofit/>
          </a:bodyPr>
          <a:lstStyle/>
          <a:p>
            <a:r>
              <a:rPr lang="en-GB" sz="1500" dirty="0"/>
              <a:t>Robust capacity assessments and best interest decisions</a:t>
            </a:r>
          </a:p>
          <a:p>
            <a:r>
              <a:rPr lang="en-GB" sz="1500" dirty="0"/>
              <a:t>Outcomes clearly recorded</a:t>
            </a:r>
          </a:p>
          <a:p>
            <a:r>
              <a:rPr lang="en-GB" sz="1500" dirty="0"/>
              <a:t>Assessment clearly mapped against MCA requirements</a:t>
            </a:r>
          </a:p>
        </p:txBody>
      </p:sp>
      <p:sp>
        <p:nvSpPr>
          <p:cNvPr id="10" name="Text Placeholder 9"/>
          <p:cNvSpPr>
            <a:spLocks noGrp="1"/>
          </p:cNvSpPr>
          <p:nvPr>
            <p:ph type="body" sz="quarter" idx="3"/>
          </p:nvPr>
        </p:nvSpPr>
        <p:spPr/>
        <p:txBody>
          <a:bodyPr/>
          <a:lstStyle/>
          <a:p>
            <a:r>
              <a:rPr lang="en-GB" dirty="0"/>
              <a:t>Practice Shortfalls</a:t>
            </a:r>
          </a:p>
        </p:txBody>
      </p:sp>
      <p:sp>
        <p:nvSpPr>
          <p:cNvPr id="11" name="Content Placeholder 10"/>
          <p:cNvSpPr>
            <a:spLocks noGrp="1"/>
          </p:cNvSpPr>
          <p:nvPr>
            <p:ph sz="quarter" idx="4"/>
          </p:nvPr>
        </p:nvSpPr>
        <p:spPr/>
        <p:txBody>
          <a:bodyPr>
            <a:normAutofit/>
          </a:bodyPr>
          <a:lstStyle/>
          <a:p>
            <a:r>
              <a:rPr lang="en-GB" sz="1500" dirty="0"/>
              <a:t>Failure to assess or review</a:t>
            </a:r>
          </a:p>
          <a:p>
            <a:r>
              <a:rPr lang="en-GB" sz="1500" dirty="0"/>
              <a:t>Poor assessments</a:t>
            </a:r>
          </a:p>
          <a:p>
            <a:r>
              <a:rPr lang="en-GB" sz="1500" dirty="0"/>
              <a:t>Misunderstanding of MCA principles</a:t>
            </a:r>
          </a:p>
          <a:p>
            <a:r>
              <a:rPr lang="en-GB" sz="1500" dirty="0"/>
              <a:t>Misunderstanding of diagnostic test</a:t>
            </a:r>
          </a:p>
          <a:p>
            <a:r>
              <a:rPr lang="en-GB" sz="1500" dirty="0"/>
              <a:t>Neglect of executive capacity</a:t>
            </a:r>
          </a:p>
          <a:p>
            <a:r>
              <a:rPr lang="en-GB" sz="1500" dirty="0"/>
              <a:t>Neglect of advocacy</a:t>
            </a:r>
          </a:p>
          <a:p>
            <a:r>
              <a:rPr lang="en-GB" sz="1500" dirty="0"/>
              <a:t>Assumptions about lifestyle choice</a:t>
            </a:r>
          </a:p>
          <a:p>
            <a:r>
              <a:rPr lang="en-GB" sz="1500" dirty="0"/>
              <a:t>Poor recording</a:t>
            </a:r>
          </a:p>
          <a:p>
            <a:r>
              <a:rPr lang="en-GB" sz="1500" dirty="0"/>
              <a:t>Lack of confidence</a:t>
            </a:r>
          </a:p>
        </p:txBody>
      </p:sp>
    </p:spTree>
    <p:extLst>
      <p:ext uri="{BB962C8B-B14F-4D97-AF65-F5344CB8AC3E}">
        <p14:creationId xmlns:p14="http://schemas.microsoft.com/office/powerpoint/2010/main" val="1407747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91548" cy="990600"/>
          </a:xfrm>
        </p:spPr>
        <p:txBody>
          <a:bodyPr>
            <a:normAutofit/>
          </a:bodyPr>
          <a:lstStyle/>
          <a:p>
            <a:r>
              <a:rPr lang="en-US" dirty="0">
                <a:solidFill>
                  <a:schemeClr val="accent5"/>
                </a:solidFill>
              </a:rPr>
              <a:t>Challenging the dichotomy</a:t>
            </a:r>
          </a:p>
        </p:txBody>
      </p:sp>
      <p:sp>
        <p:nvSpPr>
          <p:cNvPr id="3" name="Text Placeholder 2"/>
          <p:cNvSpPr>
            <a:spLocks noGrp="1"/>
          </p:cNvSpPr>
          <p:nvPr>
            <p:ph type="body" idx="1"/>
          </p:nvPr>
        </p:nvSpPr>
        <p:spPr>
          <a:solidFill>
            <a:schemeClr val="accent1"/>
          </a:solidFill>
        </p:spPr>
        <p:txBody>
          <a:bodyPr/>
          <a:lstStyle/>
          <a:p>
            <a:r>
              <a:rPr lang="en-US" dirty="0">
                <a:solidFill>
                  <a:schemeClr val="bg1"/>
                </a:solidFill>
              </a:rPr>
              <a:t>Is it really autonomy when </a:t>
            </a:r>
            <a:r>
              <a:rPr lang="mr-IN" dirty="0">
                <a:solidFill>
                  <a:schemeClr val="bg1"/>
                </a:solidFill>
              </a:rPr>
              <a:t>…</a:t>
            </a:r>
            <a:endParaRPr lang="en-US" dirty="0">
              <a:solidFill>
                <a:schemeClr val="bg1"/>
              </a:solidFill>
            </a:endParaRPr>
          </a:p>
        </p:txBody>
      </p:sp>
      <p:sp>
        <p:nvSpPr>
          <p:cNvPr id="4" name="Content Placeholder 3"/>
          <p:cNvSpPr>
            <a:spLocks noGrp="1"/>
          </p:cNvSpPr>
          <p:nvPr>
            <p:ph sz="half" idx="2"/>
          </p:nvPr>
        </p:nvSpPr>
        <p:spPr>
          <a:xfrm>
            <a:off x="457200" y="2438399"/>
            <a:ext cx="3931920" cy="4065639"/>
          </a:xfrm>
        </p:spPr>
        <p:txBody>
          <a:bodyPr>
            <a:normAutofit/>
          </a:bodyPr>
          <a:lstStyle/>
          <a:p>
            <a:r>
              <a:rPr lang="en-US" dirty="0"/>
              <a:t>You don</a:t>
            </a:r>
            <a:r>
              <a:rPr lang="fr-FR" dirty="0"/>
              <a:t>’</a:t>
            </a:r>
            <a:r>
              <a:rPr lang="en-US" dirty="0"/>
              <a:t>t see how things could be different </a:t>
            </a:r>
          </a:p>
          <a:p>
            <a:r>
              <a:rPr lang="en-US" dirty="0"/>
              <a:t>You don’t think you</a:t>
            </a:r>
            <a:r>
              <a:rPr lang="fr-FR" dirty="0"/>
              <a:t>’</a:t>
            </a:r>
            <a:r>
              <a:rPr lang="en-US" dirty="0"/>
              <a:t>re worth anything different</a:t>
            </a:r>
          </a:p>
          <a:p>
            <a:r>
              <a:rPr lang="en-US" dirty="0"/>
              <a:t>You </a:t>
            </a:r>
            <a:r>
              <a:rPr lang="en-US" dirty="0" err="1"/>
              <a:t>didn</a:t>
            </a:r>
            <a:r>
              <a:rPr lang="fr-FR" dirty="0"/>
              <a:t>’</a:t>
            </a:r>
            <a:r>
              <a:rPr lang="en-US" dirty="0"/>
              <a:t>t </a:t>
            </a:r>
            <a:r>
              <a:rPr lang="en-US" i="1" dirty="0"/>
              <a:t>choose</a:t>
            </a:r>
            <a:r>
              <a:rPr lang="en-US" dirty="0"/>
              <a:t> to live this way, but adapted gradually to circumstances</a:t>
            </a:r>
          </a:p>
          <a:p>
            <a:r>
              <a:rPr lang="en-US" dirty="0"/>
              <a:t>Your mental ill-health makes self-motivation difficult </a:t>
            </a:r>
          </a:p>
          <a:p>
            <a:r>
              <a:rPr lang="en-US" dirty="0"/>
              <a:t>You have impairment of executive brain function</a:t>
            </a:r>
          </a:p>
        </p:txBody>
      </p:sp>
      <p:sp>
        <p:nvSpPr>
          <p:cNvPr id="5" name="Text Placeholder 4"/>
          <p:cNvSpPr>
            <a:spLocks noGrp="1"/>
          </p:cNvSpPr>
          <p:nvPr>
            <p:ph type="body" sz="quarter" idx="3"/>
          </p:nvPr>
        </p:nvSpPr>
        <p:spPr>
          <a:solidFill>
            <a:schemeClr val="accent1"/>
          </a:solidFill>
        </p:spPr>
        <p:txBody>
          <a:bodyPr>
            <a:normAutofit fontScale="92500"/>
          </a:bodyPr>
          <a:lstStyle/>
          <a:p>
            <a:r>
              <a:rPr lang="en-US" dirty="0">
                <a:solidFill>
                  <a:schemeClr val="bg1"/>
                </a:solidFill>
              </a:rPr>
              <a:t>Is it really protection when </a:t>
            </a:r>
            <a:r>
              <a:rPr lang="mr-IN" dirty="0">
                <a:solidFill>
                  <a:schemeClr val="bg1"/>
                </a:solidFill>
              </a:rPr>
              <a:t>…</a:t>
            </a:r>
            <a:endParaRPr lang="en-US" dirty="0">
              <a:solidFill>
                <a:schemeClr val="bg1"/>
              </a:solidFill>
            </a:endParaRPr>
          </a:p>
        </p:txBody>
      </p:sp>
      <p:sp>
        <p:nvSpPr>
          <p:cNvPr id="6" name="Content Placeholder 5"/>
          <p:cNvSpPr>
            <a:spLocks noGrp="1"/>
          </p:cNvSpPr>
          <p:nvPr>
            <p:ph sz="quarter" idx="4"/>
          </p:nvPr>
        </p:nvSpPr>
        <p:spPr>
          <a:xfrm>
            <a:off x="4754880" y="2438400"/>
            <a:ext cx="3931920" cy="4065638"/>
          </a:xfrm>
        </p:spPr>
        <p:txBody>
          <a:bodyPr>
            <a:normAutofit/>
          </a:bodyPr>
          <a:lstStyle/>
          <a:p>
            <a:r>
              <a:rPr lang="en-US" sz="2200" dirty="0"/>
              <a:t>Imposed solutions don’t </a:t>
            </a:r>
            <a:r>
              <a:rPr lang="en-US" sz="2200" dirty="0" err="1"/>
              <a:t>recognise</a:t>
            </a:r>
            <a:r>
              <a:rPr lang="en-US" sz="2200" dirty="0"/>
              <a:t> the way you make sense of your </a:t>
            </a:r>
            <a:r>
              <a:rPr lang="en-US" sz="2200" dirty="0" err="1"/>
              <a:t>behaviour</a:t>
            </a:r>
            <a:endParaRPr lang="en-US" sz="2200" dirty="0"/>
          </a:p>
          <a:p>
            <a:r>
              <a:rPr lang="en-US" sz="2200" dirty="0"/>
              <a:t>Your ‘sense of self’ is removed along with the risks: “</a:t>
            </a:r>
            <a:r>
              <a:rPr lang="en-US" sz="2200" i="1" dirty="0"/>
              <a:t>hoarding is my mind</a:t>
            </a:r>
            <a:r>
              <a:rPr lang="en-US" sz="2200" dirty="0"/>
              <a:t>”</a:t>
            </a:r>
          </a:p>
          <a:p>
            <a:r>
              <a:rPr lang="en-US" sz="2200" dirty="0"/>
              <a:t>You have no control and no ownership</a:t>
            </a:r>
          </a:p>
          <a:p>
            <a:r>
              <a:rPr lang="en-US" sz="2200" dirty="0"/>
              <a:t>Your safety comes at the cost of making you miserable</a:t>
            </a:r>
          </a:p>
        </p:txBody>
      </p:sp>
    </p:spTree>
    <p:extLst>
      <p:ext uri="{BB962C8B-B14F-4D97-AF65-F5344CB8AC3E}">
        <p14:creationId xmlns:p14="http://schemas.microsoft.com/office/powerpoint/2010/main" val="279727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3" y="426686"/>
            <a:ext cx="8229600" cy="895350"/>
          </a:xfrm>
        </p:spPr>
        <p:txBody>
          <a:bodyPr/>
          <a:lstStyle/>
          <a:p>
            <a:r>
              <a:rPr lang="en-US" dirty="0">
                <a:solidFill>
                  <a:srgbClr val="9C0001"/>
                </a:solidFill>
              </a:rPr>
              <a:t>A more nuanced ethical literacy</a:t>
            </a:r>
          </a:p>
        </p:txBody>
      </p:sp>
      <p:graphicFrame>
        <p:nvGraphicFramePr>
          <p:cNvPr id="4" name="Content Placeholder 3"/>
          <p:cNvGraphicFramePr>
            <a:graphicFrameLocks noGrp="1"/>
          </p:cNvGraphicFramePr>
          <p:nvPr>
            <p:ph idx="1"/>
          </p:nvPr>
        </p:nvGraphicFramePr>
        <p:xfrm>
          <a:off x="0" y="1473912"/>
          <a:ext cx="9101523" cy="43590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100138" y="5871774"/>
            <a:ext cx="7129462" cy="830997"/>
          </a:xfrm>
          <a:prstGeom prst="rect">
            <a:avLst/>
          </a:prstGeom>
          <a:noFill/>
        </p:spPr>
        <p:txBody>
          <a:bodyPr wrap="square" rtlCol="0">
            <a:spAutoFit/>
          </a:bodyPr>
          <a:lstStyle/>
          <a:p>
            <a:pPr algn="ctr"/>
            <a:r>
              <a:rPr lang="en-US" sz="2400" dirty="0">
                <a:solidFill>
                  <a:schemeClr val="accent5"/>
                </a:solidFill>
              </a:rPr>
              <a:t>Autonomy does not mean abandonment</a:t>
            </a:r>
          </a:p>
          <a:p>
            <a:pPr algn="ctr"/>
            <a:r>
              <a:rPr lang="en-US" sz="2400" dirty="0">
                <a:solidFill>
                  <a:schemeClr val="accent5"/>
                </a:solidFill>
              </a:rPr>
              <a:t>Protection entails proportionate risk reduction</a:t>
            </a:r>
          </a:p>
        </p:txBody>
      </p:sp>
    </p:spTree>
    <p:extLst>
      <p:ext uri="{BB962C8B-B14F-4D97-AF65-F5344CB8AC3E}">
        <p14:creationId xmlns:p14="http://schemas.microsoft.com/office/powerpoint/2010/main" val="13729029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478" y="1841500"/>
            <a:ext cx="7620000" cy="5016500"/>
          </a:xfrm>
        </p:spPr>
        <p:txBody>
          <a:bodyPr>
            <a:normAutofit fontScale="85000" lnSpcReduction="20000"/>
          </a:bodyPr>
          <a:lstStyle/>
          <a:p>
            <a:r>
              <a:rPr lang="en-US" dirty="0"/>
              <a:t>“The fact is that all life involves risk, and the young, the elderly and the vulnerable are exposed to additional risks and to risks they are less well equipped than others to cope with. But just as wise parents resist the temptation to keep their children metaphorically wrapped up in cotton wool, so too we must avoid the temptation always to put the physical health and safety of the elderly and the vulnerable before everything else. Often it will be appropriate to do so, but not always. Physical health and welfare can sometimes be bought  at too high a price in happiness and emotional welfare. The emphasis must be on sensible risk appraisal, not striving to avoid all risk, whatever the price, but instead seeking a proper balance and being willing to tolerate manageable or acceptable risks as the price appropriately to be paid in order to achieve some other good – in particular to achieve the vital good of the elderly or vulnerable person’s happiness. </a:t>
            </a:r>
            <a:r>
              <a:rPr lang="en-US" dirty="0">
                <a:solidFill>
                  <a:srgbClr val="FF0000"/>
                </a:solidFill>
              </a:rPr>
              <a:t>What good is it making someone safer if it merely makes them miserable</a:t>
            </a:r>
            <a:r>
              <a:rPr lang="en-US" dirty="0"/>
              <a:t>?” MM (An Adult)[2007]</a:t>
            </a:r>
          </a:p>
        </p:txBody>
      </p:sp>
      <p:sp>
        <p:nvSpPr>
          <p:cNvPr id="2" name="Title 1"/>
          <p:cNvSpPr>
            <a:spLocks noGrp="1"/>
          </p:cNvSpPr>
          <p:nvPr>
            <p:ph type="title"/>
          </p:nvPr>
        </p:nvSpPr>
        <p:spPr>
          <a:xfrm>
            <a:off x="822960" y="286604"/>
            <a:ext cx="7543800" cy="972353"/>
          </a:xfrm>
        </p:spPr>
        <p:txBody>
          <a:bodyPr/>
          <a:lstStyle/>
          <a:p>
            <a:r>
              <a:rPr lang="en-US" dirty="0"/>
              <a:t>The core dilemma</a:t>
            </a:r>
          </a:p>
        </p:txBody>
      </p:sp>
    </p:spTree>
    <p:extLst>
      <p:ext uri="{BB962C8B-B14F-4D97-AF65-F5344CB8AC3E}">
        <p14:creationId xmlns:p14="http://schemas.microsoft.com/office/powerpoint/2010/main" val="30427352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GB" dirty="0"/>
              <a:t>An older person with dementia, prone to falls and self-neglect</a:t>
            </a:r>
          </a:p>
          <a:p>
            <a:r>
              <a:rPr lang="en-GB" dirty="0"/>
              <a:t>Application by Westminster City Council to Court of Protection for a </a:t>
            </a:r>
            <a:r>
              <a:rPr lang="en-GB" dirty="0" err="1"/>
              <a:t>DoL</a:t>
            </a:r>
            <a:r>
              <a:rPr lang="en-GB" dirty="0"/>
              <a:t> to keep her in a nursing home</a:t>
            </a:r>
          </a:p>
          <a:p>
            <a:r>
              <a:rPr lang="en-GB" dirty="0"/>
              <a:t>Application opposed by Manuela and her nephew</a:t>
            </a:r>
          </a:p>
          <a:p>
            <a:r>
              <a:rPr lang="en-GB" dirty="0"/>
              <a:t>What is in her best interests? To return her home with a care package where she is at risk but happy, or to deprive her of her liberty so that she is safe?</a:t>
            </a:r>
          </a:p>
          <a:p>
            <a:r>
              <a:rPr lang="en-GB" dirty="0"/>
              <a:t>Westminster City Council v Manuela Sykes [2014] EWHC B9 (CoP)</a:t>
            </a:r>
          </a:p>
          <a:p>
            <a:r>
              <a:rPr lang="en-GB" b="1" dirty="0"/>
              <a:t>How well do we support staff when faced with such a dilemma?</a:t>
            </a:r>
          </a:p>
          <a:p>
            <a:r>
              <a:rPr lang="en-GB" b="1" dirty="0"/>
              <a:t>Are we commissioning care and support packages to manage such situations?</a:t>
            </a:r>
          </a:p>
          <a:p>
            <a:r>
              <a:rPr lang="en-GB" b="1" dirty="0"/>
              <a:t>How accessible are specialists with expertise in law, mental capacity and safeguarding?</a:t>
            </a:r>
          </a:p>
          <a:p>
            <a:r>
              <a:rPr lang="en-GB" b="1" dirty="0"/>
              <a:t>See also Lancashire and South Cumbria NHS Foundation Trust and Lancashire County Council and AH [2023] EWCOP 1</a:t>
            </a:r>
          </a:p>
          <a:p>
            <a:endParaRPr lang="en-GB" dirty="0"/>
          </a:p>
        </p:txBody>
      </p:sp>
      <p:sp>
        <p:nvSpPr>
          <p:cNvPr id="3" name="Title 2"/>
          <p:cNvSpPr>
            <a:spLocks noGrp="1"/>
          </p:cNvSpPr>
          <p:nvPr>
            <p:ph type="title"/>
          </p:nvPr>
        </p:nvSpPr>
        <p:spPr/>
        <p:txBody>
          <a:bodyPr/>
          <a:lstStyle/>
          <a:p>
            <a:r>
              <a:rPr lang="en-GB" dirty="0"/>
              <a:t>The story of Manuela Sykes</a:t>
            </a:r>
          </a:p>
        </p:txBody>
      </p:sp>
    </p:spTree>
    <p:extLst>
      <p:ext uri="{BB962C8B-B14F-4D97-AF65-F5344CB8AC3E}">
        <p14:creationId xmlns:p14="http://schemas.microsoft.com/office/powerpoint/2010/main" val="4090943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normAutofit fontScale="90000"/>
          </a:bodyPr>
          <a:lstStyle/>
          <a:p>
            <a:pPr eaLnBrk="1" hangingPunct="1"/>
            <a:br>
              <a:rPr lang="en-GB" dirty="0">
                <a:solidFill>
                  <a:srgbClr val="000000"/>
                </a:solidFill>
              </a:rPr>
            </a:br>
            <a:endParaRPr lang="en-GB" dirty="0">
              <a:solidFill>
                <a:srgbClr val="000000"/>
              </a:solidFill>
            </a:endParaRPr>
          </a:p>
        </p:txBody>
      </p:sp>
      <p:sp>
        <p:nvSpPr>
          <p:cNvPr id="14339" name="Rectangle 3"/>
          <p:cNvSpPr>
            <a:spLocks noGrp="1" noChangeArrowheads="1"/>
          </p:cNvSpPr>
          <p:nvPr>
            <p:ph idx="1"/>
          </p:nvPr>
        </p:nvSpPr>
        <p:spPr>
          <a:xfrm>
            <a:off x="217701" y="1128953"/>
            <a:ext cx="5016451" cy="5323605"/>
          </a:xfrm>
        </p:spPr>
        <p:txBody>
          <a:bodyPr>
            <a:noAutofit/>
          </a:bodyPr>
          <a:lstStyle/>
          <a:p>
            <a:pPr eaLnBrk="1" hangingPunct="1">
              <a:lnSpc>
                <a:spcPct val="80000"/>
              </a:lnSpc>
            </a:pPr>
            <a:r>
              <a:rPr lang="en-GB" sz="2000" dirty="0">
                <a:solidFill>
                  <a:schemeClr val="tx1"/>
                </a:solidFill>
              </a:rPr>
              <a:t>Mental capacity in the literature involves</a:t>
            </a:r>
          </a:p>
          <a:p>
            <a:pPr marL="274320" lvl="1" indent="0">
              <a:lnSpc>
                <a:spcPct val="80000"/>
              </a:lnSpc>
              <a:buNone/>
            </a:pPr>
            <a:r>
              <a:rPr lang="en-GB" dirty="0"/>
              <a:t>Not only</a:t>
            </a:r>
          </a:p>
          <a:p>
            <a:pPr lvl="1">
              <a:lnSpc>
                <a:spcPct val="80000"/>
              </a:lnSpc>
            </a:pPr>
            <a:r>
              <a:rPr lang="en-GB" sz="1800" dirty="0">
                <a:solidFill>
                  <a:srgbClr val="0000FF"/>
                </a:solidFill>
              </a:rPr>
              <a:t>the ability to understand and reason through the elements of a decision in the abstract</a:t>
            </a:r>
          </a:p>
          <a:p>
            <a:pPr marL="274320" lvl="1" indent="0">
              <a:lnSpc>
                <a:spcPct val="80000"/>
              </a:lnSpc>
              <a:buNone/>
            </a:pPr>
            <a:r>
              <a:rPr lang="en-GB" sz="2000" dirty="0">
                <a:solidFill>
                  <a:schemeClr val="tx1"/>
                </a:solidFill>
              </a:rPr>
              <a:t>But also </a:t>
            </a:r>
          </a:p>
          <a:p>
            <a:pPr lvl="1">
              <a:lnSpc>
                <a:spcPct val="80000"/>
              </a:lnSpc>
            </a:pPr>
            <a:r>
              <a:rPr lang="en-GB" sz="1800" dirty="0">
                <a:solidFill>
                  <a:srgbClr val="0000FF"/>
                </a:solidFill>
              </a:rPr>
              <a:t>the ability to realise when a decision needs to be put into practice and execute it at the appropriate moment </a:t>
            </a:r>
            <a:r>
              <a:rPr lang="mr-IN" sz="1800" dirty="0">
                <a:solidFill>
                  <a:srgbClr val="0000FF"/>
                </a:solidFill>
              </a:rPr>
              <a:t>–</a:t>
            </a:r>
            <a:r>
              <a:rPr lang="en-GB" sz="1800" dirty="0">
                <a:solidFill>
                  <a:srgbClr val="0000FF"/>
                </a:solidFill>
              </a:rPr>
              <a:t> the ‘knowing/doing association’ </a:t>
            </a:r>
          </a:p>
          <a:p>
            <a:pPr>
              <a:lnSpc>
                <a:spcPct val="80000"/>
              </a:lnSpc>
            </a:pPr>
            <a:r>
              <a:rPr lang="en-GB" sz="2000" dirty="0">
                <a:solidFill>
                  <a:schemeClr val="tx1"/>
                </a:solidFill>
              </a:rPr>
              <a:t>Frontal lobe damage may </a:t>
            </a:r>
            <a:r>
              <a:rPr lang="en-GB" sz="2000" dirty="0"/>
              <a:t>cause loss of </a:t>
            </a:r>
            <a:r>
              <a:rPr lang="en-GB" sz="2000" i="1" dirty="0">
                <a:solidFill>
                  <a:schemeClr val="tx1"/>
                </a:solidFill>
              </a:rPr>
              <a:t>executive brain function</a:t>
            </a:r>
            <a:r>
              <a:rPr lang="en-GB" sz="2000" dirty="0"/>
              <a:t>, </a:t>
            </a:r>
            <a:r>
              <a:rPr lang="en-GB" sz="2000" dirty="0">
                <a:solidFill>
                  <a:schemeClr val="tx1"/>
                </a:solidFill>
              </a:rPr>
              <a:t>resulting in difficulties: </a:t>
            </a:r>
          </a:p>
          <a:p>
            <a:pPr lvl="1">
              <a:lnSpc>
                <a:spcPct val="80000"/>
              </a:lnSpc>
            </a:pPr>
            <a:r>
              <a:rPr lang="en-GB" sz="1800" dirty="0">
                <a:solidFill>
                  <a:srgbClr val="0000FF"/>
                </a:solidFill>
              </a:rPr>
              <a:t>Selecting relevant information and using or weighing it in the right context, in the moment</a:t>
            </a:r>
          </a:p>
          <a:p>
            <a:pPr lvl="1">
              <a:lnSpc>
                <a:spcPct val="80000"/>
              </a:lnSpc>
            </a:pPr>
            <a:r>
              <a:rPr lang="en-GB" sz="1800" dirty="0">
                <a:solidFill>
                  <a:srgbClr val="0000FF"/>
                </a:solidFill>
              </a:rPr>
              <a:t>And therefore in planning, problem-solving, enacting a decision in situ</a:t>
            </a:r>
          </a:p>
        </p:txBody>
      </p:sp>
      <p:graphicFrame>
        <p:nvGraphicFramePr>
          <p:cNvPr id="4" name="Content Placeholder 3"/>
          <p:cNvGraphicFramePr>
            <a:graphicFrameLocks/>
          </p:cNvGraphicFramePr>
          <p:nvPr/>
        </p:nvGraphicFramePr>
        <p:xfrm>
          <a:off x="5193078" y="2318660"/>
          <a:ext cx="3835400" cy="2654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0397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9D3FB-D9A9-8D45-8C16-6F5F04820914}"/>
              </a:ext>
            </a:extLst>
          </p:cNvPr>
          <p:cNvSpPr>
            <a:spLocks noGrp="1"/>
          </p:cNvSpPr>
          <p:nvPr>
            <p:ph type="title"/>
          </p:nvPr>
        </p:nvSpPr>
        <p:spPr/>
        <p:txBody>
          <a:bodyPr/>
          <a:lstStyle/>
          <a:p>
            <a:r>
              <a:rPr lang="en-US" dirty="0">
                <a:solidFill>
                  <a:schemeClr val="accent5"/>
                </a:solidFill>
              </a:rPr>
              <a:t>Self-neglect and safeguarding</a:t>
            </a:r>
          </a:p>
        </p:txBody>
      </p:sp>
      <p:sp>
        <p:nvSpPr>
          <p:cNvPr id="3" name="Content Placeholder 2">
            <a:extLst>
              <a:ext uri="{FF2B5EF4-FFF2-40B4-BE49-F238E27FC236}">
                <a16:creationId xmlns:a16="http://schemas.microsoft.com/office/drawing/2014/main" id="{4D9C455A-215A-FF40-8688-E38282692D49}"/>
              </a:ext>
            </a:extLst>
          </p:cNvPr>
          <p:cNvSpPr>
            <a:spLocks noGrp="1"/>
          </p:cNvSpPr>
          <p:nvPr>
            <p:ph idx="1"/>
          </p:nvPr>
        </p:nvSpPr>
        <p:spPr/>
        <p:txBody>
          <a:bodyPr/>
          <a:lstStyle/>
          <a:p>
            <a:endParaRPr lang="en-US" dirty="0"/>
          </a:p>
        </p:txBody>
      </p:sp>
      <p:graphicFrame>
        <p:nvGraphicFramePr>
          <p:cNvPr id="4" name="Diagram 3">
            <a:extLst>
              <a:ext uri="{FF2B5EF4-FFF2-40B4-BE49-F238E27FC236}">
                <a16:creationId xmlns:a16="http://schemas.microsoft.com/office/drawing/2014/main" id="{97D2EEC4-E794-424B-BC38-D81781821492}"/>
              </a:ext>
            </a:extLst>
          </p:cNvPr>
          <p:cNvGraphicFramePr/>
          <p:nvPr>
            <p:extLst>
              <p:ext uri="{D42A27DB-BD31-4B8C-83A1-F6EECF244321}">
                <p14:modId xmlns:p14="http://schemas.microsoft.com/office/powerpoint/2010/main" val="8093697"/>
              </p:ext>
            </p:extLst>
          </p:nvPr>
        </p:nvGraphicFramePr>
        <p:xfrm>
          <a:off x="1663862" y="1905000"/>
          <a:ext cx="5599253"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41725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Executive Function</a:t>
            </a:r>
          </a:p>
        </p:txBody>
      </p:sp>
      <p:pic>
        <p:nvPicPr>
          <p:cNvPr id="4" name="Content Placeholder 3" descr="Image preview"/>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1988840"/>
            <a:ext cx="6912767" cy="4536504"/>
          </a:xfrm>
          <a:prstGeom prst="rect">
            <a:avLst/>
          </a:prstGeom>
          <a:noFill/>
          <a:ln>
            <a:noFill/>
          </a:ln>
        </p:spPr>
      </p:pic>
    </p:spTree>
    <p:extLst>
      <p:ext uri="{BB962C8B-B14F-4D97-AF65-F5344CB8AC3E}">
        <p14:creationId xmlns:p14="http://schemas.microsoft.com/office/powerpoint/2010/main" val="29444156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C0001"/>
                </a:solidFill>
              </a:rPr>
              <a:t>Putting this understanding into practice</a:t>
            </a:r>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34404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77DD1-8A49-E948-AC08-BE854F4201B8}"/>
              </a:ext>
            </a:extLst>
          </p:cNvPr>
          <p:cNvSpPr>
            <a:spLocks noGrp="1"/>
          </p:cNvSpPr>
          <p:nvPr>
            <p:ph type="title"/>
          </p:nvPr>
        </p:nvSpPr>
        <p:spPr/>
        <p:txBody>
          <a:bodyPr>
            <a:normAutofit fontScale="90000"/>
          </a:bodyPr>
          <a:lstStyle/>
          <a:p>
            <a:br>
              <a:rPr lang="en-GB" b="1" dirty="0">
                <a:solidFill>
                  <a:schemeClr val="accent5"/>
                </a:solidFill>
              </a:rPr>
            </a:br>
            <a:r>
              <a:rPr lang="en-GB" dirty="0">
                <a:solidFill>
                  <a:schemeClr val="accent5"/>
                </a:solidFill>
              </a:rPr>
              <a:t>National guidance (NICE 2018) </a:t>
            </a:r>
            <a:br>
              <a:rPr lang="en-GB" dirty="0">
                <a:solidFill>
                  <a:schemeClr val="accent5"/>
                </a:solidFill>
              </a:rPr>
            </a:br>
            <a:endParaRPr lang="en-US" dirty="0"/>
          </a:p>
        </p:txBody>
      </p:sp>
      <p:sp>
        <p:nvSpPr>
          <p:cNvPr id="3" name="Content Placeholder 2">
            <a:extLst>
              <a:ext uri="{FF2B5EF4-FFF2-40B4-BE49-F238E27FC236}">
                <a16:creationId xmlns:a16="http://schemas.microsoft.com/office/drawing/2014/main" id="{EA906F3F-9F77-7141-BF2F-6B07C8867522}"/>
              </a:ext>
            </a:extLst>
          </p:cNvPr>
          <p:cNvSpPr>
            <a:spLocks noGrp="1"/>
          </p:cNvSpPr>
          <p:nvPr>
            <p:ph idx="1"/>
          </p:nvPr>
        </p:nvSpPr>
        <p:spPr/>
        <p:txBody>
          <a:bodyPr>
            <a:normAutofit fontScale="92500"/>
          </a:bodyPr>
          <a:lstStyle/>
          <a:p>
            <a:pPr marL="0" indent="0">
              <a:buNone/>
            </a:pPr>
            <a:endParaRPr lang="en-GB" dirty="0"/>
          </a:p>
          <a:p>
            <a:pPr marL="0" indent="0">
              <a:buNone/>
            </a:pPr>
            <a:r>
              <a:rPr lang="en-US" i="1" dirty="0"/>
              <a:t>Practitioners should be aware that it may be more difficult to assess capacity in people with executive dysfunction – for example people with traumatic brain injury. Structured assessments of capacity for individuals in this group (for example, by way of interview) may therefore need to be supplemented by real world observation of the person's functioning and decision-making ability in order to provide the assessor with a complete picture of an individual's decision-making ability. </a:t>
            </a:r>
          </a:p>
          <a:p>
            <a:pPr marL="0" indent="0">
              <a:buNone/>
            </a:pPr>
            <a:r>
              <a:rPr lang="en-GB" sz="2000" dirty="0">
                <a:solidFill>
                  <a:schemeClr val="accent5"/>
                </a:solidFill>
              </a:rPr>
              <a:t>Decision-making and mental capacity guidance </a:t>
            </a:r>
            <a:r>
              <a:rPr lang="en-US" sz="2000" dirty="0">
                <a:solidFill>
                  <a:schemeClr val="accent5"/>
                </a:solidFill>
              </a:rPr>
              <a:t>(para 1.4.19)</a:t>
            </a:r>
            <a:r>
              <a:rPr lang="en-GB" sz="2000" dirty="0">
                <a:solidFill>
                  <a:schemeClr val="accent5"/>
                </a:solidFill>
              </a:rPr>
              <a:t> </a:t>
            </a:r>
          </a:p>
          <a:p>
            <a:endParaRPr lang="en-US" dirty="0"/>
          </a:p>
        </p:txBody>
      </p:sp>
    </p:spTree>
    <p:extLst>
      <p:ext uri="{BB962C8B-B14F-4D97-AF65-F5344CB8AC3E}">
        <p14:creationId xmlns:p14="http://schemas.microsoft.com/office/powerpoint/2010/main" val="35616875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Case Law: Executive Functioning</a:t>
            </a:r>
          </a:p>
        </p:txBody>
      </p:sp>
      <p:sp>
        <p:nvSpPr>
          <p:cNvPr id="3" name="Content Placeholder 2"/>
          <p:cNvSpPr>
            <a:spLocks noGrp="1"/>
          </p:cNvSpPr>
          <p:nvPr>
            <p:ph idx="1"/>
          </p:nvPr>
        </p:nvSpPr>
        <p:spPr/>
        <p:txBody>
          <a:bodyPr/>
          <a:lstStyle/>
          <a:p>
            <a:r>
              <a:rPr lang="en-GB" dirty="0"/>
              <a:t>Sunderland City Council v AS and Others [2020] EWCOP 13</a:t>
            </a:r>
          </a:p>
          <a:p>
            <a:pPr lvl="1"/>
            <a:r>
              <a:rPr lang="en-GB" dirty="0"/>
              <a:t>Importance of real world observation to obtain a full picture.</a:t>
            </a:r>
          </a:p>
          <a:p>
            <a:r>
              <a:rPr lang="en-GB" dirty="0"/>
              <a:t>A Local Authority v AW [2020] EWCOP 24</a:t>
            </a:r>
          </a:p>
          <a:p>
            <a:pPr lvl="1"/>
            <a:r>
              <a:rPr lang="en-GB" dirty="0"/>
              <a:t>Ability to think, act and solve problems include the functions of the brain which help us to learn new information, remember and retrieve the information we’ve learned in the past, and use this information to solve problems of everyday life.</a:t>
            </a:r>
          </a:p>
        </p:txBody>
      </p:sp>
    </p:spTree>
    <p:extLst>
      <p:ext uri="{BB962C8B-B14F-4D97-AF65-F5344CB8AC3E}">
        <p14:creationId xmlns:p14="http://schemas.microsoft.com/office/powerpoint/2010/main" val="22041910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r>
              <a:rPr lang="en-GB" dirty="0"/>
              <a:t>Signposts to best practice</a:t>
            </a:r>
          </a:p>
        </p:txBody>
      </p:sp>
      <p:sp>
        <p:nvSpPr>
          <p:cNvPr id="3" name="Content Placeholder 2"/>
          <p:cNvSpPr>
            <a:spLocks noGrp="1"/>
          </p:cNvSpPr>
          <p:nvPr>
            <p:ph idx="1"/>
          </p:nvPr>
        </p:nvSpPr>
        <p:spPr>
          <a:xfrm>
            <a:off x="457200" y="1268760"/>
            <a:ext cx="8229600" cy="5904656"/>
          </a:xfrm>
        </p:spPr>
        <p:txBody>
          <a:bodyPr>
            <a:noAutofit/>
          </a:bodyPr>
          <a:lstStyle/>
          <a:p>
            <a:r>
              <a:rPr lang="en-GB" sz="1800" dirty="0"/>
              <a:t>In cases of fluctuating capacity, the courts have advised taking a long-term perspective rather than simply assessing the capacity at one point in time.</a:t>
            </a:r>
          </a:p>
          <a:p>
            <a:r>
              <a:rPr lang="en-GB" sz="1800" dirty="0"/>
              <a:t>Carol SAR (</a:t>
            </a:r>
            <a:r>
              <a:rPr lang="en-GB" sz="1800" dirty="0" err="1"/>
              <a:t>Teeswide</a:t>
            </a:r>
            <a:r>
              <a:rPr lang="en-GB" sz="1800" dirty="0"/>
              <a:t> SAB): </a:t>
            </a:r>
            <a:r>
              <a:rPr lang="en-GB" sz="1800" i="1" dirty="0"/>
              <a:t>the concept of “executive capacity” is relevant where the individual has addictive or compulsive behaviours. This highlights the importance of considering the individual’s ability to put a decision into effect (executive capacity) in addition to their ability to make a decision (decisional capacity).</a:t>
            </a:r>
          </a:p>
          <a:p>
            <a:r>
              <a:rPr lang="en-GB" sz="1800" dirty="0"/>
              <a:t>Howard SAR (Isle of Wight SAB) and the Ms H and Ms I SAR (Tower Hamlets SAB) highlight people who are driven by compulsions that are too strong for them to ignore.</a:t>
            </a:r>
            <a:r>
              <a:rPr lang="en-GB" sz="1800" b="1" dirty="0"/>
              <a:t>  </a:t>
            </a:r>
            <a:r>
              <a:rPr lang="en-GB" sz="1800" dirty="0"/>
              <a:t>Their actions often contradicted their stated intention to control their alcohol use: they were unable to execute stated decisions.</a:t>
            </a:r>
          </a:p>
          <a:p>
            <a:r>
              <a:rPr lang="en-GB" sz="1800" dirty="0"/>
              <a:t>Ruth Mitchell SAR (Plymouth SAB): </a:t>
            </a:r>
            <a:r>
              <a:rPr lang="en-GB" sz="1800" i="1" dirty="0"/>
              <a:t>To assess Ruth as having the mental capacity to make specific decisions on the basis of what she said only, could produce a false picture of her actual capacity. She needed an assessment based both on her verbal explanations and on observation of her capabilities, i.e. “show me, as well as tell me”. An assessment of Ruth’s mental capacity would need to consider her ability to implement and manage the consequences of her specific decisions, as well as her ability to weigh up information and communicate decisions</a:t>
            </a:r>
            <a:r>
              <a:rPr lang="en-GB" sz="1800" dirty="0"/>
              <a:t>.</a:t>
            </a:r>
          </a:p>
        </p:txBody>
      </p:sp>
    </p:spTree>
    <p:extLst>
      <p:ext uri="{BB962C8B-B14F-4D97-AF65-F5344CB8AC3E}">
        <p14:creationId xmlns:p14="http://schemas.microsoft.com/office/powerpoint/2010/main" val="21086712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 Points</a:t>
            </a:r>
          </a:p>
        </p:txBody>
      </p:sp>
      <p:sp>
        <p:nvSpPr>
          <p:cNvPr id="3" name="Content Placeholder 2"/>
          <p:cNvSpPr>
            <a:spLocks noGrp="1"/>
          </p:cNvSpPr>
          <p:nvPr>
            <p:ph idx="1"/>
          </p:nvPr>
        </p:nvSpPr>
        <p:spPr/>
        <p:txBody>
          <a:bodyPr/>
          <a:lstStyle/>
          <a:p>
            <a:r>
              <a:rPr lang="en-GB" dirty="0"/>
              <a:t>How involved have you been in SARs?</a:t>
            </a:r>
          </a:p>
          <a:p>
            <a:r>
              <a:rPr lang="en-GB" dirty="0"/>
              <a:t>How often do you read SARs commissioned locally or elsewhere?</a:t>
            </a:r>
          </a:p>
          <a:p>
            <a:r>
              <a:rPr lang="en-GB" dirty="0"/>
              <a:t>How often would you discuss SARs with your team/service colleagues?</a:t>
            </a:r>
          </a:p>
          <a:p>
            <a:r>
              <a:rPr lang="en-GB" dirty="0"/>
              <a:t>What is your experience of what enables best practice?</a:t>
            </a:r>
          </a:p>
          <a:p>
            <a:r>
              <a:rPr lang="en-GB" dirty="0"/>
              <a:t>What obstacles and barriers to best practice do you encounter and how might we all tackle these?</a:t>
            </a:r>
          </a:p>
        </p:txBody>
      </p:sp>
    </p:spTree>
    <p:extLst>
      <p:ext uri="{BB962C8B-B14F-4D97-AF65-F5344CB8AC3E}">
        <p14:creationId xmlns:p14="http://schemas.microsoft.com/office/powerpoint/2010/main" val="11531244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44561"/>
            <a:ext cx="8042276" cy="683478"/>
          </a:xfrm>
        </p:spPr>
        <p:txBody>
          <a:bodyPr>
            <a:normAutofit fontScale="90000"/>
          </a:bodyPr>
          <a:lstStyle/>
          <a:p>
            <a:r>
              <a:rPr lang="en-US" dirty="0">
                <a:solidFill>
                  <a:schemeClr val="tx1"/>
                </a:solidFill>
              </a:rPr>
              <a:t>Some references</a:t>
            </a:r>
          </a:p>
        </p:txBody>
      </p:sp>
      <p:sp>
        <p:nvSpPr>
          <p:cNvPr id="3" name="Content Placeholder 2"/>
          <p:cNvSpPr>
            <a:spLocks noGrp="1"/>
          </p:cNvSpPr>
          <p:nvPr>
            <p:ph idx="1"/>
          </p:nvPr>
        </p:nvSpPr>
        <p:spPr>
          <a:xfrm>
            <a:off x="549275" y="1054776"/>
            <a:ext cx="7658936" cy="5601368"/>
          </a:xfrm>
        </p:spPr>
        <p:txBody>
          <a:bodyPr>
            <a:noAutofit/>
          </a:bodyPr>
          <a:lstStyle/>
          <a:p>
            <a:pPr>
              <a:lnSpc>
                <a:spcPct val="120000"/>
              </a:lnSpc>
              <a:spcBef>
                <a:spcPts val="0"/>
              </a:spcBef>
            </a:pPr>
            <a:r>
              <a:rPr lang="en-GB" sz="1800" b="1" dirty="0">
                <a:effectLst/>
                <a:ea typeface="Calibri" panose="020F0502020204030204" pitchFamily="34" charset="0"/>
              </a:rPr>
              <a:t>Suzy </a:t>
            </a:r>
            <a:r>
              <a:rPr lang="en-GB" sz="1800" b="1" dirty="0" err="1">
                <a:effectLst/>
                <a:ea typeface="Calibri" panose="020F0502020204030204" pitchFamily="34" charset="0"/>
              </a:rPr>
              <a:t>Braye</a:t>
            </a:r>
            <a:r>
              <a:rPr lang="en-GB" sz="1800" b="1" dirty="0">
                <a:effectLst/>
                <a:ea typeface="Calibri" panose="020F0502020204030204" pitchFamily="34" charset="0"/>
              </a:rPr>
              <a:t>, Michael Preston-Shoot, Helen Stacey, Conn Doherty</a:t>
            </a:r>
            <a:r>
              <a:rPr lang="en-GB" sz="1800" b="1" dirty="0">
                <a:ea typeface="Calibri" panose="020F0502020204030204" pitchFamily="34" charset="0"/>
              </a:rPr>
              <a:t>, with Patrick Hopkinson, Karen Rees, Kate Spreadbury and Gill Taylor </a:t>
            </a:r>
            <a:r>
              <a:rPr lang="en-GB" sz="1800" dirty="0">
                <a:ea typeface="Calibri" panose="020F0502020204030204" pitchFamily="34" charset="0"/>
              </a:rPr>
              <a:t>(2024) </a:t>
            </a:r>
            <a:r>
              <a:rPr lang="en-GB" sz="1800" i="1" dirty="0">
                <a:solidFill>
                  <a:srgbClr val="231F20"/>
                </a:solidFill>
                <a:effectLst/>
                <a:ea typeface="Arial" panose="020B0604020202020204" pitchFamily="34" charset="0"/>
                <a:cs typeface="Times New Roman" panose="02020603050405020304" pitchFamily="18" charset="0"/>
              </a:rPr>
              <a:t>Analysis of Safeguarding Adult Reviews April 2019 – March 2023</a:t>
            </a:r>
            <a:r>
              <a:rPr lang="en-GB" sz="1200" i="1" dirty="0">
                <a:ea typeface="Arial" panose="020B0604020202020204" pitchFamily="34" charset="0"/>
                <a:cs typeface="Times New Roman" panose="02020603050405020304" pitchFamily="18" charset="0"/>
              </a:rPr>
              <a:t>. </a:t>
            </a:r>
            <a:r>
              <a:rPr lang="en-GB" sz="1800" i="1" dirty="0">
                <a:effectLst/>
                <a:ea typeface="Calibri" panose="020F0502020204030204" pitchFamily="34" charset="0"/>
                <a:cs typeface="Times New Roman" panose="02020603050405020304" pitchFamily="18" charset="0"/>
              </a:rPr>
              <a:t>Findings for sector-led improvement</a:t>
            </a:r>
            <a:r>
              <a:rPr lang="en-GB" sz="1800" dirty="0">
                <a:effectLst/>
                <a:ea typeface="Calibri" panose="020F0502020204030204" pitchFamily="34" charset="0"/>
                <a:cs typeface="Times New Roman" panose="02020603050405020304" pitchFamily="18" charset="0"/>
              </a:rPr>
              <a:t>. London: LGA/ADASS. </a:t>
            </a:r>
            <a:endParaRPr lang="en-GB" sz="1800" b="1" dirty="0"/>
          </a:p>
          <a:p>
            <a:pPr>
              <a:lnSpc>
                <a:spcPct val="120000"/>
              </a:lnSpc>
              <a:spcBef>
                <a:spcPts val="0"/>
              </a:spcBef>
            </a:pPr>
            <a:r>
              <a:rPr lang="en-GB" sz="1800" b="1" dirty="0"/>
              <a:t>Preston-Shoot, M. </a:t>
            </a:r>
            <a:r>
              <a:rPr lang="en-GB" sz="1800" dirty="0"/>
              <a:t>(2018) ‘Learning from Safeguarding Adult Reviews on self-neglect: addressing the challenge of change.’ </a:t>
            </a:r>
            <a:r>
              <a:rPr lang="en-GB" sz="1800" i="1" dirty="0"/>
              <a:t>Journal of Adult Protection</a:t>
            </a:r>
            <a:r>
              <a:rPr lang="en-GB" sz="1800" dirty="0"/>
              <a:t>, 20 (2), 78-92.</a:t>
            </a:r>
          </a:p>
          <a:p>
            <a:pPr>
              <a:lnSpc>
                <a:spcPct val="120000"/>
              </a:lnSpc>
              <a:spcBef>
                <a:spcPts val="0"/>
              </a:spcBef>
            </a:pPr>
            <a:r>
              <a:rPr lang="en-GB" sz="1800" b="1" dirty="0"/>
              <a:t>Preston-Shoot, M.</a:t>
            </a:r>
            <a:r>
              <a:rPr lang="en-GB" sz="1800" dirty="0"/>
              <a:t> (2019) ‘Self-neglect and safeguarding adult reviews: towards a model of understanding facilitators and barriers to best practice.’ </a:t>
            </a:r>
            <a:r>
              <a:rPr lang="en-GB" sz="1800" i="1" dirty="0"/>
              <a:t>Journal of Adult Protection</a:t>
            </a:r>
            <a:r>
              <a:rPr lang="en-GB" sz="1800" dirty="0"/>
              <a:t>, 21 (4), 219-234. </a:t>
            </a:r>
          </a:p>
          <a:p>
            <a:pPr>
              <a:lnSpc>
                <a:spcPct val="120000"/>
              </a:lnSpc>
              <a:spcBef>
                <a:spcPts val="0"/>
              </a:spcBef>
            </a:pPr>
            <a:r>
              <a:rPr lang="en-GB" sz="1800" b="1" dirty="0"/>
              <a:t>Preston-Shoot, M.</a:t>
            </a:r>
            <a:r>
              <a:rPr lang="en-GB" sz="1800" dirty="0"/>
              <a:t> (2021) ‘On (not) learning from self-neglect safeguarding adult reviews.’ </a:t>
            </a:r>
            <a:r>
              <a:rPr lang="en-GB" sz="1800" i="1" dirty="0"/>
              <a:t>Journal of Adult Protection</a:t>
            </a:r>
            <a:r>
              <a:rPr lang="en-GB" sz="1800" dirty="0"/>
              <a:t>, 23 (4), 206-224.</a:t>
            </a:r>
          </a:p>
          <a:p>
            <a:pPr>
              <a:lnSpc>
                <a:spcPct val="120000"/>
              </a:lnSpc>
              <a:spcBef>
                <a:spcPts val="0"/>
              </a:spcBef>
            </a:pPr>
            <a:r>
              <a:rPr lang="en-GB" sz="1800" b="1" dirty="0"/>
              <a:t>Preston-Shoot, M., </a:t>
            </a:r>
            <a:r>
              <a:rPr lang="en-GB" sz="1800" b="1" dirty="0" err="1"/>
              <a:t>Braye</a:t>
            </a:r>
            <a:r>
              <a:rPr lang="en-GB" sz="1800" b="1" dirty="0"/>
              <a:t>, S., Preston, O., Allen, K. and </a:t>
            </a:r>
            <a:r>
              <a:rPr lang="en-GB" sz="1800" b="1" dirty="0" err="1"/>
              <a:t>Spreadbury</a:t>
            </a:r>
            <a:r>
              <a:rPr lang="en-GB" sz="1800" b="1" dirty="0"/>
              <a:t>, K.</a:t>
            </a:r>
            <a:r>
              <a:rPr lang="en-GB" sz="1800" dirty="0"/>
              <a:t> (2020) National SAR Analysis April 2017 – March 2019: Findings for Sector-Led Improvement. London: LGA/ADASS.</a:t>
            </a:r>
          </a:p>
          <a:p>
            <a:pPr>
              <a:lnSpc>
                <a:spcPct val="120000"/>
              </a:lnSpc>
              <a:spcBef>
                <a:spcPts val="0"/>
              </a:spcBef>
            </a:pPr>
            <a:endParaRPr lang="en-GB" sz="1400" dirty="0"/>
          </a:p>
          <a:p>
            <a:pPr>
              <a:lnSpc>
                <a:spcPct val="120000"/>
              </a:lnSpc>
              <a:spcBef>
                <a:spcPts val="0"/>
              </a:spcBef>
            </a:pPr>
            <a:endParaRPr lang="en-GB" sz="1600" dirty="0"/>
          </a:p>
          <a:p>
            <a:pPr marL="0" indent="0">
              <a:lnSpc>
                <a:spcPct val="120000"/>
              </a:lnSpc>
              <a:spcBef>
                <a:spcPts val="0"/>
              </a:spcBef>
              <a:buNone/>
            </a:pPr>
            <a:endParaRPr lang="en-GB" sz="1600" b="1" dirty="0"/>
          </a:p>
        </p:txBody>
      </p:sp>
    </p:spTree>
    <p:extLst>
      <p:ext uri="{BB962C8B-B14F-4D97-AF65-F5344CB8AC3E}">
        <p14:creationId xmlns:p14="http://schemas.microsoft.com/office/powerpoint/2010/main" val="3198754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Professor Michael Preston-Shoot</a:t>
            </a:r>
          </a:p>
        </p:txBody>
      </p:sp>
      <p:sp>
        <p:nvSpPr>
          <p:cNvPr id="3" name="Content Placeholder 2"/>
          <p:cNvSpPr>
            <a:spLocks noGrp="1"/>
          </p:cNvSpPr>
          <p:nvPr>
            <p:ph sz="half" idx="1"/>
          </p:nvPr>
        </p:nvSpPr>
        <p:spPr/>
        <p:txBody>
          <a:bodyPr>
            <a:normAutofit/>
          </a:bodyPr>
          <a:lstStyle/>
          <a:p>
            <a:r>
              <a:rPr lang="en-GB" dirty="0"/>
              <a:t>Independent Chair, Greenwich Safeguarding Adults Board</a:t>
            </a:r>
          </a:p>
          <a:p>
            <a:r>
              <a:rPr lang="en-GB" dirty="0"/>
              <a:t>Independent Chair, Somerset Safeguarding Adults Board</a:t>
            </a:r>
          </a:p>
          <a:p>
            <a:r>
              <a:rPr lang="en-GB" dirty="0"/>
              <a:t>Convenor, National Network SAB Chairs</a:t>
            </a:r>
          </a:p>
        </p:txBody>
      </p:sp>
      <p:sp>
        <p:nvSpPr>
          <p:cNvPr id="4" name="Content Placeholder 3"/>
          <p:cNvSpPr>
            <a:spLocks noGrp="1"/>
          </p:cNvSpPr>
          <p:nvPr>
            <p:ph sz="half" idx="2"/>
          </p:nvPr>
        </p:nvSpPr>
        <p:spPr/>
        <p:txBody>
          <a:bodyPr>
            <a:normAutofit/>
          </a:bodyPr>
          <a:lstStyle/>
          <a:p>
            <a:r>
              <a:rPr lang="en-GB" dirty="0"/>
              <a:t>Adult Safeguarding Consultant</a:t>
            </a:r>
          </a:p>
          <a:p>
            <a:r>
              <a:rPr lang="en-GB" dirty="0"/>
              <a:t>SAR author</a:t>
            </a:r>
          </a:p>
          <a:p>
            <a:pPr marL="0" indent="0">
              <a:buNone/>
            </a:pPr>
            <a:endParaRPr lang="en-GB" dirty="0"/>
          </a:p>
          <a:p>
            <a:endParaRPr lang="en-GB" dirty="0"/>
          </a:p>
          <a:p>
            <a:r>
              <a:rPr lang="en-GB" dirty="0"/>
              <a:t>michael.preston-shoot@beds.ac.uk</a:t>
            </a:r>
          </a:p>
        </p:txBody>
      </p:sp>
    </p:spTree>
    <p:extLst>
      <p:ext uri="{BB962C8B-B14F-4D97-AF65-F5344CB8AC3E}">
        <p14:creationId xmlns:p14="http://schemas.microsoft.com/office/powerpoint/2010/main" val="388682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evidence-base for working with adults who self-neglect</a:t>
            </a:r>
          </a:p>
        </p:txBody>
      </p:sp>
      <p:sp>
        <p:nvSpPr>
          <p:cNvPr id="3" name="Subtitle 2"/>
          <p:cNvSpPr>
            <a:spLocks noGrp="1"/>
          </p:cNvSpPr>
          <p:nvPr>
            <p:ph idx="1"/>
          </p:nvPr>
        </p:nvSpPr>
        <p:spPr/>
        <p:txBody>
          <a:bodyPr/>
          <a:lstStyle/>
          <a:p>
            <a:pPr marL="0" indent="0">
              <a:buNone/>
            </a:pPr>
            <a:endParaRPr lang="en-GB" dirty="0">
              <a:solidFill>
                <a:schemeClr val="tx1"/>
              </a:solidFill>
            </a:endParaRPr>
          </a:p>
          <a:p>
            <a:endParaRPr lang="en-GB" dirty="0">
              <a:solidFill>
                <a:schemeClr val="tx1"/>
              </a:solidFill>
            </a:endParaRPr>
          </a:p>
        </p:txBody>
      </p:sp>
      <p:sp>
        <p:nvSpPr>
          <p:cNvPr id="4" name="Content Placeholder 3"/>
          <p:cNvSpPr>
            <a:spLocks noGrp="1"/>
          </p:cNvSpPr>
          <p:nvPr>
            <p:ph sz="half" idx="4294967295"/>
          </p:nvPr>
        </p:nvSpPr>
        <p:spPr>
          <a:xfrm>
            <a:off x="457200" y="1920875"/>
            <a:ext cx="8686800" cy="4433888"/>
          </a:xfrm>
        </p:spPr>
        <p:txBody>
          <a:bodyPr/>
          <a:lstStyle/>
          <a:p>
            <a:r>
              <a:rPr lang="en-GB" dirty="0"/>
              <a:t>National SAR Analysis April 2017 – March 2019</a:t>
            </a:r>
          </a:p>
          <a:p>
            <a:r>
              <a:rPr lang="en-GB" dirty="0"/>
              <a:t>231 SARs in the sample</a:t>
            </a:r>
          </a:p>
          <a:p>
            <a:r>
              <a:rPr lang="en-GB" dirty="0"/>
              <a:t>45% focus on self-neglect</a:t>
            </a:r>
          </a:p>
          <a:p>
            <a:r>
              <a:rPr lang="en-GB" dirty="0"/>
              <a:t>National SAR Analysis April 2019 – March 2023</a:t>
            </a:r>
          </a:p>
          <a:p>
            <a:r>
              <a:rPr lang="en-GB" dirty="0"/>
              <a:t>652 SARs in the sample</a:t>
            </a:r>
          </a:p>
          <a:p>
            <a:r>
              <a:rPr lang="en-GB" dirty="0"/>
              <a:t>60% feature self-neglect</a:t>
            </a:r>
          </a:p>
          <a:p>
            <a:r>
              <a:rPr lang="en-GB" dirty="0"/>
              <a:t>Self-neglect the most frequent type of abuse or neglect reviewed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Specific concerns</a:t>
            </a:r>
          </a:p>
        </p:txBody>
      </p:sp>
      <p:sp>
        <p:nvSpPr>
          <p:cNvPr id="3" name="Text Placeholder 2"/>
          <p:cNvSpPr>
            <a:spLocks noGrp="1"/>
          </p:cNvSpPr>
          <p:nvPr>
            <p:ph type="body" idx="1"/>
          </p:nvPr>
        </p:nvSpPr>
        <p:spPr/>
        <p:txBody>
          <a:bodyPr/>
          <a:lstStyle/>
          <a:p>
            <a:r>
              <a:rPr lang="en-GB" dirty="0"/>
              <a:t>2017-2019</a:t>
            </a:r>
          </a:p>
        </p:txBody>
      </p:sp>
      <p:sp>
        <p:nvSpPr>
          <p:cNvPr id="4" name="Content Placeholder 3"/>
          <p:cNvSpPr>
            <a:spLocks noGrp="1"/>
          </p:cNvSpPr>
          <p:nvPr>
            <p:ph sz="quarter" idx="4294967295"/>
          </p:nvPr>
        </p:nvSpPr>
        <p:spPr>
          <a:xfrm>
            <a:off x="685331" y="2522760"/>
            <a:ext cx="3829520" cy="3570536"/>
          </a:xfrm>
          <a:prstGeom prst="rect">
            <a:avLst/>
          </a:prstGeom>
        </p:spPr>
        <p:txBody>
          <a:bodyPr>
            <a:normAutofit fontScale="92500" lnSpcReduction="20000"/>
          </a:bodyPr>
          <a:lstStyle/>
          <a:p>
            <a:r>
              <a:rPr lang="en-US" dirty="0"/>
              <a:t>57 cases involve alcohol-dependence issues (25%)</a:t>
            </a:r>
          </a:p>
          <a:p>
            <a:r>
              <a:rPr lang="en-US" dirty="0"/>
              <a:t>25 reviews involving homelessness (11%)</a:t>
            </a:r>
          </a:p>
          <a:p>
            <a:r>
              <a:rPr lang="en-US" dirty="0"/>
              <a:t>35 cases involving skin integrity (15%)</a:t>
            </a:r>
          </a:p>
          <a:p>
            <a:r>
              <a:rPr lang="en-US" dirty="0"/>
              <a:t>34 cases involving diabetes (15%)</a:t>
            </a:r>
          </a:p>
          <a:p>
            <a:r>
              <a:rPr lang="en-US" dirty="0">
                <a:solidFill>
                  <a:srgbClr val="FF0000"/>
                </a:solidFill>
              </a:rPr>
              <a:t>161 cases involving mental health (70%)</a:t>
            </a:r>
          </a:p>
          <a:p>
            <a:endParaRPr lang="en-GB" dirty="0"/>
          </a:p>
        </p:txBody>
      </p:sp>
      <p:sp>
        <p:nvSpPr>
          <p:cNvPr id="5" name="Text Placeholder 4"/>
          <p:cNvSpPr>
            <a:spLocks noGrp="1"/>
          </p:cNvSpPr>
          <p:nvPr>
            <p:ph type="body" sz="quarter" idx="3"/>
          </p:nvPr>
        </p:nvSpPr>
        <p:spPr/>
        <p:txBody>
          <a:bodyPr/>
          <a:lstStyle/>
          <a:p>
            <a:r>
              <a:rPr lang="en-GB" dirty="0"/>
              <a:t>2019-2023</a:t>
            </a:r>
          </a:p>
        </p:txBody>
      </p:sp>
      <p:sp>
        <p:nvSpPr>
          <p:cNvPr id="6" name="Content Placeholder 5"/>
          <p:cNvSpPr>
            <a:spLocks noGrp="1"/>
          </p:cNvSpPr>
          <p:nvPr>
            <p:ph sz="quarter" idx="4294967295"/>
          </p:nvPr>
        </p:nvSpPr>
        <p:spPr>
          <a:xfrm>
            <a:off x="4629150" y="2522760"/>
            <a:ext cx="3829051" cy="3210496"/>
          </a:xfrm>
          <a:prstGeom prst="rect">
            <a:avLst/>
          </a:prstGeom>
        </p:spPr>
        <p:txBody>
          <a:bodyPr>
            <a:normAutofit fontScale="92500" lnSpcReduction="20000"/>
          </a:bodyPr>
          <a:lstStyle/>
          <a:p>
            <a:r>
              <a:rPr lang="en-GB" dirty="0"/>
              <a:t>209 cases involved substance misuse, mainly alcohol-dependence (46%)</a:t>
            </a:r>
          </a:p>
          <a:p>
            <a:r>
              <a:rPr lang="en-GB" dirty="0"/>
              <a:t>82 reviews focus on homelessness (13%)</a:t>
            </a:r>
          </a:p>
          <a:p>
            <a:r>
              <a:rPr lang="en-GB" dirty="0"/>
              <a:t>Skin integrity (17%)</a:t>
            </a:r>
          </a:p>
          <a:p>
            <a:r>
              <a:rPr lang="en-GB" dirty="0"/>
              <a:t>Diabetes (14%)</a:t>
            </a:r>
          </a:p>
          <a:p>
            <a:r>
              <a:rPr lang="en-GB" dirty="0">
                <a:solidFill>
                  <a:srgbClr val="FF0000"/>
                </a:solidFill>
              </a:rPr>
              <a:t>Mental Health (72%)</a:t>
            </a:r>
          </a:p>
        </p:txBody>
      </p:sp>
    </p:spTree>
    <p:extLst>
      <p:ext uri="{BB962C8B-B14F-4D97-AF65-F5344CB8AC3E}">
        <p14:creationId xmlns:p14="http://schemas.microsoft.com/office/powerpoint/2010/main" val="214407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20689"/>
            <a:ext cx="7773338" cy="720080"/>
          </a:xfrm>
        </p:spPr>
        <p:txBody>
          <a:bodyPr>
            <a:normAutofit fontScale="90000"/>
          </a:bodyPr>
          <a:lstStyle/>
          <a:p>
            <a:r>
              <a:rPr lang="en-GB" dirty="0"/>
              <a:t>Voices of Experts by Experience</a:t>
            </a:r>
          </a:p>
        </p:txBody>
      </p:sp>
      <p:sp>
        <p:nvSpPr>
          <p:cNvPr id="3" name="Content Placeholder 2"/>
          <p:cNvSpPr>
            <a:spLocks noGrp="1"/>
          </p:cNvSpPr>
          <p:nvPr>
            <p:ph idx="4294967295"/>
          </p:nvPr>
        </p:nvSpPr>
        <p:spPr>
          <a:xfrm>
            <a:off x="614034" y="1484785"/>
            <a:ext cx="7915931" cy="4269658"/>
          </a:xfrm>
          <a:prstGeom prst="rect">
            <a:avLst/>
          </a:prstGeom>
        </p:spPr>
        <p:txBody>
          <a:bodyPr>
            <a:noAutofit/>
          </a:bodyPr>
          <a:lstStyle/>
          <a:p>
            <a:r>
              <a:rPr lang="en-GB" sz="1800" dirty="0"/>
              <a:t>When asked what he needed, Terence replied: “Some love, man. Family environment. Support.” He wanted to be part of something real, part of real society and not just “the system”. (reported in a thematic review on people who sleep rough, Worcestershire SAB (2020)).</a:t>
            </a:r>
          </a:p>
          <a:p>
            <a:pPr marL="0" indent="0">
              <a:buNone/>
            </a:pPr>
            <a:endParaRPr lang="en-GB" sz="1800" dirty="0"/>
          </a:p>
          <a:p>
            <a:r>
              <a:rPr lang="en-GB" sz="1800" dirty="0"/>
              <a:t>Sometimes the streets feel safer than the temporary forms of accommodation we offer (Manchester SAB and Oxfordshire SAB Thematic Reviews on Homelessness. We need to challenge our assumptions.</a:t>
            </a:r>
          </a:p>
          <a:p>
            <a:endParaRPr lang="en-GB" sz="1800" dirty="0"/>
          </a:p>
          <a:p>
            <a:r>
              <a:rPr lang="en-GB" sz="1800" dirty="0"/>
              <a:t>From the Leeds Thematic Review (2020): </a:t>
            </a:r>
          </a:p>
          <a:p>
            <a:pPr lvl="1"/>
            <a:r>
              <a:rPr lang="en-GB" sz="1800" dirty="0"/>
              <a:t>“I lost everything all at once: my job, my family, my hope.”</a:t>
            </a:r>
          </a:p>
          <a:p>
            <a:pPr lvl="1"/>
            <a:r>
              <a:rPr lang="en-GB" sz="1800" dirty="0"/>
              <a:t>“Without [this help in Leeds], I’d already be dead. I’ve no doubts about that. If the elements hadn’t got me, I would have got me. Sometimes I have rolled up to this van in a real mess and they have offered help and support and got my head straight.”</a:t>
            </a:r>
          </a:p>
        </p:txBody>
      </p:sp>
    </p:spTree>
    <p:extLst>
      <p:ext uri="{BB962C8B-B14F-4D97-AF65-F5344CB8AC3E}">
        <p14:creationId xmlns:p14="http://schemas.microsoft.com/office/powerpoint/2010/main" val="3656821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Voices of lived experience </a:t>
            </a:r>
          </a:p>
        </p:txBody>
      </p:sp>
      <p:sp>
        <p:nvSpPr>
          <p:cNvPr id="3" name="Content Placeholder 2"/>
          <p:cNvSpPr>
            <a:spLocks noGrp="1"/>
          </p:cNvSpPr>
          <p:nvPr>
            <p:ph idx="1"/>
          </p:nvPr>
        </p:nvSpPr>
        <p:spPr/>
        <p:txBody>
          <a:bodyPr>
            <a:normAutofit fontScale="85000" lnSpcReduction="20000"/>
          </a:bodyPr>
          <a:lstStyle/>
          <a:p>
            <a:pPr marL="342900" lvl="1" indent="0">
              <a:buNone/>
            </a:pPr>
            <a:endParaRPr lang="en-GB" dirty="0"/>
          </a:p>
          <a:p>
            <a:r>
              <a:rPr lang="en-GB" dirty="0"/>
              <a:t>SAR Anthony and Mary (Cornwall and Isles of Scilly SAB (2022)</a:t>
            </a:r>
          </a:p>
          <a:p>
            <a:pPr lvl="1"/>
            <a:r>
              <a:rPr lang="en-GB" dirty="0"/>
              <a:t>I drink to feel numb.</a:t>
            </a:r>
          </a:p>
          <a:p>
            <a:pPr lvl="1"/>
            <a:r>
              <a:rPr lang="en-GB" dirty="0"/>
              <a:t>No concerned curiosity about this self-reflection.</a:t>
            </a:r>
          </a:p>
          <a:p>
            <a:pPr marL="393192" lvl="1" indent="0">
              <a:buNone/>
            </a:pPr>
            <a:endParaRPr lang="en-GB" dirty="0"/>
          </a:p>
          <a:p>
            <a:r>
              <a:rPr lang="en-GB" dirty="0"/>
              <a:t>Ms I’s partner commented (Tower Hamlets SAB (2020) Thematic Review):</a:t>
            </a:r>
          </a:p>
          <a:p>
            <a:pPr lvl="1"/>
            <a:r>
              <a:rPr lang="en-GB" dirty="0"/>
              <a:t>At times “she could not help herself” because of the feelings that were resurfacing; access to non-judgemental services was vital and helpful, and that support is especially important when individuals are striving to be alcohol and drug free. It was during these times that stress, anxiety and painful feelings could “bubble up”, prompting a return to substance misuse to suppress what it was very hard to acknowledge and work through.</a:t>
            </a:r>
          </a:p>
        </p:txBody>
      </p:sp>
    </p:spTree>
    <p:extLst>
      <p:ext uri="{BB962C8B-B14F-4D97-AF65-F5344CB8AC3E}">
        <p14:creationId xmlns:p14="http://schemas.microsoft.com/office/powerpoint/2010/main" val="2077484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0731" y="692696"/>
            <a:ext cx="4928295" cy="1155223"/>
          </a:xfrm>
        </p:spPr>
        <p:txBody>
          <a:bodyPr>
            <a:normAutofit fontScale="90000"/>
          </a:bodyPr>
          <a:lstStyle/>
          <a:p>
            <a:r>
              <a:rPr lang="en-GB" sz="2100" dirty="0">
                <a:latin typeface="+mn-lt"/>
              </a:rPr>
              <a:t>Poem Extract (in full in Preston-Shoot, M. (2021) </a:t>
            </a:r>
            <a:r>
              <a:rPr lang="en-GB" sz="2100" i="1" dirty="0">
                <a:latin typeface="+mn-lt"/>
              </a:rPr>
              <a:t>Adult Safeguarding and Homelessness: Experience-Informed Practice</a:t>
            </a:r>
            <a:r>
              <a:rPr lang="en-GB" sz="2100" dirty="0">
                <a:latin typeface="+mn-lt"/>
              </a:rPr>
              <a:t>. Local Government Association)</a:t>
            </a:r>
          </a:p>
        </p:txBody>
      </p:sp>
      <p:sp>
        <p:nvSpPr>
          <p:cNvPr id="3" name="Content Placeholder 2"/>
          <p:cNvSpPr>
            <a:spLocks noGrp="1"/>
          </p:cNvSpPr>
          <p:nvPr>
            <p:ph idx="1"/>
          </p:nvPr>
        </p:nvSpPr>
        <p:spPr>
          <a:xfrm>
            <a:off x="1792662" y="1988840"/>
            <a:ext cx="4964433" cy="4176463"/>
          </a:xfrm>
        </p:spPr>
        <p:txBody>
          <a:bodyPr>
            <a:normAutofit fontScale="70000" lnSpcReduction="20000"/>
          </a:bodyPr>
          <a:lstStyle/>
          <a:p>
            <a:pPr marL="0" indent="0">
              <a:buNone/>
            </a:pPr>
            <a:r>
              <a:rPr lang="en-GB" dirty="0"/>
              <a:t>From a friend to an imposter, you started to be</a:t>
            </a:r>
          </a:p>
          <a:p>
            <a:pPr marL="0" indent="0">
              <a:buNone/>
            </a:pPr>
            <a:r>
              <a:rPr lang="en-GB" dirty="0"/>
              <a:t>I tried to ignore you and ask you to leave</a:t>
            </a:r>
          </a:p>
          <a:p>
            <a:pPr marL="0" indent="0">
              <a:buNone/>
            </a:pPr>
            <a:r>
              <a:rPr lang="en-GB" dirty="0"/>
              <a:t>You started to control me and take over my mind</a:t>
            </a:r>
          </a:p>
          <a:p>
            <a:pPr marL="0" indent="0">
              <a:buNone/>
            </a:pPr>
            <a:r>
              <a:rPr lang="en-GB" dirty="0"/>
              <a:t>The hope of you leaving was now left behind</a:t>
            </a:r>
          </a:p>
          <a:p>
            <a:pPr marL="0" indent="0">
              <a:buNone/>
            </a:pPr>
            <a:r>
              <a:rPr lang="en-GB" dirty="0"/>
              <a:t>I started to believe you wanted me dead</a:t>
            </a:r>
          </a:p>
          <a:p>
            <a:pPr marL="0" indent="0">
              <a:buNone/>
            </a:pPr>
            <a:r>
              <a:rPr lang="en-GB" dirty="0"/>
              <a:t>Still, I turn to you daily for relief from my head</a:t>
            </a:r>
          </a:p>
          <a:p>
            <a:pPr marL="0" indent="0">
              <a:buNone/>
            </a:pPr>
            <a:r>
              <a:rPr lang="en-GB" dirty="0"/>
              <a:t>I thought I had beaten you time again</a:t>
            </a:r>
          </a:p>
          <a:p>
            <a:pPr marL="0" indent="0">
              <a:buNone/>
            </a:pPr>
            <a:r>
              <a:rPr lang="en-GB" dirty="0"/>
              <a:t>But you wanted to kill me, you are here till the end</a:t>
            </a:r>
          </a:p>
          <a:p>
            <a:pPr marL="0" indent="0">
              <a:buNone/>
            </a:pPr>
            <a:r>
              <a:rPr lang="en-GB" dirty="0"/>
              <a:t>I pleaded and begged, I got down on my knees</a:t>
            </a:r>
          </a:p>
          <a:p>
            <a:pPr marL="0" indent="0">
              <a:buNone/>
            </a:pPr>
            <a:r>
              <a:rPr lang="en-GB" dirty="0"/>
              <a:t>I didn’t understand that I had a disease</a:t>
            </a:r>
          </a:p>
          <a:p>
            <a:pPr marL="0" indent="0">
              <a:buNone/>
            </a:pPr>
            <a:r>
              <a:rPr lang="en-GB" dirty="0"/>
              <a:t>It would take more than my willpower to keep you at bay</a:t>
            </a:r>
          </a:p>
          <a:p>
            <a:pPr marL="0" indent="0">
              <a:buNone/>
            </a:pPr>
            <a:r>
              <a:rPr lang="en-GB" dirty="0"/>
              <a:t>I needed support to get through everyday</a:t>
            </a:r>
          </a:p>
        </p:txBody>
      </p:sp>
    </p:spTree>
    <p:extLst>
      <p:ext uri="{BB962C8B-B14F-4D97-AF65-F5344CB8AC3E}">
        <p14:creationId xmlns:p14="http://schemas.microsoft.com/office/powerpoint/2010/main" val="1569656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942</TotalTime>
  <Words>5822</Words>
  <Application>Microsoft Office PowerPoint</Application>
  <PresentationFormat>On-screen Show (4:3)</PresentationFormat>
  <Paragraphs>384</Paragraphs>
  <Slides>47</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Calibri</vt:lpstr>
      <vt:lpstr>Constantia</vt:lpstr>
      <vt:lpstr>Times New Roman</vt:lpstr>
      <vt:lpstr>Wingdings</vt:lpstr>
      <vt:lpstr>Wingdings 2</vt:lpstr>
      <vt:lpstr>Flow</vt:lpstr>
      <vt:lpstr>Self-neglect: the evidence-base from safeguarding adult reviews</vt:lpstr>
      <vt:lpstr>Self-Neglect Definition</vt:lpstr>
      <vt:lpstr>Understanding self-neglect: what do we know about prevalence?</vt:lpstr>
      <vt:lpstr>Self-neglect and safeguarding</vt:lpstr>
      <vt:lpstr>The evidence-base for working with adults who self-neglect</vt:lpstr>
      <vt:lpstr>Specific concerns</vt:lpstr>
      <vt:lpstr>Voices of Experts by Experience</vt:lpstr>
      <vt:lpstr>Voices of lived experience </vt:lpstr>
      <vt:lpstr>Poem Extract (in full in Preston-Shoot, M. (2021) Adult Safeguarding and Homelessness: Experience-Informed Practice. Local Government Association)</vt:lpstr>
      <vt:lpstr>Concerned curiosity – there is always a backstory</vt:lpstr>
      <vt:lpstr>Why is curiosity in the too difficult box?</vt:lpstr>
      <vt:lpstr>National Analysis Findings</vt:lpstr>
      <vt:lpstr>Liverpool SAB – SAR Hazel</vt:lpstr>
      <vt:lpstr>South Tyneside SAB: Adults AT and AS</vt:lpstr>
      <vt:lpstr>Direct practice – best practice</vt:lpstr>
      <vt:lpstr>Using the voice of lived experience (SAR - Ms H and Ms I – Tower Hamlets SAB) – Being trauma-informed</vt:lpstr>
      <vt:lpstr>Wandsworth SAB – WWF (2017)</vt:lpstr>
      <vt:lpstr>Salford SAB: SAR Eric</vt:lpstr>
      <vt:lpstr>SAR Eric: Conclusions</vt:lpstr>
      <vt:lpstr>Andy: a pen picture (2019) Salford SAB</vt:lpstr>
      <vt:lpstr>Duncan – Croydon SAB</vt:lpstr>
      <vt:lpstr>Duncan – amongst the findings were</vt:lpstr>
      <vt:lpstr>Haringey SAB – Thematic Review Homelessness</vt:lpstr>
      <vt:lpstr>“They don’t engage”</vt:lpstr>
      <vt:lpstr>What people with lived experience say about working with them</vt:lpstr>
      <vt:lpstr>Inter-organisational environment – best practice</vt:lpstr>
      <vt:lpstr>Returning to human stories</vt:lpstr>
      <vt:lpstr>MS: City of London &amp; Hackney SAB (2021)</vt:lpstr>
      <vt:lpstr>Kirklees SAB Adult N (2022)</vt:lpstr>
      <vt:lpstr>Organisational environment – best practice</vt:lpstr>
      <vt:lpstr>Returning to Human Stories</vt:lpstr>
      <vt:lpstr>Isle of Wight SAB – Howard (2018)</vt:lpstr>
      <vt:lpstr>SAB governance – best practice</vt:lpstr>
      <vt:lpstr>Mental Capacity</vt:lpstr>
      <vt:lpstr>Challenging the dichotomy</vt:lpstr>
      <vt:lpstr>A more nuanced ethical literacy</vt:lpstr>
      <vt:lpstr>The core dilemma</vt:lpstr>
      <vt:lpstr>The story of Manuela Sykes</vt:lpstr>
      <vt:lpstr> </vt:lpstr>
      <vt:lpstr>Executive Function</vt:lpstr>
      <vt:lpstr>Putting this understanding into practice</vt:lpstr>
      <vt:lpstr> National guidance (NICE 2018)  </vt:lpstr>
      <vt:lpstr>Case Law: Executive Functioning</vt:lpstr>
      <vt:lpstr>Signposts to best practice</vt:lpstr>
      <vt:lpstr>Discussion Points</vt:lpstr>
      <vt:lpstr>Some references</vt:lpstr>
      <vt:lpstr>Professor Michael Preston-Shoot</vt:lpstr>
    </vt:vector>
  </TitlesOfParts>
  <Company>University of Bedfordshire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Adults who self-neglect</dc:title>
  <dc:creator>MPreston-Shoot</dc:creator>
  <cp:lastModifiedBy>Becky Llamas</cp:lastModifiedBy>
  <cp:revision>97</cp:revision>
  <cp:lastPrinted>2016-04-21T07:31:00Z</cp:lastPrinted>
  <dcterms:created xsi:type="dcterms:W3CDTF">2014-03-08T10:30:39Z</dcterms:created>
  <dcterms:modified xsi:type="dcterms:W3CDTF">2024-06-28T15:31:10Z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959cb5-d6fa-43bd-af65-dd08ea55ea38_Enabled">
    <vt:lpwstr>true</vt:lpwstr>
  </property>
  <property fmtid="{D5CDD505-2E9C-101B-9397-08002B2CF9AE}" pid="3" name="MSIP_Label_b0959cb5-d6fa-43bd-af65-dd08ea55ea38_SetDate">
    <vt:lpwstr>2024-06-28T15:30:33Z</vt:lpwstr>
  </property>
  <property fmtid="{D5CDD505-2E9C-101B-9397-08002B2CF9AE}" pid="4" name="MSIP_Label_b0959cb5-d6fa-43bd-af65-dd08ea55ea38_Method">
    <vt:lpwstr>Privileged</vt:lpwstr>
  </property>
  <property fmtid="{D5CDD505-2E9C-101B-9397-08002B2CF9AE}" pid="5" name="MSIP_Label_b0959cb5-d6fa-43bd-af65-dd08ea55ea38_Name">
    <vt:lpwstr>b0959cb5-d6fa-43bd-af65-dd08ea55ea38</vt:lpwstr>
  </property>
  <property fmtid="{D5CDD505-2E9C-101B-9397-08002B2CF9AE}" pid="6" name="MSIP_Label_b0959cb5-d6fa-43bd-af65-dd08ea55ea38_SiteId">
    <vt:lpwstr>c947251d-81c4-4c9b-995d-f3d3b7a048c7</vt:lpwstr>
  </property>
  <property fmtid="{D5CDD505-2E9C-101B-9397-08002B2CF9AE}" pid="7" name="MSIP_Label_b0959cb5-d6fa-43bd-af65-dd08ea55ea38_ActionId">
    <vt:lpwstr>6d63d806-9cd2-4f09-ae37-7b191fb2b749</vt:lpwstr>
  </property>
  <property fmtid="{D5CDD505-2E9C-101B-9397-08002B2CF9AE}" pid="8" name="MSIP_Label_b0959cb5-d6fa-43bd-af65-dd08ea55ea38_ContentBits">
    <vt:lpwstr>1</vt:lpwstr>
  </property>
  <property fmtid="{D5CDD505-2E9C-101B-9397-08002B2CF9AE}" pid="9" name="ClassificationContentMarkingHeaderLocations">
    <vt:lpwstr>Flow:4</vt:lpwstr>
  </property>
  <property fmtid="{D5CDD505-2E9C-101B-9397-08002B2CF9AE}" pid="10" name="ClassificationContentMarkingHeaderText">
    <vt:lpwstr>This document was classified as: OFFICIAL</vt:lpwstr>
  </property>
</Properties>
</file>