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281" r:id="rId6"/>
    <p:sldId id="290" r:id="rId7"/>
    <p:sldId id="286" r:id="rId8"/>
    <p:sldId id="288" r:id="rId9"/>
    <p:sldId id="283" r:id="rId10"/>
    <p:sldId id="289" r:id="rId11"/>
    <p:sldId id="287" r:id="rId12"/>
    <p:sldId id="284" r:id="rId13"/>
    <p:sldId id="280"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072D2-A8AB-4C87-B375-5F91EFD80972}" v="509" dt="2024-06-28T11:45:25.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62" d="100"/>
          <a:sy n="62" d="100"/>
        </p:scale>
        <p:origin x="7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8EA25-75A0-4C66-9406-ED334FC87BF2}" type="datetimeFigureOut">
              <a:rPr lang="en-GB" smtClean="0"/>
              <a:t>28/06/2024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35266-7778-410D-BF61-C7259AA0A36A}" type="slidenum">
              <a:rPr lang="en-GB" smtClean="0"/>
              <a:t>‹#›</a:t>
            </a:fld>
            <a:endParaRPr lang="en-GB"/>
          </a:p>
        </p:txBody>
      </p:sp>
    </p:spTree>
    <p:extLst>
      <p:ext uri="{BB962C8B-B14F-4D97-AF65-F5344CB8AC3E}">
        <p14:creationId xmlns:p14="http://schemas.microsoft.com/office/powerpoint/2010/main" val="252150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870E9D-D5A7-4E85-949D-C0599DE4E135}" type="slidenum">
              <a:rPr lang="en-GB" smtClean="0"/>
              <a:t>1</a:t>
            </a:fld>
            <a:endParaRPr lang="en-GB"/>
          </a:p>
        </p:txBody>
      </p:sp>
    </p:spTree>
    <p:extLst>
      <p:ext uri="{BB962C8B-B14F-4D97-AF65-F5344CB8AC3E}">
        <p14:creationId xmlns:p14="http://schemas.microsoft.com/office/powerpoint/2010/main" val="174375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B1870E9D-D5A7-4E85-949D-C0599DE4E135}" type="slidenum">
              <a:rPr lang="en-GB" smtClean="0"/>
              <a:t>11</a:t>
            </a:fld>
            <a:endParaRPr lang="en-GB"/>
          </a:p>
        </p:txBody>
      </p:sp>
    </p:spTree>
    <p:extLst>
      <p:ext uri="{BB962C8B-B14F-4D97-AF65-F5344CB8AC3E}">
        <p14:creationId xmlns:p14="http://schemas.microsoft.com/office/powerpoint/2010/main" val="31200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B1870E9D-D5A7-4E85-949D-C0599DE4E135}" type="slidenum">
              <a:rPr lang="en-GB" smtClean="0"/>
              <a:t>2</a:t>
            </a:fld>
            <a:endParaRPr lang="en-GB"/>
          </a:p>
        </p:txBody>
      </p:sp>
    </p:spTree>
    <p:extLst>
      <p:ext uri="{BB962C8B-B14F-4D97-AF65-F5344CB8AC3E}">
        <p14:creationId xmlns:p14="http://schemas.microsoft.com/office/powerpoint/2010/main" val="10137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B1870E9D-D5A7-4E85-949D-C0599DE4E135}" type="slidenum">
              <a:rPr lang="en-GB" smtClean="0"/>
              <a:t>3</a:t>
            </a:fld>
            <a:endParaRPr lang="en-GB"/>
          </a:p>
        </p:txBody>
      </p:sp>
    </p:spTree>
    <p:extLst>
      <p:ext uri="{BB962C8B-B14F-4D97-AF65-F5344CB8AC3E}">
        <p14:creationId xmlns:p14="http://schemas.microsoft.com/office/powerpoint/2010/main" val="345020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870E9D-D5A7-4E85-949D-C0599DE4E135}" type="slidenum">
              <a:rPr lang="en-GB" smtClean="0"/>
              <a:t>4</a:t>
            </a:fld>
            <a:endParaRPr lang="en-GB"/>
          </a:p>
        </p:txBody>
      </p:sp>
    </p:spTree>
    <p:extLst>
      <p:ext uri="{BB962C8B-B14F-4D97-AF65-F5344CB8AC3E}">
        <p14:creationId xmlns:p14="http://schemas.microsoft.com/office/powerpoint/2010/main" val="2743552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B1870E9D-D5A7-4E85-949D-C0599DE4E135}" type="slidenum">
              <a:rPr lang="en-GB" smtClean="0"/>
              <a:t>5</a:t>
            </a:fld>
            <a:endParaRPr lang="en-GB"/>
          </a:p>
        </p:txBody>
      </p:sp>
    </p:spTree>
    <p:extLst>
      <p:ext uri="{BB962C8B-B14F-4D97-AF65-F5344CB8AC3E}">
        <p14:creationId xmlns:p14="http://schemas.microsoft.com/office/powerpoint/2010/main" val="183572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work in partnership with organisations to keep our communities safe. Our partner agencies work with many more members of the community than we become aware of, so the eyes of partners are really important to us. </a:t>
            </a:r>
          </a:p>
          <a:p>
            <a:r>
              <a:rPr lang="en-GB" dirty="0"/>
              <a:t>Whilst we are lucky the Fire Service has a good reputation, we are always looking to get into the homes of the most vulnerable people we do not know about. We have tools and metrics we use to target our visits, but we welcome partner referrals. As fellow professionals, if you gain access to members of the community who are vulnerable and feel a visit from us would be beneficial, we want to know that information.</a:t>
            </a:r>
          </a:p>
          <a:p>
            <a:r>
              <a:rPr lang="en-GB" dirty="0"/>
              <a:t>Equally, we have referral pathways from our visits to support occupants with falls, smoking cessation, alcohol reduction, warmer homes schemes, the Alzheimer's Society and loneliness and isolation. </a:t>
            </a:r>
          </a:p>
          <a:p>
            <a:endParaRPr lang="en-GB" dirty="0"/>
          </a:p>
          <a:p>
            <a:r>
              <a:rPr lang="en-GB" dirty="0"/>
              <a:t>Wherever possible, we like to complete joint visits. There are several benefits to this. </a:t>
            </a:r>
          </a:p>
          <a:p>
            <a:pPr marL="228600" indent="-228600">
              <a:buFont typeface="+mj-lt"/>
              <a:buAutoNum type="arabicPeriod"/>
            </a:pPr>
            <a:r>
              <a:rPr lang="en-GB" dirty="0"/>
              <a:t>It gets us over the threshold. Often the people we deal with are suspicious of professionals, and if you already have a level of trust with the person, and we attend with you we get their implied trust and allowed access to the property.</a:t>
            </a:r>
          </a:p>
          <a:p>
            <a:pPr marL="228600" indent="-228600">
              <a:buFont typeface="+mj-lt"/>
              <a:buAutoNum type="arabicPeriod"/>
            </a:pPr>
            <a:r>
              <a:rPr lang="en-GB" dirty="0"/>
              <a:t>A joint visit can allow our messages to be repeated once we have left. </a:t>
            </a:r>
          </a:p>
          <a:p>
            <a:pPr marL="228600" indent="-228600">
              <a:buFont typeface="+mj-lt"/>
              <a:buAutoNum type="arabicPeriod"/>
            </a:pPr>
            <a:r>
              <a:rPr lang="en-GB" dirty="0"/>
              <a:t>Staff safety.</a:t>
            </a:r>
          </a:p>
          <a:p>
            <a:pPr marL="228600" indent="-228600">
              <a:buFont typeface="+mj-lt"/>
              <a:buAutoNum type="arabicPeriod"/>
            </a:pPr>
            <a:endParaRPr lang="en-GB" dirty="0"/>
          </a:p>
        </p:txBody>
      </p:sp>
      <p:sp>
        <p:nvSpPr>
          <p:cNvPr id="4" name="Slide Number Placeholder 3"/>
          <p:cNvSpPr>
            <a:spLocks noGrp="1"/>
          </p:cNvSpPr>
          <p:nvPr>
            <p:ph type="sldNum" sz="quarter" idx="5"/>
          </p:nvPr>
        </p:nvSpPr>
        <p:spPr/>
        <p:txBody>
          <a:bodyPr/>
          <a:lstStyle/>
          <a:p>
            <a:fld id="{B1870E9D-D5A7-4E85-949D-C0599DE4E135}" type="slidenum">
              <a:rPr lang="en-GB" smtClean="0"/>
              <a:t>6</a:t>
            </a:fld>
            <a:endParaRPr lang="en-GB"/>
          </a:p>
        </p:txBody>
      </p:sp>
    </p:spTree>
    <p:extLst>
      <p:ext uri="{BB962C8B-B14F-4D97-AF65-F5344CB8AC3E}">
        <p14:creationId xmlns:p14="http://schemas.microsoft.com/office/powerpoint/2010/main" val="299055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B1870E9D-D5A7-4E85-949D-C0599DE4E135}" type="slidenum">
              <a:rPr lang="en-GB" smtClean="0"/>
              <a:t>7</a:t>
            </a:fld>
            <a:endParaRPr lang="en-GB"/>
          </a:p>
        </p:txBody>
      </p:sp>
    </p:spTree>
    <p:extLst>
      <p:ext uri="{BB962C8B-B14F-4D97-AF65-F5344CB8AC3E}">
        <p14:creationId xmlns:p14="http://schemas.microsoft.com/office/powerpoint/2010/main" val="1027553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dirty="0"/>
          </a:p>
        </p:txBody>
      </p:sp>
      <p:sp>
        <p:nvSpPr>
          <p:cNvPr id="4" name="Slide Number Placeholder 3"/>
          <p:cNvSpPr>
            <a:spLocks noGrp="1"/>
          </p:cNvSpPr>
          <p:nvPr>
            <p:ph type="sldNum" sz="quarter" idx="5"/>
          </p:nvPr>
        </p:nvSpPr>
        <p:spPr/>
        <p:txBody>
          <a:bodyPr/>
          <a:lstStyle/>
          <a:p>
            <a:fld id="{B1870E9D-D5A7-4E85-949D-C0599DE4E135}" type="slidenum">
              <a:rPr lang="en-GB" smtClean="0"/>
              <a:t>8</a:t>
            </a:fld>
            <a:endParaRPr lang="en-GB"/>
          </a:p>
        </p:txBody>
      </p:sp>
    </p:spTree>
    <p:extLst>
      <p:ext uri="{BB962C8B-B14F-4D97-AF65-F5344CB8AC3E}">
        <p14:creationId xmlns:p14="http://schemas.microsoft.com/office/powerpoint/2010/main" val="32870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B1870E9D-D5A7-4E85-949D-C0599DE4E135}" type="slidenum">
              <a:rPr lang="en-GB" smtClean="0"/>
              <a:t>9</a:t>
            </a:fld>
            <a:endParaRPr lang="en-GB"/>
          </a:p>
        </p:txBody>
      </p:sp>
    </p:spTree>
    <p:extLst>
      <p:ext uri="{BB962C8B-B14F-4D97-AF65-F5344CB8AC3E}">
        <p14:creationId xmlns:p14="http://schemas.microsoft.com/office/powerpoint/2010/main" val="259895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F729-AC17-EA84-4AD3-97DC328245E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5451236-6D78-9A39-0C7B-EDFCBBAE4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DAE1E73-0827-28BE-A7D7-1C3A49A24A6E}"/>
              </a:ext>
            </a:extLst>
          </p:cNvPr>
          <p:cNvSpPr>
            <a:spLocks noGrp="1"/>
          </p:cNvSpPr>
          <p:nvPr>
            <p:ph type="dt" sz="half" idx="10"/>
          </p:nvPr>
        </p:nvSpPr>
        <p:spPr/>
        <p:txBody>
          <a:bodyPr/>
          <a:lstStyle/>
          <a:p>
            <a:fld id="{E578CF16-F8F4-4DD4-9F6E-9EEFFB3C25F2}" type="datetimeFigureOut">
              <a:rPr lang="en-GB" smtClean="0"/>
              <a:t>28/06/2024</a:t>
            </a:fld>
            <a:endParaRPr lang="en-GB"/>
          </a:p>
        </p:txBody>
      </p:sp>
      <p:sp>
        <p:nvSpPr>
          <p:cNvPr id="5" name="Footer Placeholder 4">
            <a:extLst>
              <a:ext uri="{FF2B5EF4-FFF2-40B4-BE49-F238E27FC236}">
                <a16:creationId xmlns:a16="http://schemas.microsoft.com/office/drawing/2014/main" id="{64F53641-A549-BB19-0553-6A62C51FD5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180A81-EB42-18AD-D30C-0DAD067A8CBC}"/>
              </a:ext>
            </a:extLst>
          </p:cNvPr>
          <p:cNvSpPr>
            <a:spLocks noGrp="1"/>
          </p:cNvSpPr>
          <p:nvPr>
            <p:ph type="sldNum" sz="quarter" idx="12"/>
          </p:nvPr>
        </p:nvSpPr>
        <p:spPr/>
        <p:txBody>
          <a:bodyPr/>
          <a:lstStyle/>
          <a:p>
            <a:fld id="{E9421EAB-42E5-485A-B2CA-708F5698FD22}" type="slidenum">
              <a:rPr lang="en-GB" smtClean="0"/>
              <a:t>‹#›</a:t>
            </a:fld>
            <a:endParaRPr lang="en-GB"/>
          </a:p>
        </p:txBody>
      </p:sp>
    </p:spTree>
    <p:extLst>
      <p:ext uri="{BB962C8B-B14F-4D97-AF65-F5344CB8AC3E}">
        <p14:creationId xmlns:p14="http://schemas.microsoft.com/office/powerpoint/2010/main" val="345260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38FC-8662-B775-DE66-7F570F7C151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558C3C8-5886-6E6D-68BF-DAC1646B0B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903942E-98EE-4178-E868-F576FA91D4A0}"/>
              </a:ext>
            </a:extLst>
          </p:cNvPr>
          <p:cNvSpPr>
            <a:spLocks noGrp="1"/>
          </p:cNvSpPr>
          <p:nvPr>
            <p:ph type="dt" sz="half" idx="10"/>
          </p:nvPr>
        </p:nvSpPr>
        <p:spPr/>
        <p:txBody>
          <a:bodyPr/>
          <a:lstStyle/>
          <a:p>
            <a:fld id="{E578CF16-F8F4-4DD4-9F6E-9EEFFB3C25F2}" type="datetimeFigureOut">
              <a:rPr lang="en-GB" smtClean="0"/>
              <a:t>28/06/2024</a:t>
            </a:fld>
            <a:endParaRPr lang="en-GB"/>
          </a:p>
        </p:txBody>
      </p:sp>
      <p:sp>
        <p:nvSpPr>
          <p:cNvPr id="5" name="Footer Placeholder 4">
            <a:extLst>
              <a:ext uri="{FF2B5EF4-FFF2-40B4-BE49-F238E27FC236}">
                <a16:creationId xmlns:a16="http://schemas.microsoft.com/office/drawing/2014/main" id="{27894FA2-0C37-5974-08B8-348155CDA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6C3763-AD4A-D6F3-D2A5-5789D83A2D92}"/>
              </a:ext>
            </a:extLst>
          </p:cNvPr>
          <p:cNvSpPr>
            <a:spLocks noGrp="1"/>
          </p:cNvSpPr>
          <p:nvPr>
            <p:ph type="sldNum" sz="quarter" idx="12"/>
          </p:nvPr>
        </p:nvSpPr>
        <p:spPr/>
        <p:txBody>
          <a:bodyPr/>
          <a:lstStyle/>
          <a:p>
            <a:fld id="{E9421EAB-42E5-485A-B2CA-708F5698FD22}" type="slidenum">
              <a:rPr lang="en-GB" smtClean="0"/>
              <a:t>‹#›</a:t>
            </a:fld>
            <a:endParaRPr lang="en-GB"/>
          </a:p>
        </p:txBody>
      </p:sp>
    </p:spTree>
    <p:extLst>
      <p:ext uri="{BB962C8B-B14F-4D97-AF65-F5344CB8AC3E}">
        <p14:creationId xmlns:p14="http://schemas.microsoft.com/office/powerpoint/2010/main" val="316711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D81ED0-65CE-981F-3682-88222C03C24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5363B5A-56D8-DAC4-B213-C5DB4A8DA93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5572004-616E-5440-149C-997C282FFD73}"/>
              </a:ext>
            </a:extLst>
          </p:cNvPr>
          <p:cNvSpPr>
            <a:spLocks noGrp="1"/>
          </p:cNvSpPr>
          <p:nvPr>
            <p:ph type="dt" sz="half" idx="10"/>
          </p:nvPr>
        </p:nvSpPr>
        <p:spPr/>
        <p:txBody>
          <a:bodyPr/>
          <a:lstStyle/>
          <a:p>
            <a:fld id="{E578CF16-F8F4-4DD4-9F6E-9EEFFB3C25F2}" type="datetimeFigureOut">
              <a:rPr lang="en-GB" smtClean="0"/>
              <a:t>28/06/2024</a:t>
            </a:fld>
            <a:endParaRPr lang="en-GB"/>
          </a:p>
        </p:txBody>
      </p:sp>
      <p:sp>
        <p:nvSpPr>
          <p:cNvPr id="5" name="Footer Placeholder 4">
            <a:extLst>
              <a:ext uri="{FF2B5EF4-FFF2-40B4-BE49-F238E27FC236}">
                <a16:creationId xmlns:a16="http://schemas.microsoft.com/office/drawing/2014/main" id="{1AE25DB4-B200-94E0-F35C-715FC79D47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E9B936-F585-03BC-7A37-32EE74A33D3C}"/>
              </a:ext>
            </a:extLst>
          </p:cNvPr>
          <p:cNvSpPr>
            <a:spLocks noGrp="1"/>
          </p:cNvSpPr>
          <p:nvPr>
            <p:ph type="sldNum" sz="quarter" idx="12"/>
          </p:nvPr>
        </p:nvSpPr>
        <p:spPr/>
        <p:txBody>
          <a:bodyPr/>
          <a:lstStyle/>
          <a:p>
            <a:fld id="{E9421EAB-42E5-485A-B2CA-708F5698FD22}" type="slidenum">
              <a:rPr lang="en-GB" smtClean="0"/>
              <a:t>‹#›</a:t>
            </a:fld>
            <a:endParaRPr lang="en-GB"/>
          </a:p>
        </p:txBody>
      </p:sp>
    </p:spTree>
    <p:extLst>
      <p:ext uri="{BB962C8B-B14F-4D97-AF65-F5344CB8AC3E}">
        <p14:creationId xmlns:p14="http://schemas.microsoft.com/office/powerpoint/2010/main" val="148421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8AA3-7878-4EED-0BBB-511F0B586BF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3704D98-DBAB-4322-F7D7-6A0CFD7B055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A68759A-85D8-3941-5321-74C3C8BD8A92}"/>
              </a:ext>
            </a:extLst>
          </p:cNvPr>
          <p:cNvSpPr>
            <a:spLocks noGrp="1"/>
          </p:cNvSpPr>
          <p:nvPr>
            <p:ph type="dt" sz="half" idx="10"/>
          </p:nvPr>
        </p:nvSpPr>
        <p:spPr/>
        <p:txBody>
          <a:bodyPr/>
          <a:lstStyle/>
          <a:p>
            <a:fld id="{E578CF16-F8F4-4DD4-9F6E-9EEFFB3C25F2}" type="datetimeFigureOut">
              <a:rPr lang="en-GB" smtClean="0"/>
              <a:t>28/06/2024</a:t>
            </a:fld>
            <a:endParaRPr lang="en-GB"/>
          </a:p>
        </p:txBody>
      </p:sp>
      <p:sp>
        <p:nvSpPr>
          <p:cNvPr id="5" name="Footer Placeholder 4">
            <a:extLst>
              <a:ext uri="{FF2B5EF4-FFF2-40B4-BE49-F238E27FC236}">
                <a16:creationId xmlns:a16="http://schemas.microsoft.com/office/drawing/2014/main" id="{B2E84241-2627-C777-31D4-4FD37B43EA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229CB6-8D47-6835-16FD-367EE43A3B2B}"/>
              </a:ext>
            </a:extLst>
          </p:cNvPr>
          <p:cNvSpPr>
            <a:spLocks noGrp="1"/>
          </p:cNvSpPr>
          <p:nvPr>
            <p:ph type="sldNum" sz="quarter" idx="12"/>
          </p:nvPr>
        </p:nvSpPr>
        <p:spPr/>
        <p:txBody>
          <a:bodyPr/>
          <a:lstStyle/>
          <a:p>
            <a:fld id="{E9421EAB-42E5-485A-B2CA-708F5698FD22}" type="slidenum">
              <a:rPr lang="en-GB" smtClean="0"/>
              <a:t>‹#›</a:t>
            </a:fld>
            <a:endParaRPr lang="en-GB"/>
          </a:p>
        </p:txBody>
      </p:sp>
    </p:spTree>
    <p:extLst>
      <p:ext uri="{BB962C8B-B14F-4D97-AF65-F5344CB8AC3E}">
        <p14:creationId xmlns:p14="http://schemas.microsoft.com/office/powerpoint/2010/main" val="173202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9556-9FD5-C061-F88E-5CA63C173A7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BB381EE-7A50-38C3-CA41-0039823492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399B39-7D64-2075-9B9B-8FE23DF42242}"/>
              </a:ext>
            </a:extLst>
          </p:cNvPr>
          <p:cNvSpPr>
            <a:spLocks noGrp="1"/>
          </p:cNvSpPr>
          <p:nvPr>
            <p:ph type="dt" sz="half" idx="10"/>
          </p:nvPr>
        </p:nvSpPr>
        <p:spPr/>
        <p:txBody>
          <a:bodyPr/>
          <a:lstStyle/>
          <a:p>
            <a:fld id="{E578CF16-F8F4-4DD4-9F6E-9EEFFB3C25F2}" type="datetimeFigureOut">
              <a:rPr lang="en-GB" smtClean="0"/>
              <a:t>28/06/2024</a:t>
            </a:fld>
            <a:endParaRPr lang="en-GB"/>
          </a:p>
        </p:txBody>
      </p:sp>
      <p:sp>
        <p:nvSpPr>
          <p:cNvPr id="5" name="Footer Placeholder 4">
            <a:extLst>
              <a:ext uri="{FF2B5EF4-FFF2-40B4-BE49-F238E27FC236}">
                <a16:creationId xmlns:a16="http://schemas.microsoft.com/office/drawing/2014/main" id="{296D00CC-E212-A356-A29A-316640CC5A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697F4-8CD6-4CC9-34A8-DF7BD2C242F5}"/>
              </a:ext>
            </a:extLst>
          </p:cNvPr>
          <p:cNvSpPr>
            <a:spLocks noGrp="1"/>
          </p:cNvSpPr>
          <p:nvPr>
            <p:ph type="sldNum" sz="quarter" idx="12"/>
          </p:nvPr>
        </p:nvSpPr>
        <p:spPr/>
        <p:txBody>
          <a:bodyPr/>
          <a:lstStyle/>
          <a:p>
            <a:fld id="{E9421EAB-42E5-485A-B2CA-708F5698FD22}" type="slidenum">
              <a:rPr lang="en-GB" smtClean="0"/>
              <a:t>‹#›</a:t>
            </a:fld>
            <a:endParaRPr lang="en-GB"/>
          </a:p>
        </p:txBody>
      </p:sp>
    </p:spTree>
    <p:extLst>
      <p:ext uri="{BB962C8B-B14F-4D97-AF65-F5344CB8AC3E}">
        <p14:creationId xmlns:p14="http://schemas.microsoft.com/office/powerpoint/2010/main" val="206803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5E2D-222D-57CE-0CFC-844075E290F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2010663-176E-AA99-891B-798D3AD6DB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B8231E5-42B1-999E-16D5-6B059E43C3B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F652D9B-DD39-7E40-0E16-7F0C98D968C5}"/>
              </a:ext>
            </a:extLst>
          </p:cNvPr>
          <p:cNvSpPr>
            <a:spLocks noGrp="1"/>
          </p:cNvSpPr>
          <p:nvPr>
            <p:ph type="dt" sz="half" idx="10"/>
          </p:nvPr>
        </p:nvSpPr>
        <p:spPr/>
        <p:txBody>
          <a:bodyPr/>
          <a:lstStyle/>
          <a:p>
            <a:fld id="{E578CF16-F8F4-4DD4-9F6E-9EEFFB3C25F2}" type="datetimeFigureOut">
              <a:rPr lang="en-GB" smtClean="0"/>
              <a:t>28/06/2024</a:t>
            </a:fld>
            <a:endParaRPr lang="en-GB"/>
          </a:p>
        </p:txBody>
      </p:sp>
      <p:sp>
        <p:nvSpPr>
          <p:cNvPr id="6" name="Footer Placeholder 5">
            <a:extLst>
              <a:ext uri="{FF2B5EF4-FFF2-40B4-BE49-F238E27FC236}">
                <a16:creationId xmlns:a16="http://schemas.microsoft.com/office/drawing/2014/main" id="{9E09412B-1D13-66D7-A171-F32665D5B9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F90EDF-D5A8-49AE-402B-81FD1B85B1A2}"/>
              </a:ext>
            </a:extLst>
          </p:cNvPr>
          <p:cNvSpPr>
            <a:spLocks noGrp="1"/>
          </p:cNvSpPr>
          <p:nvPr>
            <p:ph type="sldNum" sz="quarter" idx="12"/>
          </p:nvPr>
        </p:nvSpPr>
        <p:spPr/>
        <p:txBody>
          <a:bodyPr/>
          <a:lstStyle/>
          <a:p>
            <a:fld id="{E9421EAB-42E5-485A-B2CA-708F5698FD22}" type="slidenum">
              <a:rPr lang="en-GB" smtClean="0"/>
              <a:t>‹#›</a:t>
            </a:fld>
            <a:endParaRPr lang="en-GB"/>
          </a:p>
        </p:txBody>
      </p:sp>
    </p:spTree>
    <p:extLst>
      <p:ext uri="{BB962C8B-B14F-4D97-AF65-F5344CB8AC3E}">
        <p14:creationId xmlns:p14="http://schemas.microsoft.com/office/powerpoint/2010/main" val="170779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6472-8F28-3EAE-A34E-184E04A5A81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B992E25-267A-9EAD-3B06-4F4DAF42FC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C2E419-FF90-E599-7905-2B6A4161C33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8352151-B8E4-05C2-C02B-EDF3BC53D1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7350BD9-BBC0-9303-782D-2B3B7D35E7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1DBE8F1-BFFC-F9D0-D77C-CE06112AF5BD}"/>
              </a:ext>
            </a:extLst>
          </p:cNvPr>
          <p:cNvSpPr>
            <a:spLocks noGrp="1"/>
          </p:cNvSpPr>
          <p:nvPr>
            <p:ph type="dt" sz="half" idx="10"/>
          </p:nvPr>
        </p:nvSpPr>
        <p:spPr/>
        <p:txBody>
          <a:bodyPr/>
          <a:lstStyle/>
          <a:p>
            <a:fld id="{E578CF16-F8F4-4DD4-9F6E-9EEFFB3C25F2}" type="datetimeFigureOut">
              <a:rPr lang="en-GB" smtClean="0"/>
              <a:t>28/06/2024</a:t>
            </a:fld>
            <a:endParaRPr lang="en-GB"/>
          </a:p>
        </p:txBody>
      </p:sp>
      <p:sp>
        <p:nvSpPr>
          <p:cNvPr id="8" name="Footer Placeholder 7">
            <a:extLst>
              <a:ext uri="{FF2B5EF4-FFF2-40B4-BE49-F238E27FC236}">
                <a16:creationId xmlns:a16="http://schemas.microsoft.com/office/drawing/2014/main" id="{95B5B346-909C-DDAD-D9E4-AD0C4809CB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379532-A33F-AF96-03C2-E33813FAF5F0}"/>
              </a:ext>
            </a:extLst>
          </p:cNvPr>
          <p:cNvSpPr>
            <a:spLocks noGrp="1"/>
          </p:cNvSpPr>
          <p:nvPr>
            <p:ph type="sldNum" sz="quarter" idx="12"/>
          </p:nvPr>
        </p:nvSpPr>
        <p:spPr/>
        <p:txBody>
          <a:bodyPr/>
          <a:lstStyle/>
          <a:p>
            <a:fld id="{E9421EAB-42E5-485A-B2CA-708F5698FD22}" type="slidenum">
              <a:rPr lang="en-GB" smtClean="0"/>
              <a:t>‹#›</a:t>
            </a:fld>
            <a:endParaRPr lang="en-GB"/>
          </a:p>
        </p:txBody>
      </p:sp>
    </p:spTree>
    <p:extLst>
      <p:ext uri="{BB962C8B-B14F-4D97-AF65-F5344CB8AC3E}">
        <p14:creationId xmlns:p14="http://schemas.microsoft.com/office/powerpoint/2010/main" val="1881498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EE84-911E-D397-D254-9B156613C3B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D3D990D-918C-0E97-1BF8-574E19A4D53B}"/>
              </a:ext>
            </a:extLst>
          </p:cNvPr>
          <p:cNvSpPr>
            <a:spLocks noGrp="1"/>
          </p:cNvSpPr>
          <p:nvPr>
            <p:ph type="dt" sz="half" idx="10"/>
          </p:nvPr>
        </p:nvSpPr>
        <p:spPr/>
        <p:txBody>
          <a:bodyPr/>
          <a:lstStyle/>
          <a:p>
            <a:fld id="{E578CF16-F8F4-4DD4-9F6E-9EEFFB3C25F2}" type="datetimeFigureOut">
              <a:rPr lang="en-GB" smtClean="0"/>
              <a:t>28/06/2024</a:t>
            </a:fld>
            <a:endParaRPr lang="en-GB"/>
          </a:p>
        </p:txBody>
      </p:sp>
      <p:sp>
        <p:nvSpPr>
          <p:cNvPr id="4" name="Footer Placeholder 3">
            <a:extLst>
              <a:ext uri="{FF2B5EF4-FFF2-40B4-BE49-F238E27FC236}">
                <a16:creationId xmlns:a16="http://schemas.microsoft.com/office/drawing/2014/main" id="{49B5AE3A-737B-447F-3039-17310118DE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822064-4F28-CCA7-423C-D81A619D7ACA}"/>
              </a:ext>
            </a:extLst>
          </p:cNvPr>
          <p:cNvSpPr>
            <a:spLocks noGrp="1"/>
          </p:cNvSpPr>
          <p:nvPr>
            <p:ph type="sldNum" sz="quarter" idx="12"/>
          </p:nvPr>
        </p:nvSpPr>
        <p:spPr/>
        <p:txBody>
          <a:bodyPr/>
          <a:lstStyle/>
          <a:p>
            <a:fld id="{E9421EAB-42E5-485A-B2CA-708F5698FD22}" type="slidenum">
              <a:rPr lang="en-GB" smtClean="0"/>
              <a:t>‹#›</a:t>
            </a:fld>
            <a:endParaRPr lang="en-GB"/>
          </a:p>
        </p:txBody>
      </p:sp>
    </p:spTree>
    <p:extLst>
      <p:ext uri="{BB962C8B-B14F-4D97-AF65-F5344CB8AC3E}">
        <p14:creationId xmlns:p14="http://schemas.microsoft.com/office/powerpoint/2010/main" val="210446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2ABF02-4CF7-B171-A604-578744F471C7}"/>
              </a:ext>
            </a:extLst>
          </p:cNvPr>
          <p:cNvSpPr>
            <a:spLocks noGrp="1"/>
          </p:cNvSpPr>
          <p:nvPr>
            <p:ph type="dt" sz="half" idx="10"/>
          </p:nvPr>
        </p:nvSpPr>
        <p:spPr/>
        <p:txBody>
          <a:bodyPr/>
          <a:lstStyle/>
          <a:p>
            <a:fld id="{E578CF16-F8F4-4DD4-9F6E-9EEFFB3C25F2}" type="datetimeFigureOut">
              <a:rPr lang="en-GB" smtClean="0"/>
              <a:t>28/06/2024</a:t>
            </a:fld>
            <a:endParaRPr lang="en-GB"/>
          </a:p>
        </p:txBody>
      </p:sp>
      <p:sp>
        <p:nvSpPr>
          <p:cNvPr id="3" name="Footer Placeholder 2">
            <a:extLst>
              <a:ext uri="{FF2B5EF4-FFF2-40B4-BE49-F238E27FC236}">
                <a16:creationId xmlns:a16="http://schemas.microsoft.com/office/drawing/2014/main" id="{427336A8-D13F-AFB9-9F65-51CE10471B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214280-4AB0-D089-5592-BE63A6994B5B}"/>
              </a:ext>
            </a:extLst>
          </p:cNvPr>
          <p:cNvSpPr>
            <a:spLocks noGrp="1"/>
          </p:cNvSpPr>
          <p:nvPr>
            <p:ph type="sldNum" sz="quarter" idx="12"/>
          </p:nvPr>
        </p:nvSpPr>
        <p:spPr/>
        <p:txBody>
          <a:bodyPr/>
          <a:lstStyle/>
          <a:p>
            <a:fld id="{E9421EAB-42E5-485A-B2CA-708F5698FD22}" type="slidenum">
              <a:rPr lang="en-GB" smtClean="0"/>
              <a:t>‹#›</a:t>
            </a:fld>
            <a:endParaRPr lang="en-GB"/>
          </a:p>
        </p:txBody>
      </p:sp>
    </p:spTree>
    <p:extLst>
      <p:ext uri="{BB962C8B-B14F-4D97-AF65-F5344CB8AC3E}">
        <p14:creationId xmlns:p14="http://schemas.microsoft.com/office/powerpoint/2010/main" val="2996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6711-A0BC-8CFE-8874-BAB408FCD3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B5EB92E-9826-CF00-1F93-5E216B8E48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A50C5BD-4308-A50F-885E-DC849C512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09C60-4EFA-1248-C813-11D33A7D9980}"/>
              </a:ext>
            </a:extLst>
          </p:cNvPr>
          <p:cNvSpPr>
            <a:spLocks noGrp="1"/>
          </p:cNvSpPr>
          <p:nvPr>
            <p:ph type="dt" sz="half" idx="10"/>
          </p:nvPr>
        </p:nvSpPr>
        <p:spPr/>
        <p:txBody>
          <a:bodyPr/>
          <a:lstStyle/>
          <a:p>
            <a:fld id="{E578CF16-F8F4-4DD4-9F6E-9EEFFB3C25F2}" type="datetimeFigureOut">
              <a:rPr lang="en-GB" smtClean="0"/>
              <a:t>28/06/2024</a:t>
            </a:fld>
            <a:endParaRPr lang="en-GB"/>
          </a:p>
        </p:txBody>
      </p:sp>
      <p:sp>
        <p:nvSpPr>
          <p:cNvPr id="6" name="Footer Placeholder 5">
            <a:extLst>
              <a:ext uri="{FF2B5EF4-FFF2-40B4-BE49-F238E27FC236}">
                <a16:creationId xmlns:a16="http://schemas.microsoft.com/office/drawing/2014/main" id="{4F0C8C98-F9E5-5CE6-4067-0A2F071D2F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7842B-2AC3-0A3F-C871-457790C597CA}"/>
              </a:ext>
            </a:extLst>
          </p:cNvPr>
          <p:cNvSpPr>
            <a:spLocks noGrp="1"/>
          </p:cNvSpPr>
          <p:nvPr>
            <p:ph type="sldNum" sz="quarter" idx="12"/>
          </p:nvPr>
        </p:nvSpPr>
        <p:spPr/>
        <p:txBody>
          <a:bodyPr/>
          <a:lstStyle/>
          <a:p>
            <a:fld id="{E9421EAB-42E5-485A-B2CA-708F5698FD22}" type="slidenum">
              <a:rPr lang="en-GB" smtClean="0"/>
              <a:t>‹#›</a:t>
            </a:fld>
            <a:endParaRPr lang="en-GB"/>
          </a:p>
        </p:txBody>
      </p:sp>
    </p:spTree>
    <p:extLst>
      <p:ext uri="{BB962C8B-B14F-4D97-AF65-F5344CB8AC3E}">
        <p14:creationId xmlns:p14="http://schemas.microsoft.com/office/powerpoint/2010/main" val="208699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DD65-B9AB-6906-0E9D-7D23496CA2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621A3F6-1F90-DA50-B5D8-AB3DFCDB5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3EE1D7-F1F2-7816-754F-A81E4EFAE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5EA0F0-C969-D3FB-94BF-D85452D1D53E}"/>
              </a:ext>
            </a:extLst>
          </p:cNvPr>
          <p:cNvSpPr>
            <a:spLocks noGrp="1"/>
          </p:cNvSpPr>
          <p:nvPr>
            <p:ph type="dt" sz="half" idx="10"/>
          </p:nvPr>
        </p:nvSpPr>
        <p:spPr/>
        <p:txBody>
          <a:bodyPr/>
          <a:lstStyle/>
          <a:p>
            <a:fld id="{E578CF16-F8F4-4DD4-9F6E-9EEFFB3C25F2}" type="datetimeFigureOut">
              <a:rPr lang="en-GB" smtClean="0"/>
              <a:t>28/06/2024</a:t>
            </a:fld>
            <a:endParaRPr lang="en-GB"/>
          </a:p>
        </p:txBody>
      </p:sp>
      <p:sp>
        <p:nvSpPr>
          <p:cNvPr id="6" name="Footer Placeholder 5">
            <a:extLst>
              <a:ext uri="{FF2B5EF4-FFF2-40B4-BE49-F238E27FC236}">
                <a16:creationId xmlns:a16="http://schemas.microsoft.com/office/drawing/2014/main" id="{F65EE2F3-E2D2-6DCA-4766-BDB0E3BC2B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AB4ADB-8B46-8FEB-F966-0AE6EAEB6C02}"/>
              </a:ext>
            </a:extLst>
          </p:cNvPr>
          <p:cNvSpPr>
            <a:spLocks noGrp="1"/>
          </p:cNvSpPr>
          <p:nvPr>
            <p:ph type="sldNum" sz="quarter" idx="12"/>
          </p:nvPr>
        </p:nvSpPr>
        <p:spPr/>
        <p:txBody>
          <a:bodyPr/>
          <a:lstStyle/>
          <a:p>
            <a:fld id="{E9421EAB-42E5-485A-B2CA-708F5698FD22}" type="slidenum">
              <a:rPr lang="en-GB" smtClean="0"/>
              <a:t>‹#›</a:t>
            </a:fld>
            <a:endParaRPr lang="en-GB"/>
          </a:p>
        </p:txBody>
      </p:sp>
    </p:spTree>
    <p:extLst>
      <p:ext uri="{BB962C8B-B14F-4D97-AF65-F5344CB8AC3E}">
        <p14:creationId xmlns:p14="http://schemas.microsoft.com/office/powerpoint/2010/main" val="267734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EEC9D0-29B0-8E49-DF39-E763A77CFD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83349E3-ACE3-2BB7-03CB-5F5BA328A1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BCE2FA6-BAC6-8D2A-A754-2478659F97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78CF16-F8F4-4DD4-9F6E-9EEFFB3C25F2}" type="datetimeFigureOut">
              <a:rPr lang="en-GB" smtClean="0"/>
              <a:t>28/06/2024</a:t>
            </a:fld>
            <a:endParaRPr lang="en-GB"/>
          </a:p>
        </p:txBody>
      </p:sp>
      <p:sp>
        <p:nvSpPr>
          <p:cNvPr id="5" name="Footer Placeholder 4">
            <a:extLst>
              <a:ext uri="{FF2B5EF4-FFF2-40B4-BE49-F238E27FC236}">
                <a16:creationId xmlns:a16="http://schemas.microsoft.com/office/drawing/2014/main" id="{2E0EFFF0-2A1E-2B83-5C88-3A716AF08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E3BDEB8-4F66-B534-F3C5-A75839825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421EAB-42E5-485A-B2CA-708F5698FD22}" type="slidenum">
              <a:rPr lang="en-GB" smtClean="0"/>
              <a:t>‹#›</a:t>
            </a:fld>
            <a:endParaRPr lang="en-GB"/>
          </a:p>
        </p:txBody>
      </p:sp>
      <p:sp>
        <p:nvSpPr>
          <p:cNvPr id="8" name="TextBox 7">
            <a:extLst>
              <a:ext uri="{FF2B5EF4-FFF2-40B4-BE49-F238E27FC236}">
                <a16:creationId xmlns:a16="http://schemas.microsoft.com/office/drawing/2014/main" id="{F61C0C4A-D7CC-CB1E-B7D4-4E5B092D7047}"/>
              </a:ext>
            </a:extLst>
          </p:cNvPr>
          <p:cNvSpPr txBox="1"/>
          <p:nvPr userDrawn="1">
            <p:extLst>
              <p:ext uri="{1162E1C5-73C7-4A58-AE30-91384D911F3F}">
                <p184:classification xmlns:p184="http://schemas.microsoft.com/office/powerpoint/2018/4/main" val="hdr"/>
              </p:ext>
            </p:extLst>
          </p:nvPr>
        </p:nvSpPr>
        <p:spPr>
          <a:xfrm>
            <a:off x="190500" y="190500"/>
            <a:ext cx="21764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This document was classified as: OFFICIAL</a:t>
            </a:r>
          </a:p>
        </p:txBody>
      </p:sp>
    </p:spTree>
    <p:extLst>
      <p:ext uri="{BB962C8B-B14F-4D97-AF65-F5344CB8AC3E}">
        <p14:creationId xmlns:p14="http://schemas.microsoft.com/office/powerpoint/2010/main" val="145194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Sarah.litt@ddfire.gov.uk" TargetMode="External"/><Relationship Id="rId4" Type="http://schemas.openxmlformats.org/officeDocument/2006/relationships/hyperlink" Target="mailto:csenquiries@ddfire.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4.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ddfire.gov.uk/partnerprofessional-referrals-and-train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yellow, colorful&#10;&#10;Description automatically generated">
            <a:extLst>
              <a:ext uri="{FF2B5EF4-FFF2-40B4-BE49-F238E27FC236}">
                <a16:creationId xmlns:a16="http://schemas.microsoft.com/office/drawing/2014/main" id="{C7085837-497B-42F4-8879-70E87148E7D8}"/>
              </a:ext>
            </a:extLst>
          </p:cNvPr>
          <p:cNvPicPr>
            <a:picLocks noChangeAspect="1"/>
          </p:cNvPicPr>
          <p:nvPr/>
        </p:nvPicPr>
        <p:blipFill rotWithShape="1">
          <a:blip r:embed="rId3">
            <a:extLst>
              <a:ext uri="{28A0092B-C50C-407E-A947-70E740481C1C}">
                <a14:useLocalDpi xmlns:a14="http://schemas.microsoft.com/office/drawing/2010/main" val="0"/>
              </a:ext>
            </a:extLst>
          </a:blip>
          <a:srcRect t="23391" r="9091"/>
          <a:stretch/>
        </p:blipFill>
        <p:spPr>
          <a:xfrm>
            <a:off x="20" y="10"/>
            <a:ext cx="12191981" cy="6857990"/>
          </a:xfrm>
          <a:prstGeom prst="rect">
            <a:avLst/>
          </a:prstGeom>
        </p:spPr>
      </p:pic>
      <p:sp>
        <p:nvSpPr>
          <p:cNvPr id="2" name="Title 1">
            <a:extLst>
              <a:ext uri="{FF2B5EF4-FFF2-40B4-BE49-F238E27FC236}">
                <a16:creationId xmlns:a16="http://schemas.microsoft.com/office/drawing/2014/main" id="{B5670B2E-0CCD-4764-BD7C-C9CB19713BC3}"/>
              </a:ext>
            </a:extLst>
          </p:cNvPr>
          <p:cNvSpPr>
            <a:spLocks noGrp="1"/>
          </p:cNvSpPr>
          <p:nvPr>
            <p:ph type="ctrTitle"/>
          </p:nvPr>
        </p:nvSpPr>
        <p:spPr>
          <a:xfrm>
            <a:off x="444793" y="1313046"/>
            <a:ext cx="5651207" cy="2948957"/>
          </a:xfrm>
          <a:noFill/>
        </p:spPr>
        <p:txBody>
          <a:bodyPr anchor="ctr" anchorCtr="0">
            <a:normAutofit/>
          </a:bodyPr>
          <a:lstStyle/>
          <a:p>
            <a:pPr algn="l"/>
            <a:r>
              <a:rPr lang="en-GB" sz="5300" b="1" dirty="0">
                <a:ln w="19050">
                  <a:solidFill>
                    <a:schemeClr val="tx1"/>
                  </a:solidFill>
                </a:ln>
                <a:solidFill>
                  <a:schemeClr val="bg1"/>
                </a:solidFill>
                <a:latin typeface="Montserrat" panose="00000500000000000000" pitchFamily="50" charset="0"/>
              </a:rPr>
              <a:t>Self Neglect and Fire Safety</a:t>
            </a:r>
            <a:br>
              <a:rPr lang="en-GB" b="1" dirty="0">
                <a:ln w="19050">
                  <a:solidFill>
                    <a:schemeClr val="tx1"/>
                  </a:solidFill>
                </a:ln>
                <a:solidFill>
                  <a:schemeClr val="bg1"/>
                </a:solidFill>
                <a:latin typeface="Montserrat" panose="00000500000000000000" pitchFamily="50" charset="0"/>
              </a:rPr>
            </a:br>
            <a:br>
              <a:rPr lang="en-GB" b="1" dirty="0">
                <a:ln w="19050">
                  <a:solidFill>
                    <a:schemeClr val="tx1"/>
                  </a:solidFill>
                </a:ln>
                <a:solidFill>
                  <a:schemeClr val="bg1"/>
                </a:solidFill>
                <a:latin typeface="Montserrat" panose="00000500000000000000" pitchFamily="50" charset="0"/>
              </a:rPr>
            </a:br>
            <a:r>
              <a:rPr lang="en-GB" sz="3600" b="1" dirty="0">
                <a:ln w="19050">
                  <a:solidFill>
                    <a:schemeClr val="tx1"/>
                  </a:solidFill>
                </a:ln>
                <a:solidFill>
                  <a:schemeClr val="bg1"/>
                </a:solidFill>
                <a:latin typeface="Montserrat" panose="00000500000000000000" pitchFamily="50" charset="0"/>
              </a:rPr>
              <a:t>Sarah Litt</a:t>
            </a:r>
          </a:p>
        </p:txBody>
      </p:sp>
      <p:sp>
        <p:nvSpPr>
          <p:cNvPr id="7" name="Rectangle 6">
            <a:extLst>
              <a:ext uri="{FF2B5EF4-FFF2-40B4-BE49-F238E27FC236}">
                <a16:creationId xmlns:a16="http://schemas.microsoft.com/office/drawing/2014/main" id="{2F54936F-B939-400E-9EB2-452E8C940D77}"/>
              </a:ext>
            </a:extLst>
          </p:cNvPr>
          <p:cNvSpPr/>
          <p:nvPr/>
        </p:nvSpPr>
        <p:spPr>
          <a:xfrm>
            <a:off x="0" y="5575039"/>
            <a:ext cx="9785897" cy="390755"/>
          </a:xfrm>
          <a:prstGeom prst="rect">
            <a:avLst/>
          </a:prstGeom>
          <a:solidFill>
            <a:srgbClr val="E5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70C79C23-D4D5-42D5-954E-02E5007C0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1442" y="2265729"/>
            <a:ext cx="2424455" cy="3750826"/>
          </a:xfrm>
          <a:prstGeom prst="rect">
            <a:avLst/>
          </a:prstGeom>
        </p:spPr>
      </p:pic>
    </p:spTree>
    <p:extLst>
      <p:ext uri="{BB962C8B-B14F-4D97-AF65-F5344CB8AC3E}">
        <p14:creationId xmlns:p14="http://schemas.microsoft.com/office/powerpoint/2010/main" val="420868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yellow, colorful&#10;&#10;Description automatically generated">
            <a:extLst>
              <a:ext uri="{FF2B5EF4-FFF2-40B4-BE49-F238E27FC236}">
                <a16:creationId xmlns:a16="http://schemas.microsoft.com/office/drawing/2014/main" id="{C7085837-497B-42F4-8879-70E87148E7D8}"/>
              </a:ext>
            </a:extLst>
          </p:cNvPr>
          <p:cNvPicPr>
            <a:picLocks noChangeAspect="1"/>
          </p:cNvPicPr>
          <p:nvPr/>
        </p:nvPicPr>
        <p:blipFill rotWithShape="1">
          <a:blip r:embed="rId2">
            <a:extLst>
              <a:ext uri="{28A0092B-C50C-407E-A947-70E740481C1C}">
                <a14:useLocalDpi xmlns:a14="http://schemas.microsoft.com/office/drawing/2010/main" val="0"/>
              </a:ext>
            </a:extLst>
          </a:blip>
          <a:srcRect t="23391" r="9091"/>
          <a:stretch/>
        </p:blipFill>
        <p:spPr>
          <a:xfrm>
            <a:off x="20" y="10"/>
            <a:ext cx="12191981" cy="6857990"/>
          </a:xfrm>
          <a:prstGeom prst="rect">
            <a:avLst/>
          </a:prstGeom>
        </p:spPr>
      </p:pic>
      <p:sp>
        <p:nvSpPr>
          <p:cNvPr id="2" name="Title 1">
            <a:extLst>
              <a:ext uri="{FF2B5EF4-FFF2-40B4-BE49-F238E27FC236}">
                <a16:creationId xmlns:a16="http://schemas.microsoft.com/office/drawing/2014/main" id="{B5670B2E-0CCD-4764-BD7C-C9CB19713BC3}"/>
              </a:ext>
            </a:extLst>
          </p:cNvPr>
          <p:cNvSpPr>
            <a:spLocks noGrp="1"/>
          </p:cNvSpPr>
          <p:nvPr>
            <p:ph type="ctrTitle"/>
          </p:nvPr>
        </p:nvSpPr>
        <p:spPr>
          <a:xfrm>
            <a:off x="404553" y="3091928"/>
            <a:ext cx="9078562" cy="2387600"/>
          </a:xfrm>
        </p:spPr>
        <p:txBody>
          <a:bodyPr>
            <a:normAutofit/>
          </a:bodyPr>
          <a:lstStyle/>
          <a:p>
            <a:pPr algn="l"/>
            <a:r>
              <a:rPr lang="en-GB" sz="6600" b="1" dirty="0">
                <a:latin typeface="Montserrat" panose="00000500000000000000" pitchFamily="50" charset="0"/>
              </a:rPr>
              <a:t>Any Questions?</a:t>
            </a:r>
          </a:p>
        </p:txBody>
      </p:sp>
      <p:sp>
        <p:nvSpPr>
          <p:cNvPr id="7" name="Rectangle 6">
            <a:extLst>
              <a:ext uri="{FF2B5EF4-FFF2-40B4-BE49-F238E27FC236}">
                <a16:creationId xmlns:a16="http://schemas.microsoft.com/office/drawing/2014/main" id="{2F54936F-B939-400E-9EB2-452E8C940D77}"/>
              </a:ext>
            </a:extLst>
          </p:cNvPr>
          <p:cNvSpPr/>
          <p:nvPr/>
        </p:nvSpPr>
        <p:spPr>
          <a:xfrm>
            <a:off x="0" y="5575039"/>
            <a:ext cx="9785897" cy="441516"/>
          </a:xfrm>
          <a:prstGeom prst="rect">
            <a:avLst/>
          </a:prstGeom>
          <a:solidFill>
            <a:srgbClr val="E5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96E0823D-7A07-4E5F-8E2F-B4E2AB3C2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442" y="2265729"/>
            <a:ext cx="2424455" cy="3750826"/>
          </a:xfrm>
          <a:prstGeom prst="rect">
            <a:avLst/>
          </a:prstGeom>
        </p:spPr>
      </p:pic>
    </p:spTree>
    <p:extLst>
      <p:ext uri="{BB962C8B-B14F-4D97-AF65-F5344CB8AC3E}">
        <p14:creationId xmlns:p14="http://schemas.microsoft.com/office/powerpoint/2010/main" val="240116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red cars in a garage&#10;&#10;Description automatically generated with low confidence">
            <a:extLst>
              <a:ext uri="{FF2B5EF4-FFF2-40B4-BE49-F238E27FC236}">
                <a16:creationId xmlns:a16="http://schemas.microsoft.com/office/drawing/2014/main" id="{FB243D01-28BB-458A-8DFD-3157011136F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20570" b="10115"/>
          <a:stretch/>
        </p:blipFill>
        <p:spPr>
          <a:xfrm>
            <a:off x="-43" y="0"/>
            <a:ext cx="12192022" cy="6338170"/>
          </a:xfrm>
          <a:prstGeom prst="rect">
            <a:avLst/>
          </a:prstGeom>
        </p:spPr>
      </p:pic>
      <p:sp>
        <p:nvSpPr>
          <p:cNvPr id="2" name="Title 1">
            <a:extLst>
              <a:ext uri="{FF2B5EF4-FFF2-40B4-BE49-F238E27FC236}">
                <a16:creationId xmlns:a16="http://schemas.microsoft.com/office/drawing/2014/main" id="{AE9ADEDF-A609-49EB-B1E8-A735E1505249}"/>
              </a:ext>
            </a:extLst>
          </p:cNvPr>
          <p:cNvSpPr>
            <a:spLocks noGrp="1"/>
          </p:cNvSpPr>
          <p:nvPr>
            <p:ph type="title"/>
          </p:nvPr>
        </p:nvSpPr>
        <p:spPr>
          <a:xfrm>
            <a:off x="838201" y="1065862"/>
            <a:ext cx="3313164" cy="4726276"/>
          </a:xfrm>
        </p:spPr>
        <p:txBody>
          <a:bodyPr>
            <a:normAutofit/>
          </a:bodyPr>
          <a:lstStyle/>
          <a:p>
            <a:pPr algn="r"/>
            <a:r>
              <a:rPr lang="en-GB" sz="4000" b="1" dirty="0">
                <a:latin typeface="Montserrat" panose="00000500000000000000" pitchFamily="50" charset="0"/>
              </a:rPr>
              <a:t>Questions? Referral?</a:t>
            </a:r>
            <a:br>
              <a:rPr lang="en-GB" sz="4000" b="1" dirty="0">
                <a:latin typeface="Montserrat" panose="00000500000000000000" pitchFamily="50" charset="0"/>
              </a:rPr>
            </a:br>
            <a:r>
              <a:rPr lang="en-GB" sz="4000" b="1" dirty="0">
                <a:latin typeface="Montserrat" panose="00000500000000000000" pitchFamily="50" charset="0"/>
              </a:rPr>
              <a:t>Training?</a:t>
            </a:r>
            <a:endParaRPr lang="en-US" sz="4000" dirty="0">
              <a:latin typeface="Montserrat" panose="00000500000000000000" pitchFamily="50" charset="0"/>
              <a:cs typeface="Calibri Light" panose="020F0302020204030204"/>
            </a:endParaRPr>
          </a:p>
        </p:txBody>
      </p:sp>
      <p:sp>
        <p:nvSpPr>
          <p:cNvPr id="3" name="Content Placeholder 2">
            <a:extLst>
              <a:ext uri="{FF2B5EF4-FFF2-40B4-BE49-F238E27FC236}">
                <a16:creationId xmlns:a16="http://schemas.microsoft.com/office/drawing/2014/main" id="{4C2128EE-C4EC-474D-BFD2-47CBB7F58A39}"/>
              </a:ext>
            </a:extLst>
          </p:cNvPr>
          <p:cNvSpPr>
            <a:spLocks noGrp="1"/>
          </p:cNvSpPr>
          <p:nvPr>
            <p:ph idx="1"/>
          </p:nvPr>
        </p:nvSpPr>
        <p:spPr>
          <a:xfrm>
            <a:off x="5155379" y="1065862"/>
            <a:ext cx="5744685" cy="4726276"/>
          </a:xfrm>
        </p:spPr>
        <p:txBody>
          <a:bodyPr vert="horz" lIns="91440" tIns="45720" rIns="91440" bIns="45720" rtlCol="0" anchor="ctr">
            <a:normAutofit/>
          </a:bodyPr>
          <a:lstStyle/>
          <a:p>
            <a:endParaRPr lang="en-GB" sz="2400" dirty="0">
              <a:latin typeface="Montserrat" panose="00000500000000000000" pitchFamily="50" charset="0"/>
              <a:cs typeface="Calibri"/>
            </a:endParaRPr>
          </a:p>
          <a:p>
            <a:r>
              <a:rPr lang="en-GB" sz="2400" dirty="0">
                <a:latin typeface="Montserrat" panose="00000500000000000000" pitchFamily="50" charset="0"/>
                <a:cs typeface="Calibri"/>
                <a:hlinkClick r:id="rId4"/>
              </a:rPr>
              <a:t>csenquiries@ddfire.gov.uk</a:t>
            </a:r>
            <a:endParaRPr lang="en-GB" sz="2400" dirty="0">
              <a:latin typeface="Montserrat" panose="00000500000000000000" pitchFamily="50" charset="0"/>
              <a:cs typeface="Calibri"/>
            </a:endParaRPr>
          </a:p>
          <a:p>
            <a:r>
              <a:rPr lang="en-GB" sz="2400" dirty="0">
                <a:latin typeface="Montserrat" panose="00000500000000000000" pitchFamily="50" charset="0"/>
                <a:cs typeface="Calibri"/>
              </a:rPr>
              <a:t>0345-2234221</a:t>
            </a:r>
          </a:p>
          <a:p>
            <a:endParaRPr lang="en-GB" sz="2400" dirty="0">
              <a:latin typeface="Montserrat" panose="00000500000000000000" pitchFamily="50" charset="0"/>
              <a:cs typeface="Calibri"/>
            </a:endParaRPr>
          </a:p>
          <a:p>
            <a:r>
              <a:rPr lang="en-GB" sz="2400" dirty="0">
                <a:latin typeface="Montserrat" panose="00000500000000000000" pitchFamily="50" charset="0"/>
                <a:cs typeface="Calibri"/>
                <a:hlinkClick r:id="rId5"/>
              </a:rPr>
              <a:t>sarah.litt@ddfire.gov.uk</a:t>
            </a:r>
            <a:r>
              <a:rPr lang="en-GB" sz="2400" dirty="0">
                <a:latin typeface="Montserrat" panose="00000500000000000000" pitchFamily="50" charset="0"/>
                <a:cs typeface="Calibri"/>
              </a:rPr>
              <a:t>	</a:t>
            </a:r>
          </a:p>
          <a:p>
            <a:r>
              <a:rPr lang="en-GB" sz="2400">
                <a:latin typeface="Montserrat" panose="00000500000000000000" pitchFamily="50" charset="0"/>
                <a:cs typeface="Calibri"/>
              </a:rPr>
              <a:t>07834-525951</a:t>
            </a:r>
            <a:endParaRPr lang="en-GB" sz="2400" dirty="0">
              <a:latin typeface="Montserrat" panose="00000500000000000000" pitchFamily="50" charset="0"/>
              <a:cs typeface="Calibri"/>
            </a:endParaRPr>
          </a:p>
        </p:txBody>
      </p:sp>
      <p:sp>
        <p:nvSpPr>
          <p:cNvPr id="6" name="Rectangle 5">
            <a:extLst>
              <a:ext uri="{FF2B5EF4-FFF2-40B4-BE49-F238E27FC236}">
                <a16:creationId xmlns:a16="http://schemas.microsoft.com/office/drawing/2014/main" id="{CD76F8D9-2278-46D6-9F3E-8EB1D982E845}"/>
              </a:ext>
            </a:extLst>
          </p:cNvPr>
          <p:cNvSpPr/>
          <p:nvPr/>
        </p:nvSpPr>
        <p:spPr>
          <a:xfrm>
            <a:off x="0" y="6338170"/>
            <a:ext cx="12191979" cy="519830"/>
          </a:xfrm>
          <a:prstGeom prst="rect">
            <a:avLst/>
          </a:prstGeom>
          <a:solidFill>
            <a:srgbClr val="E51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91EA46F2-BFB5-4261-BE95-4F28656859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02325" y="5069149"/>
            <a:ext cx="1087414" cy="1682317"/>
          </a:xfrm>
          <a:prstGeom prst="rect">
            <a:avLst/>
          </a:prstGeom>
        </p:spPr>
      </p:pic>
    </p:spTree>
    <p:extLst>
      <p:ext uri="{BB962C8B-B14F-4D97-AF65-F5344CB8AC3E}">
        <p14:creationId xmlns:p14="http://schemas.microsoft.com/office/powerpoint/2010/main" val="123651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red cars in a garage&#10;&#10;Description automatically generated with low confidence">
            <a:extLst>
              <a:ext uri="{FF2B5EF4-FFF2-40B4-BE49-F238E27FC236}">
                <a16:creationId xmlns:a16="http://schemas.microsoft.com/office/drawing/2014/main" id="{FB243D01-28BB-458A-8DFD-3157011136F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20570" b="10115"/>
          <a:stretch/>
        </p:blipFill>
        <p:spPr>
          <a:xfrm>
            <a:off x="-43" y="0"/>
            <a:ext cx="12192022" cy="6338170"/>
          </a:xfrm>
          <a:prstGeom prst="rect">
            <a:avLst/>
          </a:prstGeom>
        </p:spPr>
      </p:pic>
      <p:sp>
        <p:nvSpPr>
          <p:cNvPr id="2" name="Title 1">
            <a:extLst>
              <a:ext uri="{FF2B5EF4-FFF2-40B4-BE49-F238E27FC236}">
                <a16:creationId xmlns:a16="http://schemas.microsoft.com/office/drawing/2014/main" id="{AE9ADEDF-A609-49EB-B1E8-A735E1505249}"/>
              </a:ext>
            </a:extLst>
          </p:cNvPr>
          <p:cNvSpPr>
            <a:spLocks noGrp="1"/>
          </p:cNvSpPr>
          <p:nvPr>
            <p:ph type="title"/>
          </p:nvPr>
        </p:nvSpPr>
        <p:spPr>
          <a:xfrm>
            <a:off x="838201" y="1065862"/>
            <a:ext cx="3313164" cy="4726276"/>
          </a:xfrm>
        </p:spPr>
        <p:txBody>
          <a:bodyPr>
            <a:normAutofit/>
          </a:bodyPr>
          <a:lstStyle/>
          <a:p>
            <a:pPr algn="r"/>
            <a:r>
              <a:rPr lang="en-GB" sz="4000" b="1" dirty="0">
                <a:latin typeface="Montserrat" panose="00000500000000000000" pitchFamily="50" charset="0"/>
              </a:rPr>
              <a:t>Why are we here?</a:t>
            </a:r>
            <a:endParaRPr lang="en-US" sz="4000" dirty="0">
              <a:latin typeface="Montserrat" panose="00000500000000000000" pitchFamily="50" charset="0"/>
              <a:cs typeface="Calibri Light" panose="020F0302020204030204"/>
            </a:endParaRPr>
          </a:p>
        </p:txBody>
      </p:sp>
      <p:sp>
        <p:nvSpPr>
          <p:cNvPr id="3" name="Content Placeholder 2">
            <a:extLst>
              <a:ext uri="{FF2B5EF4-FFF2-40B4-BE49-F238E27FC236}">
                <a16:creationId xmlns:a16="http://schemas.microsoft.com/office/drawing/2014/main" id="{4C2128EE-C4EC-474D-BFD2-47CBB7F58A39}"/>
              </a:ext>
            </a:extLst>
          </p:cNvPr>
          <p:cNvSpPr>
            <a:spLocks noGrp="1"/>
          </p:cNvSpPr>
          <p:nvPr>
            <p:ph idx="1"/>
          </p:nvPr>
        </p:nvSpPr>
        <p:spPr>
          <a:xfrm>
            <a:off x="5155379" y="1065862"/>
            <a:ext cx="5744685" cy="4726276"/>
          </a:xfrm>
        </p:spPr>
        <p:txBody>
          <a:bodyPr vert="horz" lIns="91440" tIns="45720" rIns="91440" bIns="45720" rtlCol="0" anchor="ctr">
            <a:normAutofit/>
          </a:bodyPr>
          <a:lstStyle/>
          <a:p>
            <a:endParaRPr lang="en-GB" sz="2400" dirty="0">
              <a:latin typeface="Montserrat" panose="00000500000000000000" pitchFamily="50" charset="0"/>
              <a:cs typeface="Calibri"/>
            </a:endParaRPr>
          </a:p>
          <a:p>
            <a:r>
              <a:rPr lang="en-GB" sz="2400" dirty="0">
                <a:latin typeface="Montserrat" panose="00000500000000000000" pitchFamily="50" charset="0"/>
                <a:cs typeface="Calibri"/>
              </a:rPr>
              <a:t>Explore how self neglect and fire safety are linked </a:t>
            </a:r>
          </a:p>
          <a:p>
            <a:r>
              <a:rPr lang="en-GB" sz="2400" dirty="0">
                <a:latin typeface="Montserrat" panose="00000500000000000000" pitchFamily="50" charset="0"/>
                <a:cs typeface="Calibri"/>
              </a:rPr>
              <a:t>Look at themes of recent serious fires</a:t>
            </a:r>
          </a:p>
          <a:p>
            <a:r>
              <a:rPr lang="en-GB" sz="2400" dirty="0">
                <a:latin typeface="Montserrat" panose="00000500000000000000" pitchFamily="50" charset="0"/>
                <a:cs typeface="Calibri"/>
              </a:rPr>
              <a:t>Explain how we can help you work with your service users to improve safety</a:t>
            </a:r>
          </a:p>
          <a:p>
            <a:r>
              <a:rPr lang="en-GB" sz="2400" dirty="0">
                <a:latin typeface="Montserrat" panose="00000500000000000000" pitchFamily="50" charset="0"/>
                <a:cs typeface="Calibri"/>
              </a:rPr>
              <a:t>Promote our ‘Eyes Wide Open’ training offer</a:t>
            </a:r>
          </a:p>
        </p:txBody>
      </p:sp>
      <p:sp>
        <p:nvSpPr>
          <p:cNvPr id="6" name="Rectangle 5">
            <a:extLst>
              <a:ext uri="{FF2B5EF4-FFF2-40B4-BE49-F238E27FC236}">
                <a16:creationId xmlns:a16="http://schemas.microsoft.com/office/drawing/2014/main" id="{CD76F8D9-2278-46D6-9F3E-8EB1D982E845}"/>
              </a:ext>
            </a:extLst>
          </p:cNvPr>
          <p:cNvSpPr/>
          <p:nvPr/>
        </p:nvSpPr>
        <p:spPr>
          <a:xfrm>
            <a:off x="0" y="6338170"/>
            <a:ext cx="12191979" cy="519830"/>
          </a:xfrm>
          <a:prstGeom prst="rect">
            <a:avLst/>
          </a:prstGeom>
          <a:solidFill>
            <a:srgbClr val="E51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91EA46F2-BFB5-4261-BE95-4F2865685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2325" y="5069149"/>
            <a:ext cx="1087414" cy="1682317"/>
          </a:xfrm>
          <a:prstGeom prst="rect">
            <a:avLst/>
          </a:prstGeom>
        </p:spPr>
      </p:pic>
    </p:spTree>
    <p:extLst>
      <p:ext uri="{BB962C8B-B14F-4D97-AF65-F5344CB8AC3E}">
        <p14:creationId xmlns:p14="http://schemas.microsoft.com/office/powerpoint/2010/main" val="236739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red cars in a garage&#10;&#10;Description automatically generated with low confidence">
            <a:extLst>
              <a:ext uri="{FF2B5EF4-FFF2-40B4-BE49-F238E27FC236}">
                <a16:creationId xmlns:a16="http://schemas.microsoft.com/office/drawing/2014/main" id="{FB243D01-28BB-458A-8DFD-3157011136F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20570" b="10115"/>
          <a:stretch/>
        </p:blipFill>
        <p:spPr>
          <a:xfrm>
            <a:off x="-43" y="0"/>
            <a:ext cx="12192022" cy="6338170"/>
          </a:xfrm>
          <a:prstGeom prst="rect">
            <a:avLst/>
          </a:prstGeom>
        </p:spPr>
      </p:pic>
      <p:sp>
        <p:nvSpPr>
          <p:cNvPr id="6" name="Rectangle 5">
            <a:extLst>
              <a:ext uri="{FF2B5EF4-FFF2-40B4-BE49-F238E27FC236}">
                <a16:creationId xmlns:a16="http://schemas.microsoft.com/office/drawing/2014/main" id="{CD76F8D9-2278-46D6-9F3E-8EB1D982E845}"/>
              </a:ext>
            </a:extLst>
          </p:cNvPr>
          <p:cNvSpPr/>
          <p:nvPr/>
        </p:nvSpPr>
        <p:spPr>
          <a:xfrm>
            <a:off x="0" y="6338170"/>
            <a:ext cx="12191979" cy="519830"/>
          </a:xfrm>
          <a:prstGeom prst="rect">
            <a:avLst/>
          </a:prstGeom>
          <a:solidFill>
            <a:srgbClr val="E51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91EA46F2-BFB5-4261-BE95-4F2865685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2325" y="5069149"/>
            <a:ext cx="1087414" cy="1682317"/>
          </a:xfrm>
          <a:prstGeom prst="rect">
            <a:avLst/>
          </a:prstGeom>
        </p:spPr>
      </p:pic>
      <p:sp>
        <p:nvSpPr>
          <p:cNvPr id="10" name="Title 9">
            <a:extLst>
              <a:ext uri="{FF2B5EF4-FFF2-40B4-BE49-F238E27FC236}">
                <a16:creationId xmlns:a16="http://schemas.microsoft.com/office/drawing/2014/main" id="{76E0AE62-A347-AAF9-A49E-DC2694F4D137}"/>
              </a:ext>
            </a:extLst>
          </p:cNvPr>
          <p:cNvSpPr>
            <a:spLocks noGrp="1"/>
          </p:cNvSpPr>
          <p:nvPr>
            <p:ph type="title"/>
          </p:nvPr>
        </p:nvSpPr>
        <p:spPr>
          <a:xfrm>
            <a:off x="838200" y="217926"/>
            <a:ext cx="10515600" cy="1325563"/>
          </a:xfrm>
        </p:spPr>
        <p:txBody>
          <a:bodyPr/>
          <a:lstStyle/>
          <a:p>
            <a:r>
              <a:rPr lang="en-GB" b="1" dirty="0">
                <a:latin typeface="Montserrat" panose="00000500000000000000" pitchFamily="2" charset="0"/>
                <a:ea typeface="Calibri" panose="020F0502020204030204" pitchFamily="34" charset="0"/>
                <a:cs typeface="Calibri" panose="020F0502020204030204" pitchFamily="34" charset="0"/>
              </a:rPr>
              <a:t>Risk and Consequence</a:t>
            </a:r>
          </a:p>
        </p:txBody>
      </p:sp>
      <p:sp>
        <p:nvSpPr>
          <p:cNvPr id="3" name="Content Placeholder 2">
            <a:extLst>
              <a:ext uri="{FF2B5EF4-FFF2-40B4-BE49-F238E27FC236}">
                <a16:creationId xmlns:a16="http://schemas.microsoft.com/office/drawing/2014/main" id="{6BF2A408-69AB-F0E3-1F41-157D321C4677}"/>
              </a:ext>
            </a:extLst>
          </p:cNvPr>
          <p:cNvSpPr>
            <a:spLocks noGrp="1"/>
          </p:cNvSpPr>
          <p:nvPr>
            <p:ph idx="1"/>
          </p:nvPr>
        </p:nvSpPr>
        <p:spPr/>
        <p:txBody>
          <a:bodyPr/>
          <a:lstStyle/>
          <a:p>
            <a:r>
              <a:rPr lang="en-GB" dirty="0">
                <a:latin typeface="Montserrat" panose="00000500000000000000" pitchFamily="2" charset="0"/>
              </a:rPr>
              <a:t>For some people in the community, the consequence of them having a fire could be very serious</a:t>
            </a:r>
          </a:p>
          <a:p>
            <a:endParaRPr lang="en-GB" dirty="0">
              <a:latin typeface="Montserrat" panose="00000500000000000000" pitchFamily="2" charset="0"/>
            </a:endParaRPr>
          </a:p>
          <a:p>
            <a:r>
              <a:rPr lang="en-GB" dirty="0">
                <a:latin typeface="Montserrat" panose="00000500000000000000" pitchFamily="2" charset="0"/>
              </a:rPr>
              <a:t>These are generally the most vulnerable</a:t>
            </a:r>
          </a:p>
          <a:p>
            <a:endParaRPr lang="en-GB" dirty="0">
              <a:latin typeface="Montserrat" panose="00000500000000000000" pitchFamily="2" charset="0"/>
            </a:endParaRPr>
          </a:p>
          <a:p>
            <a:r>
              <a:rPr lang="en-GB" dirty="0">
                <a:latin typeface="Montserrat" panose="00000500000000000000" pitchFamily="2" charset="0"/>
              </a:rPr>
              <a:t>Often showing signs of self neglect</a:t>
            </a:r>
          </a:p>
        </p:txBody>
      </p:sp>
    </p:spTree>
    <p:extLst>
      <p:ext uri="{BB962C8B-B14F-4D97-AF65-F5344CB8AC3E}">
        <p14:creationId xmlns:p14="http://schemas.microsoft.com/office/powerpoint/2010/main" val="290955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and yellow fire truck&#10;&#10;Description automatically generated with low confidence">
            <a:extLst>
              <a:ext uri="{FF2B5EF4-FFF2-40B4-BE49-F238E27FC236}">
                <a16:creationId xmlns:a16="http://schemas.microsoft.com/office/drawing/2014/main" id="{3E53B5CF-EB66-47CE-BECC-1C704382BA7B}"/>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7298" b="8432"/>
          <a:stretch/>
        </p:blipFill>
        <p:spPr>
          <a:xfrm>
            <a:off x="-1" y="2"/>
            <a:ext cx="12191978" cy="6857998"/>
          </a:xfrm>
          <a:prstGeom prst="rect">
            <a:avLst/>
          </a:prstGeom>
        </p:spPr>
      </p:pic>
      <p:sp>
        <p:nvSpPr>
          <p:cNvPr id="5" name="Title 4">
            <a:extLst>
              <a:ext uri="{FF2B5EF4-FFF2-40B4-BE49-F238E27FC236}">
                <a16:creationId xmlns:a16="http://schemas.microsoft.com/office/drawing/2014/main" id="{A82352F0-A93A-428B-AAF6-9E604080A20C}"/>
              </a:ext>
            </a:extLst>
          </p:cNvPr>
          <p:cNvSpPr>
            <a:spLocks noGrp="1"/>
          </p:cNvSpPr>
          <p:nvPr>
            <p:ph type="title"/>
          </p:nvPr>
        </p:nvSpPr>
        <p:spPr>
          <a:xfrm>
            <a:off x="457385" y="549479"/>
            <a:ext cx="9191465" cy="809120"/>
          </a:xfrm>
        </p:spPr>
        <p:txBody>
          <a:bodyPr>
            <a:normAutofit/>
          </a:bodyPr>
          <a:lstStyle/>
          <a:p>
            <a:r>
              <a:rPr lang="en-GB" sz="4000" b="1" dirty="0">
                <a:latin typeface="Montserrat" panose="00000500000000000000" pitchFamily="50" charset="0"/>
              </a:rPr>
              <a:t>Fire Risks</a:t>
            </a:r>
          </a:p>
        </p:txBody>
      </p:sp>
      <p:sp>
        <p:nvSpPr>
          <p:cNvPr id="7" name="Rectangle 6">
            <a:extLst>
              <a:ext uri="{FF2B5EF4-FFF2-40B4-BE49-F238E27FC236}">
                <a16:creationId xmlns:a16="http://schemas.microsoft.com/office/drawing/2014/main" id="{4905DF8E-3D6B-476E-9761-0A880BD96C9F}"/>
              </a:ext>
            </a:extLst>
          </p:cNvPr>
          <p:cNvSpPr/>
          <p:nvPr/>
        </p:nvSpPr>
        <p:spPr>
          <a:xfrm>
            <a:off x="0" y="6338170"/>
            <a:ext cx="12191979" cy="519830"/>
          </a:xfrm>
          <a:prstGeom prst="rect">
            <a:avLst/>
          </a:prstGeom>
          <a:solidFill>
            <a:srgbClr val="E51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BFE77CFF-9AD1-4D5D-9596-79706B5CC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2325" y="5069149"/>
            <a:ext cx="1087414" cy="1682317"/>
          </a:xfrm>
          <a:prstGeom prst="rect">
            <a:avLst/>
          </a:prstGeom>
        </p:spPr>
      </p:pic>
      <p:sp>
        <p:nvSpPr>
          <p:cNvPr id="10" name="TextBox 9">
            <a:extLst>
              <a:ext uri="{FF2B5EF4-FFF2-40B4-BE49-F238E27FC236}">
                <a16:creationId xmlns:a16="http://schemas.microsoft.com/office/drawing/2014/main" id="{923E19FB-1F7D-4CB3-9399-C1287BD2E701}"/>
              </a:ext>
            </a:extLst>
          </p:cNvPr>
          <p:cNvSpPr txBox="1"/>
          <p:nvPr/>
        </p:nvSpPr>
        <p:spPr>
          <a:xfrm>
            <a:off x="-35537507" y="-4208259"/>
            <a:ext cx="45756220" cy="1137876"/>
          </a:xfrm>
          <a:prstGeom prst="rect">
            <a:avLst/>
          </a:prstGeom>
          <a:noFill/>
        </p:spPr>
        <p:txBody>
          <a:bodyPr wrap="square" rtlCol="0">
            <a:spAutoFit/>
          </a:bodyPr>
          <a:lstStyle/>
          <a:p>
            <a:pPr marL="342900" indent="-342900">
              <a:lnSpc>
                <a:spcPct val="150000"/>
              </a:lnSpc>
              <a:buFont typeface="Arial" panose="020B0604020202020204" pitchFamily="34" charset="0"/>
              <a:buChar char="•"/>
            </a:pPr>
            <a:endParaRPr lang="en-GB" sz="2400" dirty="0">
              <a:latin typeface="Montserrat" panose="00000500000000000000" pitchFamily="50" charset="0"/>
            </a:endParaRPr>
          </a:p>
          <a:p>
            <a:pPr marL="342900" indent="-342900">
              <a:lnSpc>
                <a:spcPct val="150000"/>
              </a:lnSpc>
              <a:buFont typeface="Arial" panose="020B0604020202020204" pitchFamily="34" charset="0"/>
              <a:buChar char="•"/>
            </a:pPr>
            <a:endParaRPr lang="en-GB" sz="2400" dirty="0">
              <a:latin typeface="Montserrat" panose="00000500000000000000" pitchFamily="50" charset="0"/>
            </a:endParaRPr>
          </a:p>
        </p:txBody>
      </p:sp>
      <p:pic>
        <p:nvPicPr>
          <p:cNvPr id="3" name="id-F1B47623-E586-4D25-AF79-52318A50F11B" descr="Image.jpeg">
            <a:extLst>
              <a:ext uri="{FF2B5EF4-FFF2-40B4-BE49-F238E27FC236}">
                <a16:creationId xmlns:a16="http://schemas.microsoft.com/office/drawing/2014/main" id="{95A69FD8-606D-5D68-9F1C-0065D4AA61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391" y="1492528"/>
            <a:ext cx="3570344" cy="200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d-1A838256-D8B2-426D-B5F2-8913AB9BC82D" descr="Image.jpeg">
            <a:extLst>
              <a:ext uri="{FF2B5EF4-FFF2-40B4-BE49-F238E27FC236}">
                <a16:creationId xmlns:a16="http://schemas.microsoft.com/office/drawing/2014/main" id="{17FB7427-1529-C74C-7619-3329DBB390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7786" y="1571745"/>
            <a:ext cx="3982322" cy="200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2" descr="Candle Illustration Stock Vector Image by ©jugulator #7915704">
            <a:extLst>
              <a:ext uri="{FF2B5EF4-FFF2-40B4-BE49-F238E27FC236}">
                <a16:creationId xmlns:a16="http://schemas.microsoft.com/office/drawing/2014/main" id="{6F344121-4A6D-447A-A1DD-952B6FBFC468}"/>
              </a:ext>
            </a:extLst>
          </p:cNvPr>
          <p:cNvSpPr>
            <a:spLocks noChangeAspect="1" noChangeArrowheads="1"/>
          </p:cNvSpPr>
          <p:nvPr/>
        </p:nvSpPr>
        <p:spPr bwMode="auto">
          <a:xfrm>
            <a:off x="4312133" y="1645133"/>
            <a:ext cx="1936267" cy="19362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descr="A lit candle with a flame&#10;&#10;Description automatically generated">
            <a:extLst>
              <a:ext uri="{FF2B5EF4-FFF2-40B4-BE49-F238E27FC236}">
                <a16:creationId xmlns:a16="http://schemas.microsoft.com/office/drawing/2014/main" id="{274A5799-EF97-EA45-4C9D-62438103A8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7483" y="3768886"/>
            <a:ext cx="2412753" cy="2412753"/>
          </a:xfrm>
          <a:prstGeom prst="rect">
            <a:avLst/>
          </a:prstGeom>
        </p:spPr>
      </p:pic>
      <p:pic>
        <p:nvPicPr>
          <p:cNvPr id="1028" name="Picture 4" descr="Power Plugs &amp; Sockets in the UK">
            <a:extLst>
              <a:ext uri="{FF2B5EF4-FFF2-40B4-BE49-F238E27FC236}">
                <a16:creationId xmlns:a16="http://schemas.microsoft.com/office/drawing/2014/main" id="{5249813D-A81B-9FEB-6BF8-063DE14043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2730" y="1398999"/>
            <a:ext cx="2642260" cy="22228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frared Heater Clip Art, Vector Images &amp; Illustrations - iStock">
            <a:extLst>
              <a:ext uri="{FF2B5EF4-FFF2-40B4-BE49-F238E27FC236}">
                <a16:creationId xmlns:a16="http://schemas.microsoft.com/office/drawing/2014/main" id="{19BBDF17-2E66-AAB6-D638-FFE4C0F3D1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237" y="3714819"/>
            <a:ext cx="2412753" cy="24048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ee the source image">
            <a:extLst>
              <a:ext uri="{FF2B5EF4-FFF2-40B4-BE49-F238E27FC236}">
                <a16:creationId xmlns:a16="http://schemas.microsoft.com/office/drawing/2014/main" id="{497CAF4D-715B-704C-F6F4-02AEAA8221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84682" y="3690226"/>
            <a:ext cx="2328335" cy="241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19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red cars in a garage&#10;&#10;Description automatically generated with low confidence">
            <a:extLst>
              <a:ext uri="{FF2B5EF4-FFF2-40B4-BE49-F238E27FC236}">
                <a16:creationId xmlns:a16="http://schemas.microsoft.com/office/drawing/2014/main" id="{FB243D01-28BB-458A-8DFD-3157011136F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20570" b="10115"/>
          <a:stretch/>
        </p:blipFill>
        <p:spPr>
          <a:xfrm>
            <a:off x="-43" y="0"/>
            <a:ext cx="12192022" cy="6338170"/>
          </a:xfrm>
          <a:prstGeom prst="rect">
            <a:avLst/>
          </a:prstGeom>
        </p:spPr>
      </p:pic>
      <p:sp>
        <p:nvSpPr>
          <p:cNvPr id="6" name="Rectangle 5">
            <a:extLst>
              <a:ext uri="{FF2B5EF4-FFF2-40B4-BE49-F238E27FC236}">
                <a16:creationId xmlns:a16="http://schemas.microsoft.com/office/drawing/2014/main" id="{CD76F8D9-2278-46D6-9F3E-8EB1D982E845}"/>
              </a:ext>
            </a:extLst>
          </p:cNvPr>
          <p:cNvSpPr/>
          <p:nvPr/>
        </p:nvSpPr>
        <p:spPr>
          <a:xfrm>
            <a:off x="0" y="6338170"/>
            <a:ext cx="12191979" cy="519830"/>
          </a:xfrm>
          <a:prstGeom prst="rect">
            <a:avLst/>
          </a:prstGeom>
          <a:solidFill>
            <a:srgbClr val="E51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91EA46F2-BFB5-4261-BE95-4F2865685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2325" y="5069149"/>
            <a:ext cx="1087414" cy="1682317"/>
          </a:xfrm>
          <a:prstGeom prst="rect">
            <a:avLst/>
          </a:prstGeom>
        </p:spPr>
      </p:pic>
      <p:graphicFrame>
        <p:nvGraphicFramePr>
          <p:cNvPr id="12" name="Content Placeholder 11">
            <a:extLst>
              <a:ext uri="{FF2B5EF4-FFF2-40B4-BE49-F238E27FC236}">
                <a16:creationId xmlns:a16="http://schemas.microsoft.com/office/drawing/2014/main" id="{4E0D0E3B-91F2-4B82-5161-72011A9E7052}"/>
              </a:ext>
            </a:extLst>
          </p:cNvPr>
          <p:cNvGraphicFramePr>
            <a:graphicFrameLocks noGrp="1"/>
          </p:cNvGraphicFramePr>
          <p:nvPr>
            <p:ph idx="1"/>
            <p:extLst>
              <p:ext uri="{D42A27DB-BD31-4B8C-83A1-F6EECF244321}">
                <p14:modId xmlns:p14="http://schemas.microsoft.com/office/powerpoint/2010/main" val="3855371885"/>
              </p:ext>
            </p:extLst>
          </p:nvPr>
        </p:nvGraphicFramePr>
        <p:xfrm>
          <a:off x="1233876" y="1543489"/>
          <a:ext cx="2596507" cy="3708400"/>
        </p:xfrm>
        <a:graphic>
          <a:graphicData uri="http://schemas.openxmlformats.org/drawingml/2006/table">
            <a:tbl>
              <a:tblPr firstRow="1" bandRow="1">
                <a:tableStyleId>{5C22544A-7EE6-4342-B048-85BDC9FD1C3A}</a:tableStyleId>
              </a:tblPr>
              <a:tblGrid>
                <a:gridCol w="2596507">
                  <a:extLst>
                    <a:ext uri="{9D8B030D-6E8A-4147-A177-3AD203B41FA5}">
                      <a16:colId xmlns:a16="http://schemas.microsoft.com/office/drawing/2014/main" val="46337145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a:t>
                      </a:r>
                    </a:p>
                  </a:txBody>
                  <a:tcPr/>
                </a:tc>
                <a:extLst>
                  <a:ext uri="{0D108BD9-81ED-4DB2-BD59-A6C34878D82A}">
                    <a16:rowId xmlns:a16="http://schemas.microsoft.com/office/drawing/2014/main" val="3012021759"/>
                  </a:ext>
                </a:extLst>
              </a:tr>
              <a:tr h="370840">
                <a:tc>
                  <a:txBody>
                    <a:bodyPr/>
                    <a:lstStyle/>
                    <a:p>
                      <a:pPr algn="l" fontAlgn="b"/>
                      <a:r>
                        <a:rPr lang="en-GB" sz="1600" b="1" i="0" u="none" strike="noStrike" dirty="0">
                          <a:solidFill>
                            <a:srgbClr val="000000"/>
                          </a:solidFill>
                          <a:effectLst/>
                          <a:latin typeface="Calibri" panose="020F0502020204030204" pitchFamily="34" charset="0"/>
                        </a:rPr>
                        <a:t>Frailty </a:t>
                      </a:r>
                    </a:p>
                  </a:txBody>
                  <a:tcPr marL="6350" marR="6350" marT="6350" marB="0" anchor="ctr"/>
                </a:tc>
                <a:extLst>
                  <a:ext uri="{0D108BD9-81ED-4DB2-BD59-A6C34878D82A}">
                    <a16:rowId xmlns:a16="http://schemas.microsoft.com/office/drawing/2014/main" val="148102270"/>
                  </a:ext>
                </a:extLst>
              </a:tr>
              <a:tr h="370840">
                <a:tc>
                  <a:txBody>
                    <a:bodyPr/>
                    <a:lstStyle/>
                    <a:p>
                      <a:pPr algn="l" fontAlgn="b"/>
                      <a:r>
                        <a:rPr lang="en-GB" sz="1600" b="1" i="0" u="none" strike="noStrike" dirty="0">
                          <a:solidFill>
                            <a:srgbClr val="000000"/>
                          </a:solidFill>
                          <a:effectLst/>
                          <a:latin typeface="Calibri" panose="020F0502020204030204" pitchFamily="34" charset="0"/>
                        </a:rPr>
                        <a:t>Poor Physical Health </a:t>
                      </a:r>
                    </a:p>
                  </a:txBody>
                  <a:tcPr marL="6350" marR="6350" marT="6350" marB="0" anchor="ctr"/>
                </a:tc>
                <a:extLst>
                  <a:ext uri="{0D108BD9-81ED-4DB2-BD59-A6C34878D82A}">
                    <a16:rowId xmlns:a16="http://schemas.microsoft.com/office/drawing/2014/main" val="3853183953"/>
                  </a:ext>
                </a:extLst>
              </a:tr>
              <a:tr h="370840">
                <a:tc>
                  <a:txBody>
                    <a:bodyPr/>
                    <a:lstStyle/>
                    <a:p>
                      <a:pPr algn="l" fontAlgn="b"/>
                      <a:r>
                        <a:rPr lang="en-GB" sz="1600" b="1" i="0" u="none" strike="noStrike" dirty="0">
                          <a:solidFill>
                            <a:srgbClr val="000000"/>
                          </a:solidFill>
                          <a:effectLst/>
                          <a:latin typeface="Calibri" panose="020F0502020204030204" pitchFamily="34" charset="0"/>
                        </a:rPr>
                        <a:t>Poor Mobility </a:t>
                      </a:r>
                    </a:p>
                  </a:txBody>
                  <a:tcPr marL="6350" marR="6350" marT="6350" marB="0" anchor="ctr"/>
                </a:tc>
                <a:extLst>
                  <a:ext uri="{0D108BD9-81ED-4DB2-BD59-A6C34878D82A}">
                    <a16:rowId xmlns:a16="http://schemas.microsoft.com/office/drawing/2014/main" val="4050226347"/>
                  </a:ext>
                </a:extLst>
              </a:tr>
              <a:tr h="370840">
                <a:tc>
                  <a:txBody>
                    <a:bodyPr/>
                    <a:lstStyle/>
                    <a:p>
                      <a:pPr algn="l" fontAlgn="b"/>
                      <a:r>
                        <a:rPr lang="en-GB" sz="1600" b="1" i="0" u="none" strike="noStrike" dirty="0">
                          <a:solidFill>
                            <a:srgbClr val="000000"/>
                          </a:solidFill>
                          <a:effectLst/>
                          <a:latin typeface="Calibri" panose="020F0502020204030204" pitchFamily="34" charset="0"/>
                        </a:rPr>
                        <a:t>Unable to self-evacuate </a:t>
                      </a:r>
                    </a:p>
                  </a:txBody>
                  <a:tcPr marL="6350" marR="6350" marT="6350" marB="0" anchor="ctr"/>
                </a:tc>
                <a:extLst>
                  <a:ext uri="{0D108BD9-81ED-4DB2-BD59-A6C34878D82A}">
                    <a16:rowId xmlns:a16="http://schemas.microsoft.com/office/drawing/2014/main" val="2430263205"/>
                  </a:ext>
                </a:extLst>
              </a:tr>
              <a:tr h="370840">
                <a:tc>
                  <a:txBody>
                    <a:bodyPr/>
                    <a:lstStyle/>
                    <a:p>
                      <a:pPr algn="l" fontAlgn="b"/>
                      <a:r>
                        <a:rPr lang="en-GB" sz="1600" b="1" i="0" u="none" strike="noStrike" dirty="0">
                          <a:solidFill>
                            <a:srgbClr val="000000"/>
                          </a:solidFill>
                          <a:effectLst/>
                          <a:latin typeface="Calibri" panose="020F0502020204030204" pitchFamily="34" charset="0"/>
                        </a:rPr>
                        <a:t>Poor Mental Health </a:t>
                      </a:r>
                    </a:p>
                  </a:txBody>
                  <a:tcPr marL="6350" marR="6350" marT="6350" marB="0" anchor="ctr"/>
                </a:tc>
                <a:extLst>
                  <a:ext uri="{0D108BD9-81ED-4DB2-BD59-A6C34878D82A}">
                    <a16:rowId xmlns:a16="http://schemas.microsoft.com/office/drawing/2014/main" val="1609354339"/>
                  </a:ext>
                </a:extLst>
              </a:tr>
              <a:tr h="370840">
                <a:tc>
                  <a:txBody>
                    <a:bodyPr/>
                    <a:lstStyle/>
                    <a:p>
                      <a:pPr algn="l" fontAlgn="b"/>
                      <a:r>
                        <a:rPr lang="en-GB" sz="1600" b="1" i="0" u="none" strike="noStrike" dirty="0">
                          <a:solidFill>
                            <a:srgbClr val="000000"/>
                          </a:solidFill>
                          <a:effectLst/>
                          <a:latin typeface="Calibri" panose="020F0502020204030204" pitchFamily="34" charset="0"/>
                        </a:rPr>
                        <a:t>Dementia </a:t>
                      </a:r>
                    </a:p>
                  </a:txBody>
                  <a:tcPr marL="6350" marR="6350" marT="6350" marB="0" anchor="ctr"/>
                </a:tc>
                <a:extLst>
                  <a:ext uri="{0D108BD9-81ED-4DB2-BD59-A6C34878D82A}">
                    <a16:rowId xmlns:a16="http://schemas.microsoft.com/office/drawing/2014/main" val="3071818663"/>
                  </a:ext>
                </a:extLst>
              </a:tr>
              <a:tr h="370840">
                <a:tc>
                  <a:txBody>
                    <a:bodyPr/>
                    <a:lstStyle/>
                    <a:p>
                      <a:pPr algn="l" fontAlgn="b"/>
                      <a:r>
                        <a:rPr lang="en-GB" sz="1600" b="1" i="0" u="none" strike="noStrike" dirty="0">
                          <a:solidFill>
                            <a:srgbClr val="000000"/>
                          </a:solidFill>
                          <a:effectLst/>
                          <a:latin typeface="Calibri" panose="020F0502020204030204" pitchFamily="34" charset="0"/>
                        </a:rPr>
                        <a:t>Older Person </a:t>
                      </a:r>
                    </a:p>
                  </a:txBody>
                  <a:tcPr marL="6350" marR="6350" marT="6350" marB="0" anchor="ctr"/>
                </a:tc>
                <a:extLst>
                  <a:ext uri="{0D108BD9-81ED-4DB2-BD59-A6C34878D82A}">
                    <a16:rowId xmlns:a16="http://schemas.microsoft.com/office/drawing/2014/main" val="283506829"/>
                  </a:ext>
                </a:extLst>
              </a:tr>
              <a:tr h="370840">
                <a:tc>
                  <a:txBody>
                    <a:bodyPr/>
                    <a:lstStyle/>
                    <a:p>
                      <a:pPr algn="l" fontAlgn="b"/>
                      <a:r>
                        <a:rPr lang="en-GB" sz="1600" b="1" i="0" u="none" strike="noStrike" dirty="0">
                          <a:solidFill>
                            <a:srgbClr val="000000"/>
                          </a:solidFill>
                          <a:effectLst/>
                          <a:latin typeface="Calibri" panose="020F0502020204030204" pitchFamily="34" charset="0"/>
                        </a:rPr>
                        <a:t>Cognitive Impairment </a:t>
                      </a:r>
                    </a:p>
                  </a:txBody>
                  <a:tcPr marL="6350" marR="6350" marT="6350" marB="0" anchor="ctr"/>
                </a:tc>
                <a:extLst>
                  <a:ext uri="{0D108BD9-81ED-4DB2-BD59-A6C34878D82A}">
                    <a16:rowId xmlns:a16="http://schemas.microsoft.com/office/drawing/2014/main" val="2733183761"/>
                  </a:ext>
                </a:extLst>
              </a:tr>
              <a:tr h="370840">
                <a:tc>
                  <a:txBody>
                    <a:bodyPr/>
                    <a:lstStyle/>
                    <a:p>
                      <a:pPr algn="l" fontAlgn="b"/>
                      <a:r>
                        <a:rPr lang="en-GB" sz="1600" b="1" i="0" u="none" strike="noStrike" dirty="0">
                          <a:solidFill>
                            <a:srgbClr val="000000"/>
                          </a:solidFill>
                          <a:effectLst/>
                          <a:latin typeface="Calibri" panose="020F0502020204030204" pitchFamily="34" charset="0"/>
                        </a:rPr>
                        <a:t>Sensory Impairment </a:t>
                      </a:r>
                    </a:p>
                  </a:txBody>
                  <a:tcPr marL="6350" marR="6350" marT="6350" marB="0" anchor="ctr"/>
                </a:tc>
                <a:extLst>
                  <a:ext uri="{0D108BD9-81ED-4DB2-BD59-A6C34878D82A}">
                    <a16:rowId xmlns:a16="http://schemas.microsoft.com/office/drawing/2014/main" val="3944011985"/>
                  </a:ext>
                </a:extLst>
              </a:tr>
            </a:tbl>
          </a:graphicData>
        </a:graphic>
      </p:graphicFrame>
      <p:sp>
        <p:nvSpPr>
          <p:cNvPr id="10" name="Title 9">
            <a:extLst>
              <a:ext uri="{FF2B5EF4-FFF2-40B4-BE49-F238E27FC236}">
                <a16:creationId xmlns:a16="http://schemas.microsoft.com/office/drawing/2014/main" id="{76E0AE62-A347-AAF9-A49E-DC2694F4D137}"/>
              </a:ext>
            </a:extLst>
          </p:cNvPr>
          <p:cNvSpPr>
            <a:spLocks noGrp="1"/>
          </p:cNvSpPr>
          <p:nvPr>
            <p:ph type="title"/>
          </p:nvPr>
        </p:nvSpPr>
        <p:spPr>
          <a:xfrm>
            <a:off x="838200" y="217926"/>
            <a:ext cx="10515600" cy="1325563"/>
          </a:xfrm>
        </p:spPr>
        <p:txBody>
          <a:bodyPr/>
          <a:lstStyle/>
          <a:p>
            <a:r>
              <a:rPr lang="en-GB" b="1" dirty="0">
                <a:latin typeface="Montserrat" panose="00000500000000000000" pitchFamily="2" charset="0"/>
                <a:ea typeface="Calibri" panose="020F0502020204030204" pitchFamily="34" charset="0"/>
                <a:cs typeface="Calibri" panose="020F0502020204030204" pitchFamily="34" charset="0"/>
              </a:rPr>
              <a:t>Increased consequences of fire?</a:t>
            </a:r>
          </a:p>
        </p:txBody>
      </p:sp>
      <p:graphicFrame>
        <p:nvGraphicFramePr>
          <p:cNvPr id="13" name="Content Placeholder 11">
            <a:extLst>
              <a:ext uri="{FF2B5EF4-FFF2-40B4-BE49-F238E27FC236}">
                <a16:creationId xmlns:a16="http://schemas.microsoft.com/office/drawing/2014/main" id="{CEBEC529-C450-95B9-2339-122C0A29B8FD}"/>
              </a:ext>
            </a:extLst>
          </p:cNvPr>
          <p:cNvGraphicFramePr>
            <a:graphicFrameLocks/>
          </p:cNvGraphicFramePr>
          <p:nvPr>
            <p:extLst>
              <p:ext uri="{D42A27DB-BD31-4B8C-83A1-F6EECF244321}">
                <p14:modId xmlns:p14="http://schemas.microsoft.com/office/powerpoint/2010/main" val="643405307"/>
              </p:ext>
            </p:extLst>
          </p:nvPr>
        </p:nvGraphicFramePr>
        <p:xfrm>
          <a:off x="7947728" y="1540949"/>
          <a:ext cx="2596507" cy="3831590"/>
        </p:xfrm>
        <a:graphic>
          <a:graphicData uri="http://schemas.openxmlformats.org/drawingml/2006/table">
            <a:tbl>
              <a:tblPr firstRow="1" bandRow="1">
                <a:tableStyleId>{5C22544A-7EE6-4342-B048-85BDC9FD1C3A}</a:tableStyleId>
              </a:tblPr>
              <a:tblGrid>
                <a:gridCol w="2596507">
                  <a:extLst>
                    <a:ext uri="{9D8B030D-6E8A-4147-A177-3AD203B41FA5}">
                      <a16:colId xmlns:a16="http://schemas.microsoft.com/office/drawing/2014/main" val="463371455"/>
                    </a:ext>
                  </a:extLst>
                </a:gridCol>
              </a:tblGrid>
              <a:tr h="370840">
                <a:tc>
                  <a:txBody>
                    <a:bodyPr/>
                    <a:lstStyle/>
                    <a:p>
                      <a:pPr marL="457200" indent="-457200" algn="ctr">
                        <a:spcAft>
                          <a:spcPts val="1200"/>
                        </a:spcAft>
                        <a:tabLst>
                          <a:tab pos="457200" algn="l"/>
                          <a:tab pos="457200" algn="l"/>
                        </a:tabLst>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Environment</a:t>
                      </a:r>
                    </a:p>
                  </a:txBody>
                  <a:tcPr/>
                </a:tc>
                <a:extLst>
                  <a:ext uri="{0D108BD9-81ED-4DB2-BD59-A6C34878D82A}">
                    <a16:rowId xmlns:a16="http://schemas.microsoft.com/office/drawing/2014/main" val="3012021759"/>
                  </a:ext>
                </a:extLst>
              </a:tr>
              <a:tr h="370840">
                <a:tc>
                  <a:txBody>
                    <a:bodyPr/>
                    <a:lstStyle/>
                    <a:p>
                      <a:pPr algn="l" fontAlgn="b"/>
                      <a:r>
                        <a:rPr lang="en-GB" sz="1600" b="1" i="0" u="none" strike="noStrike" dirty="0">
                          <a:solidFill>
                            <a:srgbClr val="000000"/>
                          </a:solidFill>
                          <a:effectLst/>
                          <a:latin typeface="Calibri" panose="020F0502020204030204" pitchFamily="34" charset="0"/>
                        </a:rPr>
                        <a:t>Living alone</a:t>
                      </a:r>
                    </a:p>
                  </a:txBody>
                  <a:tcPr marL="6350" marR="6350" marT="6350" marB="0" anchor="ctr"/>
                </a:tc>
                <a:extLst>
                  <a:ext uri="{0D108BD9-81ED-4DB2-BD59-A6C34878D82A}">
                    <a16:rowId xmlns:a16="http://schemas.microsoft.com/office/drawing/2014/main" val="148102270"/>
                  </a:ext>
                </a:extLst>
              </a:tr>
              <a:tr h="370840">
                <a:tc>
                  <a:txBody>
                    <a:bodyPr/>
                    <a:lstStyle/>
                    <a:p>
                      <a:pPr algn="l" fontAlgn="b"/>
                      <a:r>
                        <a:rPr lang="en-GB" sz="1600" b="1" i="0" u="none" strike="noStrike" dirty="0">
                          <a:solidFill>
                            <a:srgbClr val="000000"/>
                          </a:solidFill>
                          <a:effectLst/>
                          <a:latin typeface="Calibri" panose="020F0502020204030204" pitchFamily="34" charset="0"/>
                        </a:rPr>
                        <a:t>Smoke alarm not present</a:t>
                      </a:r>
                    </a:p>
                  </a:txBody>
                  <a:tcPr marL="6350" marR="6350" marT="6350" marB="0" anchor="ctr"/>
                </a:tc>
                <a:extLst>
                  <a:ext uri="{0D108BD9-81ED-4DB2-BD59-A6C34878D82A}">
                    <a16:rowId xmlns:a16="http://schemas.microsoft.com/office/drawing/2014/main" val="3853183953"/>
                  </a:ext>
                </a:extLst>
              </a:tr>
              <a:tr h="370840">
                <a:tc>
                  <a:txBody>
                    <a:bodyPr/>
                    <a:lstStyle/>
                    <a:p>
                      <a:pPr algn="l" fontAlgn="b"/>
                      <a:r>
                        <a:rPr lang="en-GB" sz="1600" b="1" i="0" u="none" strike="noStrike" dirty="0">
                          <a:solidFill>
                            <a:srgbClr val="000000"/>
                          </a:solidFill>
                          <a:effectLst/>
                          <a:latin typeface="Calibri" panose="020F0502020204030204" pitchFamily="34" charset="0"/>
                        </a:rPr>
                        <a:t>Smoke alarm not working</a:t>
                      </a:r>
                    </a:p>
                  </a:txBody>
                  <a:tcPr marL="6350" marR="6350" marT="6350" marB="0" anchor="ctr"/>
                </a:tc>
                <a:extLst>
                  <a:ext uri="{0D108BD9-81ED-4DB2-BD59-A6C34878D82A}">
                    <a16:rowId xmlns:a16="http://schemas.microsoft.com/office/drawing/2014/main" val="4050226347"/>
                  </a:ext>
                </a:extLst>
              </a:tr>
              <a:tr h="370840">
                <a:tc>
                  <a:txBody>
                    <a:bodyPr/>
                    <a:lstStyle/>
                    <a:p>
                      <a:pPr algn="l" fontAlgn="b"/>
                      <a:r>
                        <a:rPr lang="en-GB" sz="1600" b="1" i="0" u="none" strike="noStrike" dirty="0">
                          <a:solidFill>
                            <a:srgbClr val="000000"/>
                          </a:solidFill>
                          <a:effectLst/>
                          <a:latin typeface="Calibri" panose="020F0502020204030204" pitchFamily="34" charset="0"/>
                        </a:rPr>
                        <a:t>Use of heating types that present an ignition source</a:t>
                      </a:r>
                    </a:p>
                  </a:txBody>
                  <a:tcPr marL="6350" marR="6350" marT="6350" marB="0" anchor="ctr"/>
                </a:tc>
                <a:extLst>
                  <a:ext uri="{0D108BD9-81ED-4DB2-BD59-A6C34878D82A}">
                    <a16:rowId xmlns:a16="http://schemas.microsoft.com/office/drawing/2014/main" val="2430263205"/>
                  </a:ext>
                </a:extLst>
              </a:tr>
              <a:tr h="370840">
                <a:tc>
                  <a:txBody>
                    <a:bodyPr/>
                    <a:lstStyle/>
                    <a:p>
                      <a:pPr algn="l" fontAlgn="b"/>
                      <a:r>
                        <a:rPr lang="en-GB" sz="1600" b="1" i="0" u="none" strike="noStrike" dirty="0">
                          <a:solidFill>
                            <a:srgbClr val="000000"/>
                          </a:solidFill>
                          <a:effectLst/>
                          <a:latin typeface="Calibri" panose="020F0502020204030204" pitchFamily="34" charset="0"/>
                        </a:rPr>
                        <a:t>Hoarding</a:t>
                      </a:r>
                    </a:p>
                  </a:txBody>
                  <a:tcPr marL="6350" marR="6350" marT="6350" marB="0" anchor="ctr"/>
                </a:tc>
                <a:extLst>
                  <a:ext uri="{0D108BD9-81ED-4DB2-BD59-A6C34878D82A}">
                    <a16:rowId xmlns:a16="http://schemas.microsoft.com/office/drawing/2014/main" val="1609354339"/>
                  </a:ext>
                </a:extLst>
              </a:tr>
              <a:tr h="370840">
                <a:tc>
                  <a:txBody>
                    <a:bodyPr/>
                    <a:lstStyle/>
                    <a:p>
                      <a:pPr algn="l" fontAlgn="b"/>
                      <a:r>
                        <a:rPr lang="en-GB" sz="1600" b="1" i="0" u="none" strike="noStrike" dirty="0">
                          <a:solidFill>
                            <a:srgbClr val="000000"/>
                          </a:solidFill>
                          <a:effectLst/>
                          <a:latin typeface="Calibri" panose="020F0502020204030204" pitchFamily="34" charset="0"/>
                        </a:rPr>
                        <a:t>Oxygen use</a:t>
                      </a:r>
                    </a:p>
                  </a:txBody>
                  <a:tcPr marL="6350" marR="6350" marT="6350" marB="0" anchor="ctr"/>
                </a:tc>
                <a:extLst>
                  <a:ext uri="{0D108BD9-81ED-4DB2-BD59-A6C34878D82A}">
                    <a16:rowId xmlns:a16="http://schemas.microsoft.com/office/drawing/2014/main" val="3071818663"/>
                  </a:ext>
                </a:extLst>
              </a:tr>
              <a:tr h="370840">
                <a:tc>
                  <a:txBody>
                    <a:bodyPr/>
                    <a:lstStyle/>
                    <a:p>
                      <a:pPr algn="l" fontAlgn="b"/>
                      <a:r>
                        <a:rPr lang="en-GB" sz="1600" b="1" i="0" u="none" strike="noStrike" dirty="0">
                          <a:solidFill>
                            <a:srgbClr val="000000"/>
                          </a:solidFill>
                          <a:effectLst/>
                          <a:latin typeface="Calibri" panose="020F0502020204030204" pitchFamily="34" charset="0"/>
                        </a:rPr>
                        <a:t>Inability to raise an alarm</a:t>
                      </a:r>
                    </a:p>
                  </a:txBody>
                  <a:tcPr marL="6350" marR="6350" marT="6350" marB="0" anchor="ctr"/>
                </a:tc>
                <a:extLst>
                  <a:ext uri="{0D108BD9-81ED-4DB2-BD59-A6C34878D82A}">
                    <a16:rowId xmlns:a16="http://schemas.microsoft.com/office/drawing/2014/main" val="283506829"/>
                  </a:ext>
                </a:extLst>
              </a:tr>
              <a:tr h="370840">
                <a:tc>
                  <a:txBody>
                    <a:bodyPr/>
                    <a:lstStyle/>
                    <a:p>
                      <a:pPr algn="l" fontAlgn="b"/>
                      <a:r>
                        <a:rPr lang="en-GB" sz="1600" b="1" i="0" u="none" strike="noStrike" dirty="0">
                          <a:solidFill>
                            <a:srgbClr val="000000"/>
                          </a:solidFill>
                          <a:effectLst/>
                          <a:latin typeface="Calibri" panose="020F0502020204030204" pitchFamily="34" charset="0"/>
                        </a:rPr>
                        <a:t>Evidence of previous fires</a:t>
                      </a:r>
                    </a:p>
                  </a:txBody>
                  <a:tcPr marL="6350" marR="6350" marT="6350" marB="0" anchor="ctr"/>
                </a:tc>
                <a:extLst>
                  <a:ext uri="{0D108BD9-81ED-4DB2-BD59-A6C34878D82A}">
                    <a16:rowId xmlns:a16="http://schemas.microsoft.com/office/drawing/2014/main" val="2733183761"/>
                  </a:ext>
                </a:extLst>
              </a:tr>
              <a:tr h="370840">
                <a:tc>
                  <a:txBody>
                    <a:bodyPr/>
                    <a:lstStyle/>
                    <a:p>
                      <a:pPr algn="l" fontAlgn="b"/>
                      <a:r>
                        <a:rPr lang="en-GB" sz="1600" b="1" i="0" u="none" strike="noStrike" dirty="0">
                          <a:solidFill>
                            <a:srgbClr val="000000"/>
                          </a:solidFill>
                          <a:effectLst/>
                          <a:latin typeface="Calibri" panose="020F0502020204030204" pitchFamily="34" charset="0"/>
                        </a:rPr>
                        <a:t>Living alone</a:t>
                      </a:r>
                    </a:p>
                  </a:txBody>
                  <a:tcPr marL="6350" marR="6350" marT="6350" marB="0" anchor="ctr"/>
                </a:tc>
                <a:extLst>
                  <a:ext uri="{0D108BD9-81ED-4DB2-BD59-A6C34878D82A}">
                    <a16:rowId xmlns:a16="http://schemas.microsoft.com/office/drawing/2014/main" val="3944011985"/>
                  </a:ext>
                </a:extLst>
              </a:tr>
            </a:tbl>
          </a:graphicData>
        </a:graphic>
      </p:graphicFrame>
      <p:graphicFrame>
        <p:nvGraphicFramePr>
          <p:cNvPr id="14" name="Content Placeholder 11">
            <a:extLst>
              <a:ext uri="{FF2B5EF4-FFF2-40B4-BE49-F238E27FC236}">
                <a16:creationId xmlns:a16="http://schemas.microsoft.com/office/drawing/2014/main" id="{1AE8D52E-744A-C910-27FF-1ADE5C317A83}"/>
              </a:ext>
            </a:extLst>
          </p:cNvPr>
          <p:cNvGraphicFramePr>
            <a:graphicFrameLocks/>
          </p:cNvGraphicFramePr>
          <p:nvPr>
            <p:extLst>
              <p:ext uri="{D42A27DB-BD31-4B8C-83A1-F6EECF244321}">
                <p14:modId xmlns:p14="http://schemas.microsoft.com/office/powerpoint/2010/main" val="2830203359"/>
              </p:ext>
            </p:extLst>
          </p:nvPr>
        </p:nvGraphicFramePr>
        <p:xfrm>
          <a:off x="4552750" y="1543489"/>
          <a:ext cx="2585413" cy="3084830"/>
        </p:xfrm>
        <a:graphic>
          <a:graphicData uri="http://schemas.openxmlformats.org/drawingml/2006/table">
            <a:tbl>
              <a:tblPr firstRow="1" bandRow="1">
                <a:tableStyleId>{5C22544A-7EE6-4342-B048-85BDC9FD1C3A}</a:tableStyleId>
              </a:tblPr>
              <a:tblGrid>
                <a:gridCol w="2585413">
                  <a:extLst>
                    <a:ext uri="{9D8B030D-6E8A-4147-A177-3AD203B41FA5}">
                      <a16:colId xmlns:a16="http://schemas.microsoft.com/office/drawing/2014/main" val="463371455"/>
                    </a:ext>
                  </a:extLst>
                </a:gridCol>
              </a:tblGrid>
              <a:tr h="331069">
                <a:tc>
                  <a:txBody>
                    <a:bodyPr/>
                    <a:lstStyle/>
                    <a:p>
                      <a:pPr marL="457200" indent="-457200" algn="ctr">
                        <a:spcAft>
                          <a:spcPts val="1200"/>
                        </a:spcAft>
                        <a:tabLst>
                          <a:tab pos="457200" algn="l"/>
                          <a:tab pos="457200" algn="l"/>
                        </a:tabLst>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Lifestyle </a:t>
                      </a:r>
                    </a:p>
                  </a:txBody>
                  <a:tcPr/>
                </a:tc>
                <a:extLst>
                  <a:ext uri="{0D108BD9-81ED-4DB2-BD59-A6C34878D82A}">
                    <a16:rowId xmlns:a16="http://schemas.microsoft.com/office/drawing/2014/main" val="3012021759"/>
                  </a:ext>
                </a:extLst>
              </a:tr>
              <a:tr h="370840">
                <a:tc>
                  <a:txBody>
                    <a:bodyPr/>
                    <a:lstStyle/>
                    <a:p>
                      <a:pPr algn="l" fontAlgn="b"/>
                      <a:r>
                        <a:rPr lang="en-GB" sz="1600" b="1" i="0" u="none" strike="noStrike" dirty="0">
                          <a:solidFill>
                            <a:srgbClr val="000000"/>
                          </a:solidFill>
                          <a:effectLst/>
                          <a:latin typeface="Calibri" panose="020F0502020204030204" pitchFamily="34" charset="0"/>
                        </a:rPr>
                        <a:t>Poor cooking practices</a:t>
                      </a:r>
                    </a:p>
                  </a:txBody>
                  <a:tcPr marL="6350" marR="6350" marT="6350" marB="0" anchor="ctr"/>
                </a:tc>
                <a:extLst>
                  <a:ext uri="{0D108BD9-81ED-4DB2-BD59-A6C34878D82A}">
                    <a16:rowId xmlns:a16="http://schemas.microsoft.com/office/drawing/2014/main" val="148102270"/>
                  </a:ext>
                </a:extLst>
              </a:tr>
              <a:tr h="370840">
                <a:tc>
                  <a:txBody>
                    <a:bodyPr/>
                    <a:lstStyle/>
                    <a:p>
                      <a:pPr algn="l" fontAlgn="b"/>
                      <a:r>
                        <a:rPr lang="en-GB" sz="1600" b="1" i="0" u="none" strike="noStrike" dirty="0">
                          <a:solidFill>
                            <a:srgbClr val="000000"/>
                          </a:solidFill>
                          <a:effectLst/>
                          <a:latin typeface="Calibri" panose="020F0502020204030204" pitchFamily="34" charset="0"/>
                        </a:rPr>
                        <a:t>Careless smoking practices</a:t>
                      </a:r>
                    </a:p>
                  </a:txBody>
                  <a:tcPr marL="6350" marR="6350" marT="6350" marB="0" anchor="ctr"/>
                </a:tc>
                <a:extLst>
                  <a:ext uri="{0D108BD9-81ED-4DB2-BD59-A6C34878D82A}">
                    <a16:rowId xmlns:a16="http://schemas.microsoft.com/office/drawing/2014/main" val="3853183953"/>
                  </a:ext>
                </a:extLst>
              </a:tr>
              <a:tr h="370840">
                <a:tc>
                  <a:txBody>
                    <a:bodyPr/>
                    <a:lstStyle/>
                    <a:p>
                      <a:pPr algn="l" fontAlgn="b"/>
                      <a:r>
                        <a:rPr lang="en-GB" sz="1600" b="1" i="0" u="none" strike="noStrike" dirty="0">
                          <a:solidFill>
                            <a:srgbClr val="000000"/>
                          </a:solidFill>
                          <a:effectLst/>
                          <a:latin typeface="Calibri" panose="020F0502020204030204" pitchFamily="34" charset="0"/>
                        </a:rPr>
                        <a:t>Alcohol misuse</a:t>
                      </a:r>
                    </a:p>
                  </a:txBody>
                  <a:tcPr marL="6350" marR="6350" marT="6350" marB="0" anchor="ctr"/>
                </a:tc>
                <a:extLst>
                  <a:ext uri="{0D108BD9-81ED-4DB2-BD59-A6C34878D82A}">
                    <a16:rowId xmlns:a16="http://schemas.microsoft.com/office/drawing/2014/main" val="4050226347"/>
                  </a:ext>
                </a:extLst>
              </a:tr>
              <a:tr h="370840">
                <a:tc>
                  <a:txBody>
                    <a:bodyPr/>
                    <a:lstStyle/>
                    <a:p>
                      <a:pPr algn="l" fontAlgn="b"/>
                      <a:r>
                        <a:rPr lang="en-GB" sz="1600" b="1" i="0" u="none" strike="noStrike" dirty="0">
                          <a:solidFill>
                            <a:srgbClr val="000000"/>
                          </a:solidFill>
                          <a:effectLst/>
                          <a:latin typeface="Calibri" panose="020F0502020204030204" pitchFamily="34" charset="0"/>
                        </a:rPr>
                        <a:t>Drug misuse</a:t>
                      </a:r>
                    </a:p>
                  </a:txBody>
                  <a:tcPr marL="6350" marR="6350" marT="6350" marB="0" anchor="ctr"/>
                </a:tc>
                <a:extLst>
                  <a:ext uri="{0D108BD9-81ED-4DB2-BD59-A6C34878D82A}">
                    <a16:rowId xmlns:a16="http://schemas.microsoft.com/office/drawing/2014/main" val="2430263205"/>
                  </a:ext>
                </a:extLst>
              </a:tr>
              <a:tr h="370840">
                <a:tc>
                  <a:txBody>
                    <a:bodyPr/>
                    <a:lstStyle/>
                    <a:p>
                      <a:pPr algn="l" fontAlgn="b"/>
                      <a:r>
                        <a:rPr lang="en-GB" sz="1600" b="1" i="0" u="none" strike="noStrike" dirty="0">
                          <a:solidFill>
                            <a:srgbClr val="000000"/>
                          </a:solidFill>
                          <a:effectLst/>
                          <a:latin typeface="Calibri" panose="020F0502020204030204" pitchFamily="34" charset="0"/>
                        </a:rPr>
                        <a:t>Hoarding</a:t>
                      </a:r>
                    </a:p>
                  </a:txBody>
                  <a:tcPr marL="6350" marR="6350" marT="6350" marB="0" anchor="ctr"/>
                </a:tc>
                <a:extLst>
                  <a:ext uri="{0D108BD9-81ED-4DB2-BD59-A6C34878D82A}">
                    <a16:rowId xmlns:a16="http://schemas.microsoft.com/office/drawing/2014/main" val="1609354339"/>
                  </a:ext>
                </a:extLst>
              </a:tr>
              <a:tr h="370840">
                <a:tc>
                  <a:txBody>
                    <a:bodyPr/>
                    <a:lstStyle/>
                    <a:p>
                      <a:pPr algn="l" fontAlgn="b"/>
                      <a:r>
                        <a:rPr lang="en-GB" sz="1600" b="1" i="0" u="none" strike="noStrike" dirty="0">
                          <a:solidFill>
                            <a:srgbClr val="000000"/>
                          </a:solidFill>
                          <a:effectLst/>
                          <a:latin typeface="Calibri" panose="020F0502020204030204" pitchFamily="34" charset="0"/>
                        </a:rPr>
                        <a:t>Self-neglect</a:t>
                      </a:r>
                    </a:p>
                  </a:txBody>
                  <a:tcPr marL="6350" marR="6350" marT="6350" marB="0" anchor="ctr"/>
                </a:tc>
                <a:extLst>
                  <a:ext uri="{0D108BD9-81ED-4DB2-BD59-A6C34878D82A}">
                    <a16:rowId xmlns:a16="http://schemas.microsoft.com/office/drawing/2014/main" val="3071818663"/>
                  </a:ext>
                </a:extLst>
              </a:tr>
              <a:tr h="370840">
                <a:tc>
                  <a:txBody>
                    <a:bodyPr/>
                    <a:lstStyle/>
                    <a:p>
                      <a:pPr algn="l" fontAlgn="b"/>
                      <a:r>
                        <a:rPr lang="en-GB" sz="1600" b="1" i="0" u="none" strike="noStrike" dirty="0">
                          <a:solidFill>
                            <a:srgbClr val="000000"/>
                          </a:solidFill>
                          <a:effectLst/>
                          <a:latin typeface="Calibri" panose="020F0502020204030204" pitchFamily="34" charset="0"/>
                        </a:rPr>
                        <a:t>Lack of engagement with Services</a:t>
                      </a:r>
                    </a:p>
                  </a:txBody>
                  <a:tcPr marL="6350" marR="6350" marT="6350" marB="0" anchor="ctr"/>
                </a:tc>
                <a:extLst>
                  <a:ext uri="{0D108BD9-81ED-4DB2-BD59-A6C34878D82A}">
                    <a16:rowId xmlns:a16="http://schemas.microsoft.com/office/drawing/2014/main" val="283506829"/>
                  </a:ext>
                </a:extLst>
              </a:tr>
            </a:tbl>
          </a:graphicData>
        </a:graphic>
      </p:graphicFrame>
    </p:spTree>
    <p:extLst>
      <p:ext uri="{BB962C8B-B14F-4D97-AF65-F5344CB8AC3E}">
        <p14:creationId xmlns:p14="http://schemas.microsoft.com/office/powerpoint/2010/main" val="129649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663078-C53E-4549-8C92-E8013B32F35C}"/>
              </a:ext>
            </a:extLst>
          </p:cNvPr>
          <p:cNvSpPr txBox="1"/>
          <p:nvPr/>
        </p:nvSpPr>
        <p:spPr>
          <a:xfrm>
            <a:off x="843195" y="541374"/>
            <a:ext cx="6116935" cy="830997"/>
          </a:xfrm>
          <a:prstGeom prst="rect">
            <a:avLst/>
          </a:prstGeom>
          <a:noFill/>
        </p:spPr>
        <p:txBody>
          <a:bodyPr wrap="square" rtlCol="0" anchor="t">
            <a:spAutoFit/>
          </a:bodyPr>
          <a:lstStyle/>
          <a:p>
            <a:r>
              <a:rPr lang="en-GB" sz="4800" b="1" dirty="0">
                <a:latin typeface="Montserrat" panose="00000500000000000000" pitchFamily="50" charset="0"/>
              </a:rPr>
              <a:t>Working Together</a:t>
            </a:r>
          </a:p>
        </p:txBody>
      </p:sp>
      <p:sp>
        <p:nvSpPr>
          <p:cNvPr id="6" name="Rectangle 5">
            <a:extLst>
              <a:ext uri="{FF2B5EF4-FFF2-40B4-BE49-F238E27FC236}">
                <a16:creationId xmlns:a16="http://schemas.microsoft.com/office/drawing/2014/main" id="{F50E93FE-BF90-4780-AD13-0967CE79B3EB}"/>
              </a:ext>
            </a:extLst>
          </p:cNvPr>
          <p:cNvSpPr/>
          <p:nvPr/>
        </p:nvSpPr>
        <p:spPr>
          <a:xfrm>
            <a:off x="0" y="6338170"/>
            <a:ext cx="12191979" cy="519830"/>
          </a:xfrm>
          <a:prstGeom prst="rect">
            <a:avLst/>
          </a:prstGeom>
          <a:solidFill>
            <a:srgbClr val="E51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CE9E6195-F449-46F1-84EA-B98FA5413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2325" y="5069149"/>
            <a:ext cx="1087414" cy="1682317"/>
          </a:xfrm>
          <a:prstGeom prst="rect">
            <a:avLst/>
          </a:prstGeom>
        </p:spPr>
      </p:pic>
      <p:sp>
        <p:nvSpPr>
          <p:cNvPr id="2" name="TextBox 1">
            <a:extLst>
              <a:ext uri="{FF2B5EF4-FFF2-40B4-BE49-F238E27FC236}">
                <a16:creationId xmlns:a16="http://schemas.microsoft.com/office/drawing/2014/main" id="{4A4429A4-847E-4415-94B4-479A88D87393}"/>
              </a:ext>
            </a:extLst>
          </p:cNvPr>
          <p:cNvSpPr txBox="1"/>
          <p:nvPr/>
        </p:nvSpPr>
        <p:spPr>
          <a:xfrm>
            <a:off x="843195" y="2153473"/>
            <a:ext cx="9761327" cy="335386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Montserrat" panose="00000500000000000000" pitchFamily="50" charset="0"/>
              </a:rPr>
              <a:t>Working in partnership we can keep more people safe</a:t>
            </a:r>
          </a:p>
          <a:p>
            <a:pPr marL="342900" indent="-342900">
              <a:lnSpc>
                <a:spcPct val="150000"/>
              </a:lnSpc>
              <a:buFont typeface="Arial" panose="020B0604020202020204" pitchFamily="34" charset="0"/>
              <a:buChar char="•"/>
            </a:pPr>
            <a:r>
              <a:rPr lang="en-GB" sz="2400" dirty="0">
                <a:latin typeface="Montserrat" panose="00000500000000000000" pitchFamily="50" charset="0"/>
              </a:rPr>
              <a:t>Complete joint visits where possible</a:t>
            </a:r>
          </a:p>
          <a:p>
            <a:pPr marL="342900" indent="-342900">
              <a:lnSpc>
                <a:spcPct val="150000"/>
              </a:lnSpc>
              <a:buFont typeface="Arial" panose="020B0604020202020204" pitchFamily="34" charset="0"/>
              <a:buChar char="•"/>
            </a:pPr>
            <a:r>
              <a:rPr lang="en-GB" sz="2400" dirty="0">
                <a:latin typeface="Montserrat" panose="00000500000000000000" pitchFamily="50" charset="0"/>
              </a:rPr>
              <a:t>Access to properties we may not otherwise gain entry into</a:t>
            </a:r>
          </a:p>
          <a:p>
            <a:pPr marL="342900" indent="-342900">
              <a:lnSpc>
                <a:spcPct val="150000"/>
              </a:lnSpc>
              <a:buFont typeface="Arial" panose="020B0604020202020204" pitchFamily="34" charset="0"/>
              <a:buChar char="•"/>
            </a:pPr>
            <a:r>
              <a:rPr lang="en-GB" sz="2400" dirty="0">
                <a:latin typeface="Montserrat" panose="00000500000000000000" pitchFamily="50" charset="0"/>
              </a:rPr>
              <a:t>Information sharing</a:t>
            </a:r>
          </a:p>
          <a:p>
            <a:pPr marL="342900" indent="-342900">
              <a:lnSpc>
                <a:spcPct val="150000"/>
              </a:lnSpc>
              <a:buFont typeface="Arial" panose="020B0604020202020204" pitchFamily="34" charset="0"/>
              <a:buChar char="•"/>
            </a:pPr>
            <a:r>
              <a:rPr lang="en-GB" sz="2400" dirty="0">
                <a:latin typeface="Montserrat" panose="00000500000000000000" pitchFamily="50" charset="0"/>
              </a:rPr>
              <a:t>Referrals to our partner agencies</a:t>
            </a:r>
          </a:p>
          <a:p>
            <a:pPr marL="342900" indent="-342900">
              <a:lnSpc>
                <a:spcPct val="150000"/>
              </a:lnSpc>
              <a:buFont typeface="Arial" panose="020B0604020202020204" pitchFamily="34" charset="0"/>
              <a:buChar char="•"/>
            </a:pPr>
            <a:r>
              <a:rPr lang="en-GB" sz="2400" dirty="0">
                <a:latin typeface="Montserrat" panose="00000500000000000000" pitchFamily="50" charset="0"/>
              </a:rPr>
              <a:t>Continued support after our visit</a:t>
            </a:r>
          </a:p>
        </p:txBody>
      </p:sp>
      <p:pic>
        <p:nvPicPr>
          <p:cNvPr id="1028" name="Picture 4" descr="Image result for teamwork clipart">
            <a:extLst>
              <a:ext uri="{FF2B5EF4-FFF2-40B4-BE49-F238E27FC236}">
                <a16:creationId xmlns:a16="http://schemas.microsoft.com/office/drawing/2014/main" id="{FDA50039-00A7-4A7B-B679-71046CE5C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1635" y="591269"/>
            <a:ext cx="1950689" cy="156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0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red cars in a garage&#10;&#10;Description automatically generated with low confidence">
            <a:extLst>
              <a:ext uri="{FF2B5EF4-FFF2-40B4-BE49-F238E27FC236}">
                <a16:creationId xmlns:a16="http://schemas.microsoft.com/office/drawing/2014/main" id="{FB243D01-28BB-458A-8DFD-3157011136F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20570" b="10115"/>
          <a:stretch/>
        </p:blipFill>
        <p:spPr>
          <a:xfrm>
            <a:off x="0" y="-12200"/>
            <a:ext cx="12192022" cy="6338170"/>
          </a:xfrm>
          <a:prstGeom prst="rect">
            <a:avLst/>
          </a:prstGeom>
        </p:spPr>
      </p:pic>
      <p:sp>
        <p:nvSpPr>
          <p:cNvPr id="6" name="Rectangle 5">
            <a:extLst>
              <a:ext uri="{FF2B5EF4-FFF2-40B4-BE49-F238E27FC236}">
                <a16:creationId xmlns:a16="http://schemas.microsoft.com/office/drawing/2014/main" id="{CD76F8D9-2278-46D6-9F3E-8EB1D982E845}"/>
              </a:ext>
            </a:extLst>
          </p:cNvPr>
          <p:cNvSpPr/>
          <p:nvPr/>
        </p:nvSpPr>
        <p:spPr>
          <a:xfrm>
            <a:off x="0" y="6338170"/>
            <a:ext cx="12191979" cy="519830"/>
          </a:xfrm>
          <a:prstGeom prst="rect">
            <a:avLst/>
          </a:prstGeom>
          <a:solidFill>
            <a:srgbClr val="E51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91EA46F2-BFB5-4261-BE95-4F2865685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2325" y="5069149"/>
            <a:ext cx="1087414" cy="1682317"/>
          </a:xfrm>
          <a:prstGeom prst="rect">
            <a:avLst/>
          </a:prstGeom>
        </p:spPr>
      </p:pic>
      <p:pic>
        <p:nvPicPr>
          <p:cNvPr id="3" name="Content Placeholder 2" descr="Question Mark with solid fill">
            <a:extLst>
              <a:ext uri="{FF2B5EF4-FFF2-40B4-BE49-F238E27FC236}">
                <a16:creationId xmlns:a16="http://schemas.microsoft.com/office/drawing/2014/main" id="{4980ECB1-453F-C0CC-879C-43C6F6D9FB70}"/>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8309" y="1952087"/>
            <a:ext cx="1018917" cy="1018917"/>
          </a:xfrm>
        </p:spPr>
      </p:pic>
      <p:sp>
        <p:nvSpPr>
          <p:cNvPr id="10" name="Title 9">
            <a:extLst>
              <a:ext uri="{FF2B5EF4-FFF2-40B4-BE49-F238E27FC236}">
                <a16:creationId xmlns:a16="http://schemas.microsoft.com/office/drawing/2014/main" id="{76E0AE62-A347-AAF9-A49E-DC2694F4D137}"/>
              </a:ext>
            </a:extLst>
          </p:cNvPr>
          <p:cNvSpPr>
            <a:spLocks noGrp="1"/>
          </p:cNvSpPr>
          <p:nvPr>
            <p:ph type="title"/>
          </p:nvPr>
        </p:nvSpPr>
        <p:spPr>
          <a:xfrm>
            <a:off x="838200" y="217926"/>
            <a:ext cx="10515600" cy="1325563"/>
          </a:xfrm>
        </p:spPr>
        <p:txBody>
          <a:bodyPr/>
          <a:lstStyle/>
          <a:p>
            <a:r>
              <a:rPr lang="en-GB" b="1" dirty="0">
                <a:latin typeface="Montserrat" panose="00000500000000000000" pitchFamily="2" charset="0"/>
              </a:rPr>
              <a:t>How can we help?</a:t>
            </a:r>
          </a:p>
        </p:txBody>
      </p:sp>
      <p:sp>
        <p:nvSpPr>
          <p:cNvPr id="4" name="TextBox 3">
            <a:extLst>
              <a:ext uri="{FF2B5EF4-FFF2-40B4-BE49-F238E27FC236}">
                <a16:creationId xmlns:a16="http://schemas.microsoft.com/office/drawing/2014/main" id="{C377F5D2-D276-1FCF-B8CC-04D3F706D9F3}"/>
              </a:ext>
            </a:extLst>
          </p:cNvPr>
          <p:cNvSpPr txBox="1"/>
          <p:nvPr/>
        </p:nvSpPr>
        <p:spPr>
          <a:xfrm>
            <a:off x="838199" y="1691757"/>
            <a:ext cx="8596591" cy="3831818"/>
          </a:xfrm>
          <a:prstGeom prst="rect">
            <a:avLst/>
          </a:prstGeom>
          <a:noFill/>
        </p:spPr>
        <p:txBody>
          <a:bodyPr wrap="square" rtlCol="0">
            <a:spAutoFit/>
          </a:bodyPr>
          <a:lstStyle/>
          <a:p>
            <a:pPr marL="285750" indent="-285750">
              <a:buFont typeface="Arial" panose="020B0604020202020204" pitchFamily="34" charset="0"/>
              <a:buChar char="•"/>
            </a:pPr>
            <a:r>
              <a:rPr lang="en-GB" sz="2500" dirty="0">
                <a:latin typeface="Montserrat" panose="00000500000000000000" pitchFamily="2" charset="0"/>
              </a:rPr>
              <a:t>Home Fire Safety Visit – what does this involve?</a:t>
            </a:r>
          </a:p>
          <a:p>
            <a:pPr marL="285750" indent="-285750">
              <a:buFont typeface="Arial" panose="020B0604020202020204" pitchFamily="34" charset="0"/>
              <a:buChar char="•"/>
            </a:pPr>
            <a:endParaRPr lang="en-GB" sz="2500" dirty="0">
              <a:latin typeface="Montserrat" panose="00000500000000000000" pitchFamily="2" charset="0"/>
            </a:endParaRPr>
          </a:p>
          <a:p>
            <a:pPr marL="285750" indent="-285750">
              <a:buFont typeface="Arial" panose="020B0604020202020204" pitchFamily="34" charset="0"/>
              <a:buChar char="•"/>
            </a:pPr>
            <a:r>
              <a:rPr lang="en-GB" sz="2500" dirty="0">
                <a:latin typeface="Montserrat" panose="00000500000000000000" pitchFamily="2" charset="0"/>
              </a:rPr>
              <a:t>External referral pathways</a:t>
            </a:r>
          </a:p>
          <a:p>
            <a:pPr marL="285750" indent="-285750">
              <a:buFont typeface="Arial" panose="020B0604020202020204" pitchFamily="34" charset="0"/>
              <a:buChar char="•"/>
            </a:pPr>
            <a:endParaRPr lang="en-GB" sz="2500" dirty="0">
              <a:latin typeface="Montserrat" panose="00000500000000000000" pitchFamily="2" charset="0"/>
            </a:endParaRPr>
          </a:p>
          <a:p>
            <a:pPr marL="285750" indent="-285750">
              <a:buFont typeface="Arial" panose="020B0604020202020204" pitchFamily="34" charset="0"/>
              <a:buChar char="•"/>
            </a:pPr>
            <a:r>
              <a:rPr lang="en-GB" sz="2500" dirty="0">
                <a:latin typeface="Montserrat" panose="00000500000000000000" pitchFamily="2" charset="0"/>
              </a:rPr>
              <a:t>Smoke alarm check/installation</a:t>
            </a:r>
          </a:p>
          <a:p>
            <a:pPr marL="285750" indent="-285750">
              <a:buFont typeface="Arial" panose="020B0604020202020204" pitchFamily="34" charset="0"/>
              <a:buChar char="•"/>
            </a:pPr>
            <a:endParaRPr lang="en-GB" sz="2500" dirty="0">
              <a:latin typeface="Montserrat" panose="00000500000000000000" pitchFamily="2" charset="0"/>
            </a:endParaRPr>
          </a:p>
          <a:p>
            <a:pPr marL="285750" indent="-285750">
              <a:buFont typeface="Arial" panose="020B0604020202020204" pitchFamily="34" charset="0"/>
              <a:buChar char="•"/>
            </a:pPr>
            <a:r>
              <a:rPr lang="en-GB" sz="2500" dirty="0">
                <a:latin typeface="Montserrat" panose="00000500000000000000" pitchFamily="2" charset="0"/>
              </a:rPr>
              <a:t>Provision of additional equipment</a:t>
            </a:r>
          </a:p>
          <a:p>
            <a:pPr marL="285750" indent="-285750">
              <a:buFont typeface="Arial" panose="020B0604020202020204" pitchFamily="34" charset="0"/>
              <a:buChar char="•"/>
            </a:pPr>
            <a:endParaRPr lang="en-GB" sz="2500" dirty="0">
              <a:latin typeface="Montserrat" panose="00000500000000000000" pitchFamily="2" charset="0"/>
            </a:endParaRPr>
          </a:p>
          <a:p>
            <a:pPr marL="285750" indent="-285750">
              <a:buFont typeface="Arial" panose="020B0604020202020204" pitchFamily="34" charset="0"/>
              <a:buChar char="•"/>
            </a:pPr>
            <a:r>
              <a:rPr lang="en-GB" sz="2500" dirty="0">
                <a:latin typeface="Montserrat" panose="00000500000000000000" pitchFamily="2" charset="0"/>
              </a:rPr>
              <a:t>Safeguarding</a:t>
            </a:r>
          </a:p>
          <a:p>
            <a:pPr marL="285750" indent="-285750">
              <a:buFont typeface="Arial" panose="020B0604020202020204" pitchFamily="34" charset="0"/>
              <a:buChar char="•"/>
            </a:pPr>
            <a:endParaRPr lang="en-GB" dirty="0"/>
          </a:p>
        </p:txBody>
      </p:sp>
      <p:pic>
        <p:nvPicPr>
          <p:cNvPr id="8" name="Content Placeholder 2" descr="Question Mark with solid fill">
            <a:extLst>
              <a:ext uri="{FF2B5EF4-FFF2-40B4-BE49-F238E27FC236}">
                <a16:creationId xmlns:a16="http://schemas.microsoft.com/office/drawing/2014/main" id="{84B2A72B-AF5B-01D2-40FA-CB24EE2CE7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5059" y="724494"/>
            <a:ext cx="2098242" cy="2098242"/>
          </a:xfrm>
          <a:prstGeom prst="rect">
            <a:avLst/>
          </a:prstGeom>
        </p:spPr>
      </p:pic>
      <p:pic>
        <p:nvPicPr>
          <p:cNvPr id="13" name="Content Placeholder 2" descr="Question Mark with solid fill">
            <a:extLst>
              <a:ext uri="{FF2B5EF4-FFF2-40B4-BE49-F238E27FC236}">
                <a16:creationId xmlns:a16="http://schemas.microsoft.com/office/drawing/2014/main" id="{E096095C-CA39-B37C-92D7-0188940555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97456" y="272630"/>
            <a:ext cx="1375251" cy="1375251"/>
          </a:xfrm>
          <a:prstGeom prst="rect">
            <a:avLst/>
          </a:prstGeom>
        </p:spPr>
      </p:pic>
      <p:pic>
        <p:nvPicPr>
          <p:cNvPr id="14" name="Content Placeholder 2" descr="Question Mark with solid fill">
            <a:extLst>
              <a:ext uri="{FF2B5EF4-FFF2-40B4-BE49-F238E27FC236}">
                <a16:creationId xmlns:a16="http://schemas.microsoft.com/office/drawing/2014/main" id="{CF786BE9-C0B6-6F1A-B66F-C6525E0AC3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16728" y="2186004"/>
            <a:ext cx="1375251" cy="1375251"/>
          </a:xfrm>
          <a:prstGeom prst="rect">
            <a:avLst/>
          </a:prstGeom>
        </p:spPr>
      </p:pic>
      <p:pic>
        <p:nvPicPr>
          <p:cNvPr id="16" name="Content Placeholder 2" descr="Question Mark with solid fill">
            <a:extLst>
              <a:ext uri="{FF2B5EF4-FFF2-40B4-BE49-F238E27FC236}">
                <a16:creationId xmlns:a16="http://schemas.microsoft.com/office/drawing/2014/main" id="{406AA7A8-C68B-FBEB-3227-3895CE1C1A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3062" y="197538"/>
            <a:ext cx="1018917" cy="1018917"/>
          </a:xfrm>
          <a:prstGeom prst="rect">
            <a:avLst/>
          </a:prstGeom>
        </p:spPr>
      </p:pic>
    </p:spTree>
    <p:extLst>
      <p:ext uri="{BB962C8B-B14F-4D97-AF65-F5344CB8AC3E}">
        <p14:creationId xmlns:p14="http://schemas.microsoft.com/office/powerpoint/2010/main" val="167779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663078-C53E-4549-8C92-E8013B32F35C}"/>
              </a:ext>
            </a:extLst>
          </p:cNvPr>
          <p:cNvSpPr txBox="1"/>
          <p:nvPr/>
        </p:nvSpPr>
        <p:spPr>
          <a:xfrm>
            <a:off x="843195" y="541374"/>
            <a:ext cx="6677278" cy="646331"/>
          </a:xfrm>
          <a:prstGeom prst="rect">
            <a:avLst/>
          </a:prstGeom>
          <a:noFill/>
        </p:spPr>
        <p:txBody>
          <a:bodyPr wrap="square" rtlCol="0" anchor="t">
            <a:spAutoFit/>
          </a:bodyPr>
          <a:lstStyle/>
          <a:p>
            <a:r>
              <a:rPr lang="en-GB" sz="3600" b="1" dirty="0">
                <a:latin typeface="Montserrat" panose="00000500000000000000" pitchFamily="50" charset="0"/>
              </a:rPr>
              <a:t>Eyes Wide Open Training</a:t>
            </a:r>
          </a:p>
        </p:txBody>
      </p:sp>
      <p:sp>
        <p:nvSpPr>
          <p:cNvPr id="6" name="Rectangle 5">
            <a:extLst>
              <a:ext uri="{FF2B5EF4-FFF2-40B4-BE49-F238E27FC236}">
                <a16:creationId xmlns:a16="http://schemas.microsoft.com/office/drawing/2014/main" id="{F50E93FE-BF90-4780-AD13-0967CE79B3EB}"/>
              </a:ext>
            </a:extLst>
          </p:cNvPr>
          <p:cNvSpPr/>
          <p:nvPr/>
        </p:nvSpPr>
        <p:spPr>
          <a:xfrm>
            <a:off x="0" y="6338170"/>
            <a:ext cx="12191979" cy="519830"/>
          </a:xfrm>
          <a:prstGeom prst="rect">
            <a:avLst/>
          </a:prstGeom>
          <a:solidFill>
            <a:srgbClr val="E51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CE9E6195-F449-46F1-84EA-B98FA5413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2325" y="5069149"/>
            <a:ext cx="1087414" cy="1682317"/>
          </a:xfrm>
          <a:prstGeom prst="rect">
            <a:avLst/>
          </a:prstGeom>
        </p:spPr>
      </p:pic>
      <p:sp>
        <p:nvSpPr>
          <p:cNvPr id="2" name="TextBox 1">
            <a:extLst>
              <a:ext uri="{FF2B5EF4-FFF2-40B4-BE49-F238E27FC236}">
                <a16:creationId xmlns:a16="http://schemas.microsoft.com/office/drawing/2014/main" id="{4A4429A4-847E-4415-94B4-479A88D87393}"/>
              </a:ext>
            </a:extLst>
          </p:cNvPr>
          <p:cNvSpPr txBox="1"/>
          <p:nvPr/>
        </p:nvSpPr>
        <p:spPr>
          <a:xfrm>
            <a:off x="843195" y="1681835"/>
            <a:ext cx="9761327" cy="501586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Montserrat" panose="00000500000000000000" pitchFamily="50" charset="0"/>
              </a:rPr>
              <a:t>Free group training from CDDFRS</a:t>
            </a:r>
          </a:p>
          <a:p>
            <a:pPr marL="342900" indent="-342900">
              <a:lnSpc>
                <a:spcPct val="150000"/>
              </a:lnSpc>
              <a:buFont typeface="Arial" panose="020B0604020202020204" pitchFamily="34" charset="0"/>
              <a:buChar char="•"/>
            </a:pPr>
            <a:r>
              <a:rPr lang="en-GB" sz="2400" dirty="0">
                <a:latin typeface="Montserrat" panose="00000500000000000000" pitchFamily="50" charset="0"/>
              </a:rPr>
              <a:t>Around 45 - 60 minutes</a:t>
            </a:r>
          </a:p>
          <a:p>
            <a:pPr marL="342900" indent="-342900">
              <a:lnSpc>
                <a:spcPct val="150000"/>
              </a:lnSpc>
              <a:buFont typeface="Arial" panose="020B0604020202020204" pitchFamily="34" charset="0"/>
              <a:buChar char="•"/>
            </a:pPr>
            <a:r>
              <a:rPr lang="en-GB" sz="2400" dirty="0">
                <a:latin typeface="Montserrat" panose="00000500000000000000" pitchFamily="50" charset="0"/>
              </a:rPr>
              <a:t>Microsoft Teams or in person</a:t>
            </a:r>
          </a:p>
          <a:p>
            <a:pPr marL="342900" indent="-342900">
              <a:lnSpc>
                <a:spcPct val="150000"/>
              </a:lnSpc>
              <a:buFont typeface="Arial" panose="020B0604020202020204" pitchFamily="34" charset="0"/>
              <a:buChar char="•"/>
            </a:pPr>
            <a:r>
              <a:rPr lang="en-GB" sz="2400" dirty="0">
                <a:latin typeface="Montserrat" panose="00000500000000000000" pitchFamily="50" charset="0"/>
              </a:rPr>
              <a:t>Identify how signs of increased risk of fire</a:t>
            </a:r>
          </a:p>
          <a:p>
            <a:pPr marL="342900" indent="-342900">
              <a:lnSpc>
                <a:spcPct val="150000"/>
              </a:lnSpc>
              <a:buFont typeface="Arial" panose="020B0604020202020204" pitchFamily="34" charset="0"/>
              <a:buChar char="•"/>
            </a:pPr>
            <a:r>
              <a:rPr lang="en-GB" sz="2400" dirty="0">
                <a:latin typeface="Montserrat" panose="00000500000000000000" pitchFamily="50" charset="0"/>
              </a:rPr>
              <a:t>How to refer for a visit</a:t>
            </a:r>
          </a:p>
          <a:p>
            <a:pPr marL="342900" indent="-342900">
              <a:lnSpc>
                <a:spcPct val="150000"/>
              </a:lnSpc>
              <a:buFont typeface="Arial" panose="020B0604020202020204" pitchFamily="34" charset="0"/>
              <a:buChar char="•"/>
            </a:pPr>
            <a:r>
              <a:rPr lang="en-GB" sz="2400" dirty="0">
                <a:latin typeface="Montserrat" panose="00000500000000000000" pitchFamily="50" charset="0"/>
              </a:rPr>
              <a:t>Information card</a:t>
            </a:r>
          </a:p>
          <a:p>
            <a:pPr marL="342900" indent="-342900">
              <a:lnSpc>
                <a:spcPct val="150000"/>
              </a:lnSpc>
              <a:buFont typeface="Arial" panose="020B0604020202020204" pitchFamily="34" charset="0"/>
              <a:buChar char="•"/>
            </a:pPr>
            <a:r>
              <a:rPr lang="en-GB" sz="2400" dirty="0">
                <a:hlinkClick r:id="rId4"/>
              </a:rPr>
              <a:t>Partner/Professional Referrals and Training | County Durham and Darlington Fire and Rescue Service (ddfire.gov.uk)</a:t>
            </a:r>
            <a:endParaRPr lang="en-GB" sz="2400" dirty="0">
              <a:latin typeface="Montserrat" panose="00000500000000000000" pitchFamily="50" charset="0"/>
            </a:endParaRPr>
          </a:p>
          <a:p>
            <a:pPr marL="342900" indent="-342900">
              <a:lnSpc>
                <a:spcPct val="150000"/>
              </a:lnSpc>
              <a:buFont typeface="Arial" panose="020B0604020202020204" pitchFamily="34" charset="0"/>
              <a:buChar char="•"/>
            </a:pPr>
            <a:endParaRPr lang="en-GB" sz="2400" dirty="0">
              <a:latin typeface="Montserrat" panose="00000500000000000000" pitchFamily="50" charset="0"/>
            </a:endParaRPr>
          </a:p>
        </p:txBody>
      </p:sp>
      <p:pic>
        <p:nvPicPr>
          <p:cNvPr id="4" name="Picture 3" descr="A blue and yellow shield with white lines and lions on it&#10;&#10;Description automatically generated">
            <a:extLst>
              <a:ext uri="{FF2B5EF4-FFF2-40B4-BE49-F238E27FC236}">
                <a16:creationId xmlns:a16="http://schemas.microsoft.com/office/drawing/2014/main" id="{E8D269B9-62F8-C6D6-BC33-ACD654F7C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7637" y="440677"/>
            <a:ext cx="2957284" cy="2696348"/>
          </a:xfrm>
          <a:prstGeom prst="rect">
            <a:avLst/>
          </a:prstGeom>
        </p:spPr>
      </p:pic>
    </p:spTree>
    <p:extLst>
      <p:ext uri="{BB962C8B-B14F-4D97-AF65-F5344CB8AC3E}">
        <p14:creationId xmlns:p14="http://schemas.microsoft.com/office/powerpoint/2010/main" val="351816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red cars in a garage&#10;&#10;Description automatically generated with low confidence">
            <a:extLst>
              <a:ext uri="{FF2B5EF4-FFF2-40B4-BE49-F238E27FC236}">
                <a16:creationId xmlns:a16="http://schemas.microsoft.com/office/drawing/2014/main" id="{FB243D01-28BB-458A-8DFD-3157011136F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20570" b="10115"/>
          <a:stretch/>
        </p:blipFill>
        <p:spPr>
          <a:xfrm>
            <a:off x="-43" y="0"/>
            <a:ext cx="12192022" cy="6338170"/>
          </a:xfrm>
          <a:prstGeom prst="rect">
            <a:avLst/>
          </a:prstGeom>
        </p:spPr>
      </p:pic>
      <p:sp>
        <p:nvSpPr>
          <p:cNvPr id="2" name="Title 1">
            <a:extLst>
              <a:ext uri="{FF2B5EF4-FFF2-40B4-BE49-F238E27FC236}">
                <a16:creationId xmlns:a16="http://schemas.microsoft.com/office/drawing/2014/main" id="{AE9ADEDF-A609-49EB-B1E8-A735E1505249}"/>
              </a:ext>
            </a:extLst>
          </p:cNvPr>
          <p:cNvSpPr>
            <a:spLocks noGrp="1"/>
          </p:cNvSpPr>
          <p:nvPr>
            <p:ph type="title"/>
          </p:nvPr>
        </p:nvSpPr>
        <p:spPr>
          <a:xfrm>
            <a:off x="1069206" y="805947"/>
            <a:ext cx="3868553" cy="4726276"/>
          </a:xfrm>
        </p:spPr>
        <p:txBody>
          <a:bodyPr>
            <a:normAutofit/>
          </a:bodyPr>
          <a:lstStyle/>
          <a:p>
            <a:pPr algn="r"/>
            <a:r>
              <a:rPr lang="en-GB" sz="4000" b="1" dirty="0">
                <a:latin typeface="Montserrat" panose="00000500000000000000" pitchFamily="50" charset="0"/>
              </a:rPr>
              <a:t>Pocket information card</a:t>
            </a:r>
            <a:endParaRPr lang="en-US" sz="4000" dirty="0">
              <a:latin typeface="Montserrat" panose="00000500000000000000" pitchFamily="50" charset="0"/>
              <a:cs typeface="Calibri Light" panose="020F0302020204030204"/>
            </a:endParaRPr>
          </a:p>
        </p:txBody>
      </p:sp>
      <p:sp>
        <p:nvSpPr>
          <p:cNvPr id="6" name="Rectangle 5">
            <a:extLst>
              <a:ext uri="{FF2B5EF4-FFF2-40B4-BE49-F238E27FC236}">
                <a16:creationId xmlns:a16="http://schemas.microsoft.com/office/drawing/2014/main" id="{CD76F8D9-2278-46D6-9F3E-8EB1D982E845}"/>
              </a:ext>
            </a:extLst>
          </p:cNvPr>
          <p:cNvSpPr/>
          <p:nvPr/>
        </p:nvSpPr>
        <p:spPr>
          <a:xfrm>
            <a:off x="0" y="6338170"/>
            <a:ext cx="12191979" cy="519830"/>
          </a:xfrm>
          <a:prstGeom prst="rect">
            <a:avLst/>
          </a:prstGeom>
          <a:solidFill>
            <a:srgbClr val="E51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91EA46F2-BFB5-4261-BE95-4F2865685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2325" y="5069149"/>
            <a:ext cx="1087414" cy="1682317"/>
          </a:xfrm>
          <a:prstGeom prst="rect">
            <a:avLst/>
          </a:prstGeom>
        </p:spPr>
      </p:pic>
      <p:pic>
        <p:nvPicPr>
          <p:cNvPr id="4" name="Content Placeholder 3" descr="A screenshot of a fire service&#10;&#10;Description automatically generated">
            <a:extLst>
              <a:ext uri="{FF2B5EF4-FFF2-40B4-BE49-F238E27FC236}">
                <a16:creationId xmlns:a16="http://schemas.microsoft.com/office/drawing/2014/main" id="{107179E4-C419-47F8-67C9-D738A159A59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332900" y="439278"/>
            <a:ext cx="4312641" cy="5786648"/>
          </a:xfrm>
          <a:prstGeom prst="rect">
            <a:avLst/>
          </a:prstGeom>
        </p:spPr>
      </p:pic>
    </p:spTree>
    <p:extLst>
      <p:ext uri="{BB962C8B-B14F-4D97-AF65-F5344CB8AC3E}">
        <p14:creationId xmlns:p14="http://schemas.microsoft.com/office/powerpoint/2010/main" val="1657766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921a33-41c1-49ed-9a60-c47e8f9b2661" xsi:nil="true"/>
    <lcf76f155ced4ddcb4097134ff3c332f xmlns="5ed4b1a8-0db4-491f-9e29-56059ad28ec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9E9169FFAD6C478E9C6C1307BBE163" ma:contentTypeVersion="18" ma:contentTypeDescription="Create a new document." ma:contentTypeScope="" ma:versionID="d1e9bbf539edc25cdf8b5595baf129c1">
  <xsd:schema xmlns:xsd="http://www.w3.org/2001/XMLSchema" xmlns:xs="http://www.w3.org/2001/XMLSchema" xmlns:p="http://schemas.microsoft.com/office/2006/metadata/properties" xmlns:ns2="5ed4b1a8-0db4-491f-9e29-56059ad28ece" xmlns:ns3="a7921a33-41c1-49ed-9a60-c47e8f9b2661" targetNamespace="http://schemas.microsoft.com/office/2006/metadata/properties" ma:root="true" ma:fieldsID="f1f26bd7b0cadaf1c2585f34833478fb" ns2:_="" ns3:_="">
    <xsd:import namespace="5ed4b1a8-0db4-491f-9e29-56059ad28ece"/>
    <xsd:import namespace="a7921a33-41c1-49ed-9a60-c47e8f9b26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4b1a8-0db4-491f-9e29-56059ad28e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be456f7-b45f-4c43-9894-fc8b4b7a0e3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921a33-41c1-49ed-9a60-c47e8f9b266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2b23e3d-9cda-4732-b121-878511224c77}" ma:internalName="TaxCatchAll" ma:showField="CatchAllData" ma:web="a7921a33-41c1-49ed-9a60-c47e8f9b26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879BA0-D2D4-4371-8B52-0187EC397DB7}">
  <ds:schemaRefs>
    <ds:schemaRef ds:uri="http://schemas.microsoft.com/office/infopath/2007/PartnerControls"/>
    <ds:schemaRef ds:uri="http://schemas.microsoft.com/office/2006/metadata/properties"/>
    <ds:schemaRef ds:uri="http://purl.org/dc/term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a7921a33-41c1-49ed-9a60-c47e8f9b2661"/>
    <ds:schemaRef ds:uri="5ed4b1a8-0db4-491f-9e29-56059ad28ece"/>
  </ds:schemaRefs>
</ds:datastoreItem>
</file>

<file path=customXml/itemProps2.xml><?xml version="1.0" encoding="utf-8"?>
<ds:datastoreItem xmlns:ds="http://schemas.openxmlformats.org/officeDocument/2006/customXml" ds:itemID="{201901D1-2AAA-409F-A968-8F0650F8068E}">
  <ds:schemaRefs>
    <ds:schemaRef ds:uri="http://schemas.microsoft.com/sharepoint/v3/contenttype/forms"/>
  </ds:schemaRefs>
</ds:datastoreItem>
</file>

<file path=customXml/itemProps3.xml><?xml version="1.0" encoding="utf-8"?>
<ds:datastoreItem xmlns:ds="http://schemas.openxmlformats.org/officeDocument/2006/customXml" ds:itemID="{1B5FA248-E516-46E1-9BC0-8E821792FD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d4b1a8-0db4-491f-9e29-56059ad28ece"/>
    <ds:schemaRef ds:uri="a7921a33-41c1-49ed-9a60-c47e8f9b26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5ef9ebb-102e-4454-babf-80adb7f1b2fd}" enabled="1" method="Privileged" siteId="{1441d9f6-0ea0-4c53-9e04-b6a546923354}" removed="0"/>
</clbl:labelList>
</file>

<file path=docProps/app.xml><?xml version="1.0" encoding="utf-8"?>
<Properties xmlns="http://schemas.openxmlformats.org/officeDocument/2006/extended-properties" xmlns:vt="http://schemas.openxmlformats.org/officeDocument/2006/docPropsVTypes">
  <TotalTime>203</TotalTime>
  <Words>575</Words>
  <Application>Microsoft Office PowerPoint</Application>
  <PresentationFormat>Widescreen</PresentationFormat>
  <Paragraphs>101</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Calibri</vt:lpstr>
      <vt:lpstr>Montserrat</vt:lpstr>
      <vt:lpstr>Office Theme</vt:lpstr>
      <vt:lpstr>Self Neglect and Fire Safety  Sarah Litt</vt:lpstr>
      <vt:lpstr>Why are we here?</vt:lpstr>
      <vt:lpstr>Risk and Consequence</vt:lpstr>
      <vt:lpstr>Fire Risks</vt:lpstr>
      <vt:lpstr>Increased consequences of fire?</vt:lpstr>
      <vt:lpstr>PowerPoint Presentation</vt:lpstr>
      <vt:lpstr>How can we help?</vt:lpstr>
      <vt:lpstr>PowerPoint Presentation</vt:lpstr>
      <vt:lpstr>Pocket information card</vt:lpstr>
      <vt:lpstr>Any Questions?</vt:lpstr>
      <vt:lpstr>Questions? Referral? Training?</vt:lpstr>
    </vt:vector>
  </TitlesOfParts>
  <Company>CDDFRS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Neglect and Fire Safety  Sarah Litt</dc:title>
  <dc:creator>Sarah Litt</dc:creator>
  <cp:lastModifiedBy>Becky Llamas</cp:lastModifiedBy>
  <cp:revision>2</cp:revision>
  <dcterms:created xsi:type="dcterms:W3CDTF">2024-06-28T08:01:59Z</dcterms:created>
  <dcterms:modified xsi:type="dcterms:W3CDTF">2024-06-28T14:54:36Z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0x010100359E9169FFAD6C478E9C6C1307BBE163</vt:lpwstr>
  </property>
  <property fmtid="{D5CDD505-2E9C-101B-9397-08002B2CF9AE}" pid="3" name="MediaServiceImageTags">
    <vt:lpwstr/>
  </property>
  <property fmtid="{D5CDD505-2E9C-101B-9397-08002B2CF9AE}" pid="4" name="MSIP_Label_b0959cb5-d6fa-43bd-af65-dd08ea55ea38_Enabled">
    <vt:lpwstr>true</vt:lpwstr>
  </property>
  <property fmtid="{D5CDD505-2E9C-101B-9397-08002B2CF9AE}" pid="5" name="MSIP_Label_b0959cb5-d6fa-43bd-af65-dd08ea55ea38_SetDate">
    <vt:lpwstr>2024-06-28T14:53:55Z</vt:lpwstr>
  </property>
  <property fmtid="{D5CDD505-2E9C-101B-9397-08002B2CF9AE}" pid="6" name="MSIP_Label_b0959cb5-d6fa-43bd-af65-dd08ea55ea38_Method">
    <vt:lpwstr>Privileged</vt:lpwstr>
  </property>
  <property fmtid="{D5CDD505-2E9C-101B-9397-08002B2CF9AE}" pid="7" name="MSIP_Label_b0959cb5-d6fa-43bd-af65-dd08ea55ea38_Name">
    <vt:lpwstr>b0959cb5-d6fa-43bd-af65-dd08ea55ea38</vt:lpwstr>
  </property>
  <property fmtid="{D5CDD505-2E9C-101B-9397-08002B2CF9AE}" pid="8" name="MSIP_Label_b0959cb5-d6fa-43bd-af65-dd08ea55ea38_SiteId">
    <vt:lpwstr>c947251d-81c4-4c9b-995d-f3d3b7a048c7</vt:lpwstr>
  </property>
  <property fmtid="{D5CDD505-2E9C-101B-9397-08002B2CF9AE}" pid="9" name="MSIP_Label_b0959cb5-d6fa-43bd-af65-dd08ea55ea38_ActionId">
    <vt:lpwstr>4b42da58-af89-4df6-bf5c-e5463b683721</vt:lpwstr>
  </property>
  <property fmtid="{D5CDD505-2E9C-101B-9397-08002B2CF9AE}" pid="10" name="MSIP_Label_b0959cb5-d6fa-43bd-af65-dd08ea55ea38_ContentBits">
    <vt:lpwstr>1</vt:lpwstr>
  </property>
  <property fmtid="{D5CDD505-2E9C-101B-9397-08002B2CF9AE}" pid="11" name="ClassificationContentMarkingHeaderLocations">
    <vt:lpwstr>Office Theme:8</vt:lpwstr>
  </property>
  <property fmtid="{D5CDD505-2E9C-101B-9397-08002B2CF9AE}" pid="12" name="ClassificationContentMarkingHeaderText">
    <vt:lpwstr>This document was classified as: OFFICIAL</vt:lpwstr>
  </property>
</Properties>
</file>