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2" r:id="rId2"/>
    <p:sldId id="400" r:id="rId3"/>
    <p:sldId id="401" r:id="rId4"/>
    <p:sldId id="40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7C4E7-39D0-31C9-31E6-42A940853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428BA-D5E8-FA20-9AFA-E969BDAA7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08DDD-F512-2019-C588-92DE4A541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3B426-ED3C-AD29-C13E-BB8A87CF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2FE5F-3799-773E-D267-C38512CB0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6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F8C3B-CB19-108E-C4CE-F4C984B22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4FC274-C552-C9DF-FA9D-61B554CB5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97442-7932-521C-8A63-6F467218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AFD70-1838-6F54-77A2-0F71218A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D890A-82A3-8CA6-D2B6-D713BBE85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3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383255-2ECD-9E0D-7C04-DC9AD88AB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CE20DB-5894-E005-71C9-27682C1AE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E45DF-7521-C9F1-78BC-E9766B815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BE54E-4B59-C85E-ACFA-3198DA05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28C32-2B06-2D7A-04FB-84F481E36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46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38599-265D-CD3E-473D-E7D293AA1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95900-DD85-7753-E1F0-8855C7D20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A877C-2B95-26F5-2ED4-0820F7B2D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0777C-7210-52BF-BBC0-D5322080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3539F-A043-95C1-7079-6AF6E0078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64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3666D-4FFF-2667-8E0C-EDBADDB0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70CDD-4D05-A70B-FE7A-C3BCB0602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1B8B5-7724-62AA-5DC6-3ED018E7D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30B85-BF52-3938-4F16-C7479838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16BA9-1E1D-CF1C-EDC1-9FADA7812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43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F089-D434-B565-CE54-9D44416C0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6B53F-62C9-C79D-36A1-DA85FAB3C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F0493-7899-6362-1CF2-B0391C23B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A6E46-8AA3-EB29-DC6B-7C64CD13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BF210-D656-A127-D58F-08E28360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3CC9C-0668-E549-EA27-99E0D819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93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80ECF-8095-1328-6049-5AD952C5F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1BD68-EAC4-9CC4-5C26-9748597EC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61AE7-4A6A-8779-72E2-EF2F4D523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46A537-A223-6D13-2CFA-2BB3ADAD1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CC1044-A6F9-A9D0-F778-FC4B0D0CD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AAE5BA-2ECE-ACA0-A0AA-63768A25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625658-4A71-07B9-D354-9DC1E12E6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030915-9AE9-957C-E435-D93D96000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5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0E40-3430-3F24-2612-EE6C3979A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1FFBD-E70C-057C-3577-FFD77472C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73014B-2C40-93A6-0CE8-A384A431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F5064-A17E-50D6-5904-F0B43CCC2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90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B05D1-5F4D-0B48-4A4B-310A7E9A7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F52403-AC42-5576-5AF6-2ED5120D4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7730B-CE95-30A0-1236-3CC88F24D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85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E0A71-9367-F853-6740-256F4C06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43CDE-51CE-C497-61A1-0CC0741CF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5B4CC-D237-C430-96A2-7A93CEC31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03A74-62BD-5A4A-9314-1EBF5306E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D8E74-09BF-2461-4E46-2DF37547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BA4D8-80AB-DBFD-9783-C125B69D7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26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F2554-BC26-48CD-9C3E-B7D1ED128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AF76D2-DFE7-835A-1091-225995B2F4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2B258-BE02-9A1B-E235-D428DD1DD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94E65-BDA8-A498-F1C4-06E70F066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2BAA7-D7C6-C2F2-BE45-FC77894E4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D44F17-4F8C-7EEF-6EF6-09D710264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467187-758D-15C8-D0F0-BD3361890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C9162-9A38-E213-05A5-C6C85B0EC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C6ABF-51EE-C52B-A099-BE3F01928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9437F-2837-49A1-A616-01DA894C3340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6785C-DE7D-F5B3-BAB1-5B9A59A26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F6326-6EC6-4DC1-42EB-A7CB43BDC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8E49-136E-4D9D-9B63-A4E3A25F66E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A0F170-9614-4B3C-FF9C-2BD6E7EE105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90500" y="190500"/>
            <a:ext cx="217646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document was classified as: OFFICIAL</a:t>
            </a:r>
          </a:p>
        </p:txBody>
      </p:sp>
    </p:spTree>
    <p:extLst>
      <p:ext uri="{BB962C8B-B14F-4D97-AF65-F5344CB8AC3E}">
        <p14:creationId xmlns:p14="http://schemas.microsoft.com/office/powerpoint/2010/main" val="221183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green background&#10;&#10;Durham Constabulary's corporate colours">
            <a:extLst>
              <a:ext uri="{FF2B5EF4-FFF2-40B4-BE49-F238E27FC236}">
                <a16:creationId xmlns:a16="http://schemas.microsoft.com/office/drawing/2014/main" id="{B4E21A25-EA24-6027-AE96-53C89388A5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041" cy="6872477"/>
          </a:xfrm>
          <a:prstGeom prst="rect">
            <a:avLst/>
          </a:prstGeom>
        </p:spPr>
      </p:pic>
      <p:pic>
        <p:nvPicPr>
          <p:cNvPr id="10" name="Picture 2" descr="A white logo &#10;Durham Constabulary's crest">
            <a:extLst>
              <a:ext uri="{FF2B5EF4-FFF2-40B4-BE49-F238E27FC236}">
                <a16:creationId xmlns:a16="http://schemas.microsoft.com/office/drawing/2014/main" id="{B97BE5A7-2819-4A15-2607-E13D2684AC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51" y="92039"/>
            <a:ext cx="1762608" cy="211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4A823B-7D0E-FFE3-86FA-FF73253AC696}"/>
              </a:ext>
            </a:extLst>
          </p:cNvPr>
          <p:cNvSpPr txBox="1"/>
          <p:nvPr/>
        </p:nvSpPr>
        <p:spPr>
          <a:xfrm>
            <a:off x="4634143" y="6420320"/>
            <a:ext cx="292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OFFICIAL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DE5081-0D11-E5ED-5F4B-994383AF3A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570" y="2629682"/>
            <a:ext cx="3514859" cy="25336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8EB96B2-71A2-911F-53D3-8880F60B2E8B}"/>
              </a:ext>
            </a:extLst>
          </p:cNvPr>
          <p:cNvSpPr txBox="1"/>
          <p:nvPr/>
        </p:nvSpPr>
        <p:spPr>
          <a:xfrm>
            <a:off x="3025088" y="341197"/>
            <a:ext cx="6138862" cy="1660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Intelligence </a:t>
            </a:r>
            <a:b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</a:b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“</a:t>
            </a:r>
            <a:r>
              <a:rPr kumimoji="0" lang="en-GB" sz="36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Share your information </a:t>
            </a:r>
            <a:r>
              <a:rPr kumimoji="0" lang="en-GB" sz="36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973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 and blue banner for decorative purposes. Durham Constabulary's corporate colours ">
            <a:extLst>
              <a:ext uri="{FF2B5EF4-FFF2-40B4-BE49-F238E27FC236}">
                <a16:creationId xmlns:a16="http://schemas.microsoft.com/office/drawing/2014/main" id="{B9A2B924-1C8C-A1DF-81C4-DB49FFCFD1D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3297" r="15657"/>
          <a:stretch/>
        </p:blipFill>
        <p:spPr>
          <a:xfrm>
            <a:off x="0" y="0"/>
            <a:ext cx="1528306" cy="6858000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6817041F-1921-7F94-B807-0726C7A0D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88" y="150942"/>
            <a:ext cx="1228299" cy="147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8128835-B665-CA7C-0790-C4E758744001}"/>
              </a:ext>
            </a:extLst>
          </p:cNvPr>
          <p:cNvSpPr txBox="1">
            <a:spLocks/>
          </p:cNvSpPr>
          <p:nvPr/>
        </p:nvSpPr>
        <p:spPr>
          <a:xfrm>
            <a:off x="2987679" y="150943"/>
            <a:ext cx="7772400" cy="604838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sz="3600" b="1" kern="0" dirty="0">
                <a:latin typeface="Abadi Extra Light" panose="020B0204020104020204" pitchFamily="34" charset="0"/>
              </a:rPr>
              <a:t>What is intelligence?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DC14C-8642-1E6F-B331-BF2CD579556F}"/>
              </a:ext>
            </a:extLst>
          </p:cNvPr>
          <p:cNvSpPr txBox="1"/>
          <p:nvPr/>
        </p:nvSpPr>
        <p:spPr>
          <a:xfrm>
            <a:off x="1693894" y="755781"/>
            <a:ext cx="9894725" cy="64951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>
                <a:solidFill>
                  <a:srgbClr val="000000"/>
                </a:solidFill>
                <a:latin typeface="Abadi Extra Light" panose="020B0204020104020204" pitchFamily="34" charset="0"/>
              </a:rPr>
              <a:t>Intelligence is information we get from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 a variety of sources such as members of the public, victims, witnesses, suspects as well as </a:t>
            </a:r>
            <a:r>
              <a:rPr lang="en-US" sz="1600" kern="0" dirty="0">
                <a:solidFill>
                  <a:srgbClr val="000000"/>
                </a:solidFill>
                <a:latin typeface="Abadi Extra Light" panose="020B0204020104020204" pitchFamily="34" charset="0"/>
              </a:rPr>
              <a:t>police officers/staff 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o build a picture of criminal activity.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Information comes in many different formats and making sense of these is a critical task for intelligence policing teams. Gathering detailed and thorough information can help to inform decision-making and action taken by police and other partners. Your information, however small, may help to build a picture of what is really going on. </a:t>
            </a:r>
            <a:endParaRPr lang="en-GB" sz="1600" kern="0" dirty="0">
              <a:solidFill>
                <a:srgbClr val="000000"/>
              </a:solidFill>
              <a:latin typeface="Abadi Extra Light" panose="020B0204020104020204" pitchFamily="34" charset="0"/>
              <a:ea typeface="+mj-ea"/>
              <a:cs typeface="+mj-cs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endParaRPr lang="en-GB" sz="1600" b="1" kern="0" dirty="0">
              <a:solidFill>
                <a:srgbClr val="000000"/>
              </a:solidFill>
              <a:latin typeface="Abadi Extra Light" panose="020B0204020104020204" pitchFamily="34" charset="0"/>
              <a:ea typeface="+mj-ea"/>
              <a:cs typeface="+mj-cs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1600" kern="0" dirty="0">
                <a:solidFill>
                  <a:srgbClr val="000000"/>
                </a:solidFill>
                <a:latin typeface="Abadi Extra Light" panose="020B0204020104020204" pitchFamily="34" charset="0"/>
                <a:ea typeface="+mj-ea"/>
                <a:cs typeface="+mj-cs"/>
              </a:rPr>
              <a:t>The collection of intelligence / information is crucial to…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endParaRPr lang="en-GB" sz="1600" b="1" kern="0" dirty="0">
              <a:solidFill>
                <a:srgbClr val="000000"/>
              </a:solidFill>
              <a:latin typeface="Abadi Extra Light" panose="020B0204020104020204" pitchFamily="34" charset="0"/>
              <a:ea typeface="+mj-ea"/>
              <a:cs typeface="+mj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0" dirty="0">
                <a:latin typeface="Abadi Extra Light" panose="020B0204020104020204" pitchFamily="34" charset="0"/>
              </a:rPr>
              <a:t>Protecting life and property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0" dirty="0">
                <a:latin typeface="Abadi Extra Light" panose="020B0204020104020204" pitchFamily="34" charset="0"/>
              </a:rPr>
              <a:t>Preserving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0" dirty="0">
                <a:latin typeface="Abadi Extra Light" panose="020B0204020104020204" pitchFamily="34" charset="0"/>
              </a:rPr>
              <a:t>Preventing the commission of offences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0" dirty="0">
                <a:latin typeface="Abadi Extra Light" panose="020B0204020104020204" pitchFamily="34" charset="0"/>
              </a:rPr>
              <a:t>Bringing offenders to justice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kern="0" dirty="0">
                <a:latin typeface="Abadi Extra Light" panose="020B0204020104020204" pitchFamily="34" charset="0"/>
              </a:rPr>
              <a:t>Any duty or responsibility arising from common or statue law </a:t>
            </a:r>
          </a:p>
          <a:p>
            <a:endParaRPr lang="en-GB" sz="1600" kern="0" dirty="0">
              <a:latin typeface="Abadi Extra Light" panose="020B02040201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ts val="450"/>
              </a:spcBef>
              <a:spcAft>
                <a:spcPts val="225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REMEMBER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 -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always call 999 if </a:t>
            </a:r>
            <a:r>
              <a:rPr lang="en-GB" sz="1600" dirty="0">
                <a:solidFill>
                  <a:srgbClr val="333333"/>
                </a:solidFill>
                <a:latin typeface="Abadi Extra Light" panose="020B02040201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a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crime is </a:t>
            </a:r>
            <a:r>
              <a:rPr lang="en-GB" sz="1600" dirty="0">
                <a:solidFill>
                  <a:srgbClr val="333333"/>
                </a:solidFill>
                <a:latin typeface="Abadi Extra Light" panose="020B02040201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currently being committed or if the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offender is nearby</a:t>
            </a:r>
            <a:r>
              <a:rPr lang="en-GB" sz="1600" dirty="0">
                <a:solidFill>
                  <a:srgbClr val="333333"/>
                </a:solidFill>
                <a:latin typeface="Abadi Extra Light" panose="020B02040201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or if you,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a Person, Child or Young Person is at </a:t>
            </a:r>
            <a:r>
              <a:rPr kumimoji="0" lang="en-GB" sz="16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immediate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 risk of harm </a:t>
            </a:r>
            <a:r>
              <a:rPr lang="en-GB" sz="1600" dirty="0">
                <a:solidFill>
                  <a:srgbClr val="333333"/>
                </a:solidFill>
                <a:latin typeface="Abadi Extra Light" panose="020B02040201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or is in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 danger. 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ts val="450"/>
              </a:spcBef>
              <a:spcAft>
                <a:spcPts val="225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ALTERNATIVELY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 – </a:t>
            </a:r>
            <a:r>
              <a:rPr lang="en-GB" sz="1600" dirty="0">
                <a:solidFill>
                  <a:srgbClr val="FF0000"/>
                </a:solidFill>
                <a:latin typeface="Abadi Extra Light" panose="020B0204020104020204" pitchFamily="34" charset="0"/>
                <a:ea typeface="Times New Roman" panose="02020603050405020304" pitchFamily="18" charset="0"/>
              </a:rPr>
              <a:t> </a:t>
            </a:r>
            <a:r>
              <a:rPr lang="en-GB" sz="1600" dirty="0">
                <a:latin typeface="Abadi Extra Light" panose="020B0204020104020204" pitchFamily="34" charset="0"/>
                <a:ea typeface="Times New Roman" panose="02020603050405020304" pitchFamily="18" charset="0"/>
              </a:rPr>
              <a:t>If you are reporting a criminal offence, please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call 101 and speak directly with a call handler or use our online service or live chat for general enquiries and advice as well as reporting </a:t>
            </a:r>
            <a:r>
              <a:rPr kumimoji="0" lang="en-GB" sz="16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non-urgent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Times New Roman" panose="02020603050405020304" pitchFamily="18" charset="0"/>
                <a:cs typeface="+mn-cs"/>
              </a:rPr>
              <a:t> incidents or crimes. Please note the 101 Live chat service is not monitored 24/7.</a:t>
            </a:r>
            <a:endParaRPr lang="en-GB" sz="1600" kern="0" dirty="0">
              <a:latin typeface="Abadi Extra Light" panose="020B0204020104020204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endParaRPr lang="en-GB" sz="16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493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 and blue banner for decorative purposes. Durham Constabulary's corporate colours ">
            <a:extLst>
              <a:ext uri="{FF2B5EF4-FFF2-40B4-BE49-F238E27FC236}">
                <a16:creationId xmlns:a16="http://schemas.microsoft.com/office/drawing/2014/main" id="{B9A2B924-1C8C-A1DF-81C4-DB49FFCFD1D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3297" r="15657"/>
          <a:stretch/>
        </p:blipFill>
        <p:spPr>
          <a:xfrm>
            <a:off x="0" y="0"/>
            <a:ext cx="1528306" cy="6858000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6817041F-1921-7F94-B807-0726C7A0D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88" y="150942"/>
            <a:ext cx="1228299" cy="147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9E65B28-B95E-7CA6-A45C-1172DC3F753C}"/>
              </a:ext>
            </a:extLst>
          </p:cNvPr>
          <p:cNvSpPr txBox="1"/>
          <p:nvPr/>
        </p:nvSpPr>
        <p:spPr>
          <a:xfrm>
            <a:off x="2208968" y="352018"/>
            <a:ext cx="9079831" cy="6541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purpose of the form </a:t>
            </a:r>
            <a:endParaRPr kumimoji="0" lang="en-GB" sz="3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This form should be used by partner agencies to share information </a:t>
            </a:r>
            <a:r>
              <a:rPr lang="en-GB" sz="1600" kern="100" dirty="0">
                <a:solidFill>
                  <a:srgbClr val="000000"/>
                </a:solidFill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that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has been gathered during the course of </a:t>
            </a:r>
            <a:r>
              <a:rPr lang="en-GB" sz="1600" kern="100" dirty="0">
                <a:solidFill>
                  <a:srgbClr val="000000"/>
                </a:solidFill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your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work and may be of interest to law enforcement.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defRPr/>
            </a:pP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form is to share intelligence </a:t>
            </a:r>
            <a:r>
              <a:rPr kumimoji="0" lang="en-GB" sz="1600" b="1" i="0" u="sng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</a:t>
            </a:r>
            <a:r>
              <a:rPr kumimoji="0" lang="en-GB" sz="1600" b="1" i="0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report a crime.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GB" sz="1600" kern="100" dirty="0">
              <a:solidFill>
                <a:srgbClr val="000000"/>
              </a:solidFill>
              <a:latin typeface="Abadi Extra Light" panose="020B0204020104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kern="100" dirty="0">
                <a:solidFill>
                  <a:srgbClr val="000000"/>
                </a:solidFill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to consider - information 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regarding any involvement or witness </a:t>
            </a:r>
            <a:r>
              <a:rPr lang="en-GB" sz="1600" kern="100" dirty="0">
                <a:solidFill>
                  <a:srgbClr val="000000"/>
                </a:solidFill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to any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potential criminal offences, conduct or </a:t>
            </a:r>
            <a:r>
              <a:rPr lang="en-GB" sz="1600" kern="100" dirty="0">
                <a:solidFill>
                  <a:srgbClr val="000000"/>
                </a:solidFill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suspicious 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behaviour, including, but not limited to; exploitation (sexual, criminal, labour etc.), serious and organised crime (including terrorism, drug supply, use of firearms etc.) </a:t>
            </a:r>
            <a:r>
              <a:rPr lang="en-GB" sz="1600" kern="100" dirty="0">
                <a:solidFill>
                  <a:srgbClr val="000000"/>
                </a:solidFill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as well as any information around 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community tensions and issues.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GB" sz="1600" kern="100" dirty="0">
              <a:solidFill>
                <a:srgbClr val="000000"/>
              </a:solidFill>
              <a:latin typeface="Abadi Extra Light" panose="020B0204020104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information will be recorded on the Police Intelligence Systems and used to support activity by the police and, where appropriate, partner agencies. 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information should be </a:t>
            </a:r>
            <a:r>
              <a:rPr lang="en-GB" sz="1600" kern="100" dirty="0">
                <a:solidFill>
                  <a:srgbClr val="000000"/>
                </a:solidFill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detailed and 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specific to a particular person, vehicle, or incident i.e. </a:t>
            </a:r>
            <a:r>
              <a:rPr kumimoji="0" lang="en-GB" sz="1600" b="1" i="0" u="sng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 report per event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information relating to separate events should be on </a:t>
            </a:r>
            <a:r>
              <a:rPr lang="en-GB" sz="1600" kern="100" dirty="0">
                <a:solidFill>
                  <a:srgbClr val="000000"/>
                </a:solidFill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separate </a:t>
            </a:r>
            <a:r>
              <a:rPr kumimoji="0" lang="en-GB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</a:t>
            </a:r>
            <a:r>
              <a:rPr lang="en-GB" sz="1600" kern="100" dirty="0">
                <a:solidFill>
                  <a:srgbClr val="000000"/>
                </a:solidFill>
                <a:latin typeface="Abadi Extra Light" panose="020B02040201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submitted in a timely manner.</a:t>
            </a:r>
            <a:endParaRPr kumimoji="0" lang="en-GB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94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 and blue banner for decorative purposes. Durham Constabulary's corporate colours ">
            <a:extLst>
              <a:ext uri="{FF2B5EF4-FFF2-40B4-BE49-F238E27FC236}">
                <a16:creationId xmlns:a16="http://schemas.microsoft.com/office/drawing/2014/main" id="{B9A2B924-1C8C-A1DF-81C4-DB49FFCFD1D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3297" r="15657"/>
          <a:stretch/>
        </p:blipFill>
        <p:spPr>
          <a:xfrm>
            <a:off x="0" y="0"/>
            <a:ext cx="1528306" cy="6858000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6817041F-1921-7F94-B807-0726C7A0D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88" y="150942"/>
            <a:ext cx="1228299" cy="147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E8978F-2081-1C68-A052-18ACBB49E7F6}"/>
              </a:ext>
            </a:extLst>
          </p:cNvPr>
          <p:cNvSpPr txBox="1"/>
          <p:nvPr/>
        </p:nvSpPr>
        <p:spPr>
          <a:xfrm>
            <a:off x="3184276" y="152594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kern="0" dirty="0">
                <a:solidFill>
                  <a:srgbClr val="000000"/>
                </a:solidFill>
                <a:latin typeface="Abadi Extra Light" panose="020B0204020104020204" pitchFamily="34" charset="0"/>
                <a:ea typeface="+mj-ea"/>
                <a:cs typeface="+mj-cs"/>
              </a:rPr>
              <a:t>What happens to your information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ABA207-52BB-0B63-9E44-05E03CD0D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1596" y="220868"/>
            <a:ext cx="1420429" cy="11835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961B4E-A241-CCC5-0A3B-3CCACEEBF8E4}"/>
              </a:ext>
            </a:extLst>
          </p:cNvPr>
          <p:cNvSpPr txBox="1"/>
          <p:nvPr/>
        </p:nvSpPr>
        <p:spPr>
          <a:xfrm>
            <a:off x="1822782" y="1469779"/>
            <a:ext cx="395617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>
                <a:solidFill>
                  <a:srgbClr val="000000"/>
                </a:solidFill>
                <a:latin typeface="Abadi Extra Light" panose="020B0204020104020204" pitchFamily="34" charset="0"/>
              </a:rPr>
              <a:t>Once the partnership sharing form has been received it will be input onto police systems.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kern="0" dirty="0">
              <a:solidFill>
                <a:srgbClr val="000000"/>
              </a:solidFill>
              <a:latin typeface="Abadi Extra Light" panose="020B0204020104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>
                <a:solidFill>
                  <a:srgbClr val="000000"/>
                </a:solidFill>
                <a:latin typeface="Abadi Extra Light" panose="020B0204020104020204" pitchFamily="34" charset="0"/>
              </a:rPr>
              <a:t>To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avoid any chance of compromise we will not place source (information provider) details into the body of</a:t>
            </a:r>
            <a:r>
              <a:rPr lang="en-US" sz="1600" kern="0" dirty="0">
                <a:solidFill>
                  <a:srgbClr val="000000"/>
                </a:solidFill>
                <a:latin typeface="Abadi Extra Light" panose="020B0204020104020204" pitchFamily="34" charset="0"/>
              </a:rPr>
              <a:t> the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 </a:t>
            </a:r>
            <a:r>
              <a:rPr lang="en-US" sz="1600" kern="0" dirty="0" err="1">
                <a:solidFill>
                  <a:srgbClr val="000000"/>
                </a:solidFill>
                <a:latin typeface="Abadi Extra Light" panose="020B0204020104020204" pitchFamily="34" charset="0"/>
              </a:rPr>
              <a:t>i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ntelligence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 report.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kern="0" dirty="0">
              <a:solidFill>
                <a:srgbClr val="000000"/>
              </a:solidFill>
              <a:latin typeface="Abadi Extra Light" panose="020B0204020104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The final, sanitised version of the report </a:t>
            </a:r>
            <a:r>
              <a:rPr lang="en-US" sz="1600" kern="0" dirty="0">
                <a:solidFill>
                  <a:srgbClr val="000000"/>
                </a:solidFill>
                <a:latin typeface="Abadi Extra Light" panose="020B0204020104020204" pitchFamily="34" charset="0"/>
              </a:rPr>
              <a:t>can be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 seen by all operational officers and staff as</a:t>
            </a:r>
            <a:r>
              <a:rPr lang="en-US" sz="1600" kern="0" dirty="0">
                <a:solidFill>
                  <a:srgbClr val="000000"/>
                </a:solidFill>
                <a:latin typeface="Abadi Extra Light" panose="020B0204020104020204" pitchFamily="34" charset="0"/>
              </a:rPr>
              <a:t> shown on the example, any sensitive information will be graded and restricted appropriately.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76DE2B-86DC-DCEE-283E-E414D608EC3C}"/>
              </a:ext>
            </a:extLst>
          </p:cNvPr>
          <p:cNvSpPr txBox="1"/>
          <p:nvPr/>
        </p:nvSpPr>
        <p:spPr>
          <a:xfrm>
            <a:off x="3304470" y="918908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badi Extra Light" panose="020B0204020104020204" pitchFamily="34" charset="0"/>
                <a:ea typeface="+mn-ea"/>
                <a:cs typeface="+mn-cs"/>
              </a:rPr>
              <a:t>It is our duty of care to protect any source providing us intelligence    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badi Extra Light" panose="020B0204020104020204" pitchFamily="34" charset="0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C1C6563-EF52-7397-8FEF-0FC83E5A64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6435" y="1918171"/>
            <a:ext cx="5742606" cy="370244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58E98D6-4145-7D94-5CC6-7C75AEA5B3DA}"/>
              </a:ext>
            </a:extLst>
          </p:cNvPr>
          <p:cNvSpPr txBox="1"/>
          <p:nvPr/>
        </p:nvSpPr>
        <p:spPr>
          <a:xfrm>
            <a:off x="5956435" y="1469779"/>
            <a:ext cx="59200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Abadi Extra Light" panose="020B0204020104020204" pitchFamily="34" charset="0"/>
              </a:rPr>
              <a:t>The below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 Extra Light" panose="020B0204020104020204" pitchFamily="34" charset="0"/>
              </a:rPr>
              <a:t> example is what officers will see;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2D7F82-030B-F4BD-8011-623AF6CEF360}"/>
              </a:ext>
            </a:extLst>
          </p:cNvPr>
          <p:cNvSpPr txBox="1"/>
          <p:nvPr/>
        </p:nvSpPr>
        <p:spPr>
          <a:xfrm>
            <a:off x="1888096" y="5861079"/>
            <a:ext cx="9713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badi Extra Light" panose="020B0204020104020204" pitchFamily="34" charset="0"/>
              </a:rPr>
              <a:t>Thank you for your time, if you require any further guidance, please contact D/Insp Hindmarsh or Alexa Lee-Hobson via the Force.Intelligence@durham.police.uk</a:t>
            </a:r>
          </a:p>
        </p:txBody>
      </p:sp>
    </p:spTree>
    <p:extLst>
      <p:ext uri="{BB962C8B-B14F-4D97-AF65-F5344CB8AC3E}">
        <p14:creationId xmlns:p14="http://schemas.microsoft.com/office/powerpoint/2010/main" val="4117605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551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 Extra Light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Durham Constabulary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Jade Baker</dc:creator>
  <cp:lastModifiedBy>Amanda Hugill</cp:lastModifiedBy>
  <cp:revision>24</cp:revision>
  <dcterms:created xsi:type="dcterms:W3CDTF">2024-01-31T09:19:06Z</dcterms:created>
  <dcterms:modified xsi:type="dcterms:W3CDTF">2025-01-30T16:27:08Z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aa0aa9-7845-4268-8f65-90cf4ea80712_Enabled">
    <vt:lpwstr>true</vt:lpwstr>
  </property>
  <property fmtid="{D5CDD505-2E9C-101B-9397-08002B2CF9AE}" pid="3" name="MSIP_Label_8eaa0aa9-7845-4268-8f65-90cf4ea80712_SetDate">
    <vt:lpwstr>2024-01-31T09:19:30Z</vt:lpwstr>
  </property>
  <property fmtid="{D5CDD505-2E9C-101B-9397-08002B2CF9AE}" pid="4" name="MSIP_Label_8eaa0aa9-7845-4268-8f65-90cf4ea80712_Method">
    <vt:lpwstr>Standard</vt:lpwstr>
  </property>
  <property fmtid="{D5CDD505-2E9C-101B-9397-08002B2CF9AE}" pid="5" name="MSIP_Label_8eaa0aa9-7845-4268-8f65-90cf4ea80712_Name">
    <vt:lpwstr>OFFICIAL</vt:lpwstr>
  </property>
  <property fmtid="{D5CDD505-2E9C-101B-9397-08002B2CF9AE}" pid="6" name="MSIP_Label_8eaa0aa9-7845-4268-8f65-90cf4ea80712_SiteId">
    <vt:lpwstr>4bed7fe3-f410-4076-9052-b7b894eafffe</vt:lpwstr>
  </property>
  <property fmtid="{D5CDD505-2E9C-101B-9397-08002B2CF9AE}" pid="7" name="MSIP_Label_8eaa0aa9-7845-4268-8f65-90cf4ea80712_ActionId">
    <vt:lpwstr>d86a5d24-2dfd-4df0-be8e-3e3ba75725ee</vt:lpwstr>
  </property>
  <property fmtid="{D5CDD505-2E9C-101B-9397-08002B2CF9AE}" pid="8" name="MSIP_Label_8eaa0aa9-7845-4268-8f65-90cf4ea80712_ContentBits">
    <vt:lpwstr>0</vt:lpwstr>
  </property>
  <property fmtid="{D5CDD505-2E9C-101B-9397-08002B2CF9AE}" pid="9" name="MSIP_Label_b0959cb5-d6fa-43bd-af65-dd08ea55ea38_Enabled">
    <vt:lpwstr>true</vt:lpwstr>
  </property>
  <property fmtid="{D5CDD505-2E9C-101B-9397-08002B2CF9AE}" pid="10" name="MSIP_Label_b0959cb5-d6fa-43bd-af65-dd08ea55ea38_SetDate">
    <vt:lpwstr>2025-01-30T16:26:36Z</vt:lpwstr>
  </property>
  <property fmtid="{D5CDD505-2E9C-101B-9397-08002B2CF9AE}" pid="11" name="MSIP_Label_b0959cb5-d6fa-43bd-af65-dd08ea55ea38_Method">
    <vt:lpwstr>Privileged</vt:lpwstr>
  </property>
  <property fmtid="{D5CDD505-2E9C-101B-9397-08002B2CF9AE}" pid="12" name="MSIP_Label_b0959cb5-d6fa-43bd-af65-dd08ea55ea38_Name">
    <vt:lpwstr>b0959cb5-d6fa-43bd-af65-dd08ea55ea38</vt:lpwstr>
  </property>
  <property fmtid="{D5CDD505-2E9C-101B-9397-08002B2CF9AE}" pid="13" name="MSIP_Label_b0959cb5-d6fa-43bd-af65-dd08ea55ea38_SiteId">
    <vt:lpwstr>c947251d-81c4-4c9b-995d-f3d3b7a048c7</vt:lpwstr>
  </property>
  <property fmtid="{D5CDD505-2E9C-101B-9397-08002B2CF9AE}" pid="14" name="MSIP_Label_b0959cb5-d6fa-43bd-af65-dd08ea55ea38_ActionId">
    <vt:lpwstr>d49b7e59-294c-41f9-a204-220ab3fa161e</vt:lpwstr>
  </property>
  <property fmtid="{D5CDD505-2E9C-101B-9397-08002B2CF9AE}" pid="15" name="MSIP_Label_b0959cb5-d6fa-43bd-af65-dd08ea55ea38_ContentBits">
    <vt:lpwstr>1</vt:lpwstr>
  </property>
  <property fmtid="{D5CDD505-2E9C-101B-9397-08002B2CF9AE}" pid="16" name="ClassificationContentMarkingHeaderLocations">
    <vt:lpwstr>Office Theme:8</vt:lpwstr>
  </property>
  <property fmtid="{D5CDD505-2E9C-101B-9397-08002B2CF9AE}" pid="17" name="ClassificationContentMarkingHeaderText">
    <vt:lpwstr>This document was classified as: OFFICIAL</vt:lpwstr>
  </property>
</Properties>
</file>