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399" r:id="rId3"/>
    <p:sldId id="345" r:id="rId4"/>
    <p:sldId id="326" r:id="rId5"/>
    <p:sldId id="327" r:id="rId6"/>
    <p:sldId id="388" r:id="rId7"/>
    <p:sldId id="384" r:id="rId8"/>
    <p:sldId id="398" r:id="rId9"/>
    <p:sldId id="356" r:id="rId10"/>
    <p:sldId id="394" r:id="rId11"/>
    <p:sldId id="340" r:id="rId12"/>
    <p:sldId id="395" r:id="rId13"/>
    <p:sldId id="359" r:id="rId14"/>
    <p:sldId id="389" r:id="rId15"/>
    <p:sldId id="406" r:id="rId16"/>
    <p:sldId id="407" r:id="rId17"/>
    <p:sldId id="365" r:id="rId18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4C3E4-DBDE-48B0-B282-D3150A263915}" v="4" dt="2024-05-07T13:14:04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86318" autoAdjust="0"/>
  </p:normalViewPr>
  <p:slideViewPr>
    <p:cSldViewPr>
      <p:cViewPr varScale="1">
        <p:scale>
          <a:sx n="67" d="100"/>
          <a:sy n="67" d="100"/>
        </p:scale>
        <p:origin x="1288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D18936-BC09-4433-A556-6002B8A6CF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03286-1E59-48F5-86D7-6B1FE1486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9A427D-29A6-4C89-A689-278177A5C47D}" type="datetimeFigureOut">
              <a:rPr lang="en-GB" altLang="en-US"/>
              <a:pPr>
                <a:defRPr/>
              </a:pPr>
              <a:t>28/06/2024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04B71-6907-43AE-BA6A-4DC4C168D2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9B82F-B76E-4ED7-996E-34FFF847E1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C01EB51-A5DC-4CE1-B46F-6C81029F96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592A35-C080-4D8B-9007-F594295648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3C3D0-E37C-4867-B46C-BDE0B5EDDE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E78D0A-3193-4CA4-92FE-7FD0FF2A9A90}" type="datetimeFigureOut">
              <a:rPr lang="en-GB" altLang="en-US"/>
              <a:pPr>
                <a:defRPr/>
              </a:pPr>
              <a:t>28/06/2024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2FC533F-F355-4845-AB23-6B7D62AF57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57D3C55-57A7-4747-973B-8D78804D5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289EF-DBAA-4CE6-8CC6-43AA9BCEF4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DE7C8-4554-4A60-887E-C5B9074E5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19D6D1A-3D49-431E-B7C5-CE6EA11A95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9D6D1A-3D49-431E-B7C5-CE6EA11A9529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033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F3DDD-B6E3-42FA-B90A-623B4153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FC77-374B-4A04-B23C-99F7814D7612}" type="datetimeFigureOut">
              <a:rPr lang="en-GB" altLang="en-US"/>
              <a:pPr>
                <a:defRPr/>
              </a:pPr>
              <a:t>28/06/2024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577B1-1DB2-437D-9EB5-26BA2C74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6E626-E9C1-47CF-8FFD-82AB7F3B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1D0F-9A0F-46A2-A6AC-47BFDB8AFF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475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BA499-01FA-4D99-A6AD-AA38676C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9C77-2A16-4DB4-855E-545D98CBBD08}" type="datetimeFigureOut">
              <a:rPr lang="en-GB" altLang="en-US"/>
              <a:pPr>
                <a:defRPr/>
              </a:pPr>
              <a:t>28/06/2024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242E-02EF-41AB-8335-C279FB3A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BE2C2-4CFF-413C-8779-8F52FEBD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239E-5ED1-4B43-8C06-4F74419F70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259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E0074-61F2-4E75-8B17-D9E54C52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39CC-A959-41A3-9C97-C9B9279779A5}" type="datetimeFigureOut">
              <a:rPr lang="en-GB" altLang="en-US"/>
              <a:pPr>
                <a:defRPr/>
              </a:pPr>
              <a:t>28/06/2024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06F13-13E3-4ABB-A3E5-EF4C1257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80927-79A3-447C-A015-DE41EC7E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D4F3-8F28-4C04-AAED-EE8A129E9F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8296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00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34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C8121-FEE0-4883-91F5-C77B2DE2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7E91-A7A2-4069-87E7-E7FAFFB0165F}" type="datetimeFigureOut">
              <a:rPr lang="en-GB" altLang="en-US"/>
              <a:pPr>
                <a:defRPr/>
              </a:pPr>
              <a:t>28/06/2024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56F0F-C3A8-4FE7-84F3-55013801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397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AA512-E613-4BB5-8BD1-4891C825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2DD6-884F-4E89-93B7-465CBD6EDC60}" type="datetimeFigureOut">
              <a:rPr lang="en-GB" altLang="en-US"/>
              <a:pPr>
                <a:defRPr/>
              </a:pPr>
              <a:t>28/06/2024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9AE52-2D46-485A-9CE5-D077CB17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19CCA-9F0D-4C61-8F56-63FA5027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3A22-D288-417A-B491-13A17F328A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87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BE07A4-8098-4FA6-B754-D555EB7F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1001C-C9A3-427A-A22A-A3F646A6E034}" type="datetimeFigureOut">
              <a:rPr lang="en-GB" altLang="en-US"/>
              <a:pPr>
                <a:defRPr/>
              </a:pPr>
              <a:t>28/06/2024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F2D029-39FF-48E8-9743-A34FEB78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77D1BD-7537-4A60-8E68-4C53059F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7C04-E7D3-42A1-AD1E-7E5BAED994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698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F68DAF-6624-458F-9DDA-8877ADCF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8847A-862E-426E-A566-688C0E4C7AE8}" type="datetimeFigureOut">
              <a:rPr lang="en-GB" altLang="en-US"/>
              <a:pPr>
                <a:defRPr/>
              </a:pPr>
              <a:t>28/06/2024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44E351-84C6-4254-804A-367EB2E5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4608DE-749A-487D-ABF5-DD67533D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A6E3-25A3-478E-AB25-C9E72396F0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038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673CA0-CB4A-4213-8165-FAD952BD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33AE-CAE6-42FE-BBC2-DAEB32865496}" type="datetimeFigureOut">
              <a:rPr lang="en-GB" altLang="en-US"/>
              <a:pPr>
                <a:defRPr/>
              </a:pPr>
              <a:t>28/06/2024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3553DE-6065-485F-A222-073EECC8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7C18E8-BFCF-4910-A8D7-096C1A98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B602-0ADE-446E-B112-C56533CAB0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261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2CD009-EAD5-468B-8645-BB1DD783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C352-7D68-4550-9F0E-64741FC89A80}" type="datetimeFigureOut">
              <a:rPr lang="en-GB" altLang="en-US"/>
              <a:pPr>
                <a:defRPr/>
              </a:pPr>
              <a:t>28/06/2024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75E491-7DB7-4E37-B534-DA1F6128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26A599-67D0-4112-9BC1-4CDF7A29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FB46-1BDC-4609-A3C9-2EA5B5A385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023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6A986A-A74A-40F7-BA71-5E10A9D7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B99A-626F-4FA9-816B-FC1BCE9E9440}" type="datetimeFigureOut">
              <a:rPr lang="en-GB" altLang="en-US"/>
              <a:pPr>
                <a:defRPr/>
              </a:pPr>
              <a:t>28/06/2024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E2F22C-CFDD-4CEC-BFBA-01B38ECE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3D4A20-998B-46F2-85E6-BC983664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867A6-C30C-4C34-956B-811181B96D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075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3D39D3-81EE-4086-A6F7-017D3D6B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48E61-ACC6-4DF1-ADBF-73EB6D49EE41}" type="datetimeFigureOut">
              <a:rPr lang="en-GB" altLang="en-US"/>
              <a:pPr>
                <a:defRPr/>
              </a:pPr>
              <a:t>28/06/2024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192D66-CE21-4C06-BC8B-52695718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F49A94-E381-4D1B-B073-7E114748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F69A-F5E0-40D0-98E4-F9600ED37D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48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9E5094-780E-42B2-B049-6B7CEE6161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34E2100-72F6-46E0-B33E-507651E84B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B80D4-B123-434C-A4E3-38B62B774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6E5899-BD92-4A45-AF63-782F813889C5}" type="datetimeFigureOut">
              <a:rPr lang="en-GB" altLang="en-US"/>
              <a:pPr>
                <a:defRPr/>
              </a:pPr>
              <a:t>28/06/2024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ABF17-AA80-4BA6-956C-121DB35DB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6BB0B-FF74-4D2F-B3C5-394AD9B51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9DB0C0-8BD1-4FD6-94F2-10594EA906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E41E57DA-DED3-4D13-9E93-59F40C6694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33" y="6308725"/>
            <a:ext cx="1644261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group of people holding puzzle pieces&#10;&#10;Description automatically generated">
            <a:extLst>
              <a:ext uri="{FF2B5EF4-FFF2-40B4-BE49-F238E27FC236}">
                <a16:creationId xmlns:a16="http://schemas.microsoft.com/office/drawing/2014/main" id="{0AA97C2B-112B-C81A-DDA4-2AE0D84531C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" y="6012882"/>
            <a:ext cx="1056829" cy="835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6A39A2-417C-B631-CEB2-3816EDC797F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90500" y="190500"/>
            <a:ext cx="21764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document was classified as: 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5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  <p:sldLayoutId id="21474848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oardingdisordersuk.org/" TargetMode="External"/><Relationship Id="rId7" Type="http://schemas.openxmlformats.org/officeDocument/2006/relationships/hyperlink" Target="https://www.overcomecompulsivehoarding.co.uk/" TargetMode="External"/><Relationship Id="rId2" Type="http://schemas.openxmlformats.org/officeDocument/2006/relationships/hyperlink" Target="https://hoardingu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sannaamato.com/" TargetMode="External"/><Relationship Id="rId5" Type="http://schemas.openxmlformats.org/officeDocument/2006/relationships/hyperlink" Target="https://holistic-hoarding.co.uk/" TargetMode="External"/><Relationship Id="rId4" Type="http://schemas.openxmlformats.org/officeDocument/2006/relationships/hyperlink" Target="https://www.cloudsend.org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332A57-C468-489D-BF15-A5A147F8FF18}"/>
              </a:ext>
            </a:extLst>
          </p:cNvPr>
          <p:cNvCxnSpPr/>
          <p:nvPr/>
        </p:nvCxnSpPr>
        <p:spPr>
          <a:xfrm>
            <a:off x="755650" y="5661025"/>
            <a:ext cx="3095625" cy="0"/>
          </a:xfrm>
          <a:prstGeom prst="line">
            <a:avLst/>
          </a:prstGeom>
          <a:ln>
            <a:solidFill>
              <a:srgbClr val="F89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Text Placeholder 29">
            <a:extLst>
              <a:ext uri="{FF2B5EF4-FFF2-40B4-BE49-F238E27FC236}">
                <a16:creationId xmlns:a16="http://schemas.microsoft.com/office/drawing/2014/main" id="{3B39C2F2-FAA2-4B96-8F26-587DC7E24908}"/>
              </a:ext>
            </a:extLst>
          </p:cNvPr>
          <p:cNvSpPr txBox="1">
            <a:spLocks/>
          </p:cNvSpPr>
          <p:nvPr/>
        </p:nvSpPr>
        <p:spPr bwMode="auto">
          <a:xfrm>
            <a:off x="540544" y="3321724"/>
            <a:ext cx="828072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8971D"/>
              </a:buClr>
              <a:buFont typeface="Wingdings" panose="05000000000000000000" pitchFamily="2" charset="2"/>
              <a:buNone/>
            </a:pPr>
            <a:r>
              <a:rPr lang="en-GB" alt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    </a:t>
            </a:r>
            <a:r>
              <a:rPr lang="en-GB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What is Hoarding Disorder?</a:t>
            </a:r>
          </a:p>
          <a:p>
            <a:pPr eaLnBrk="1" hangingPunct="1">
              <a:buClr>
                <a:srgbClr val="F8971D"/>
              </a:buClr>
              <a:buFont typeface="Wingdings" panose="05000000000000000000" pitchFamily="2" charset="2"/>
              <a:buNone/>
            </a:pPr>
            <a:r>
              <a:rPr lang="en-GB" alt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		</a:t>
            </a:r>
          </a:p>
          <a:p>
            <a:pPr eaLnBrk="1" hangingPunct="1">
              <a:buClr>
                <a:srgbClr val="F8971D"/>
              </a:buClr>
              <a:buFont typeface="Wingdings" panose="05000000000000000000" pitchFamily="2" charset="2"/>
              <a:buNone/>
            </a:pPr>
            <a:r>
              <a:rPr lang="en-GB" altLang="en-US" sz="2800" b="1" dirty="0">
                <a:latin typeface="Arial" panose="020B0604020202020204" pitchFamily="34" charset="0"/>
              </a:rPr>
              <a:t>               </a:t>
            </a:r>
          </a:p>
        </p:txBody>
      </p:sp>
      <p:sp>
        <p:nvSpPr>
          <p:cNvPr id="6148" name="Text Placeholder 29">
            <a:extLst>
              <a:ext uri="{FF2B5EF4-FFF2-40B4-BE49-F238E27FC236}">
                <a16:creationId xmlns:a16="http://schemas.microsoft.com/office/drawing/2014/main" id="{27944D4D-C3FC-4F4B-A72B-9BFA262CBE35}"/>
              </a:ext>
            </a:extLst>
          </p:cNvPr>
          <p:cNvSpPr txBox="1">
            <a:spLocks/>
          </p:cNvSpPr>
          <p:nvPr/>
        </p:nvSpPr>
        <p:spPr bwMode="auto">
          <a:xfrm>
            <a:off x="1763688" y="4132658"/>
            <a:ext cx="6408712" cy="138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F8971D"/>
              </a:buClr>
              <a:buFont typeface="Wingdings" panose="05000000000000000000" pitchFamily="2" charset="2"/>
              <a:buNone/>
            </a:pPr>
            <a:r>
              <a:rPr lang="en-GB" altLang="en-US" sz="2400" b="1" dirty="0">
                <a:latin typeface="Myriad Pro" pitchFamily="34" charset="0"/>
              </a:rPr>
              <a:t>           </a:t>
            </a:r>
            <a:r>
              <a:rPr lang="en-GB" altLang="en-US" sz="2400" b="1" dirty="0">
                <a:solidFill>
                  <a:srgbClr val="00B0F0"/>
                </a:solidFill>
                <a:latin typeface="Myriad Pro" pitchFamily="34" charset="0"/>
              </a:rPr>
              <a:t>Professor Nick Neave</a:t>
            </a:r>
          </a:p>
          <a:p>
            <a:pPr eaLnBrk="1" hangingPunct="1">
              <a:spcBef>
                <a:spcPts val="0"/>
              </a:spcBef>
              <a:buClr>
                <a:srgbClr val="F8971D"/>
              </a:buClr>
              <a:buFont typeface="Wingdings" panose="05000000000000000000" pitchFamily="2" charset="2"/>
              <a:buNone/>
            </a:pPr>
            <a:r>
              <a:rPr lang="en-GB" altLang="en-US" sz="2400" b="1" dirty="0">
                <a:latin typeface="Myriad Pro" pitchFamily="34" charset="0"/>
              </a:rPr>
              <a:t>Director of the Hoarding Research Group</a:t>
            </a:r>
          </a:p>
          <a:p>
            <a:pPr eaLnBrk="1" hangingPunct="1">
              <a:spcBef>
                <a:spcPts val="0"/>
              </a:spcBef>
              <a:buClr>
                <a:srgbClr val="F8971D"/>
              </a:buClr>
              <a:buFont typeface="Wingdings" panose="05000000000000000000" pitchFamily="2" charset="2"/>
              <a:buNone/>
            </a:pPr>
            <a:r>
              <a:rPr lang="en-GB" altLang="en-US" sz="2400" b="1" dirty="0">
                <a:latin typeface="Myriad Pro" pitchFamily="34" charset="0"/>
              </a:rPr>
              <a:t>Chair of the UK Hoarding Partnership</a:t>
            </a:r>
            <a:endParaRPr lang="en-GB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6149" name="Picture 2">
            <a:extLst>
              <a:ext uri="{FF2B5EF4-FFF2-40B4-BE49-F238E27FC236}">
                <a16:creationId xmlns:a16="http://schemas.microsoft.com/office/drawing/2014/main" id="{12951C3E-C456-403D-8201-11C3196B4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8979"/>
            <a:ext cx="360045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C8B1469-7391-4E5C-8967-66CEFF44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causes of hoarding?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203F506-4798-415C-B0ED-8CED4725C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268413"/>
            <a:ext cx="8229600" cy="478155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GB" alt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PwH</a:t>
            </a: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appear to have experienced higher levels of material deprivation, uncertainty, absent parents/carers, crime, death of a parent, and physical/sexual abuse as children.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number of Traumatic Life Events (TLE’s)  correlates positively with hoarding severity.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odds of developing hoarding behaviours are much greater in individuals reporting a parent with psychiatric symptoms of depression or mania, or being alcohol dependent.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Hoarding behaviours may thus be a response to uncertainty/trauma/grief, and may be a form of Post-Traumatic Stress Disorder (PTSD).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BFFB2BA3-5ED7-4B29-8233-3D2A832A4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333375"/>
            <a:ext cx="6264275" cy="5689600"/>
          </a:xfrm>
        </p:spPr>
        <p:txBody>
          <a:bodyPr/>
          <a:lstStyle/>
          <a:p>
            <a:r>
              <a:rPr lang="en-GB" altLang="en-US" sz="2400" b="1" i="1" dirty="0">
                <a:solidFill>
                  <a:srgbClr val="00B0F0"/>
                </a:solidFill>
              </a:rPr>
              <a:t>“Hoarders often live alone, and the hoard can be a defence against intrusion”.</a:t>
            </a:r>
          </a:p>
          <a:p>
            <a:r>
              <a:rPr lang="en-GB" altLang="en-US" sz="2400" b="1" i="1" dirty="0">
                <a:solidFill>
                  <a:srgbClr val="00B0F0"/>
                </a:solidFill>
              </a:rPr>
              <a:t>“Loss is a hole, and possessions are the easiest thing to hand if you want to plug it.”</a:t>
            </a:r>
          </a:p>
          <a:p>
            <a:r>
              <a:rPr lang="en-GB" altLang="en-US" sz="2400" b="1" i="1" dirty="0">
                <a:solidFill>
                  <a:srgbClr val="00B0F0"/>
                </a:solidFill>
              </a:rPr>
              <a:t>“Nothing can be permitted to leave the house, because every single item, from a dustbin to a plastic toy, is unique and contains intense quantities of memory and meaning.”</a:t>
            </a:r>
          </a:p>
          <a:p>
            <a:r>
              <a:rPr lang="en-GB" altLang="en-US" sz="2400" b="1" i="1" dirty="0">
                <a:solidFill>
                  <a:srgbClr val="00B0F0"/>
                </a:solidFill>
              </a:rPr>
              <a:t>“They invest these things with meaning and association, and their lives echo with loss and abandonment”.</a:t>
            </a:r>
          </a:p>
          <a:p>
            <a:r>
              <a:rPr lang="en-GB" altLang="en-US" sz="2400" b="1" i="1" dirty="0">
                <a:solidFill>
                  <a:srgbClr val="00B0F0"/>
                </a:solidFill>
              </a:rPr>
              <a:t>“Should you believe that a thing has feelings, or soul, it becomes much harder to discard”.</a:t>
            </a:r>
          </a:p>
        </p:txBody>
      </p:sp>
      <p:pic>
        <p:nvPicPr>
          <p:cNvPr id="23555" name="Picture 2" descr="1699b6e6d2cb1b26b261">
            <a:extLst>
              <a:ext uri="{FF2B5EF4-FFF2-40B4-BE49-F238E27FC236}">
                <a16:creationId xmlns:a16="http://schemas.microsoft.com/office/drawing/2014/main" id="{97B97632-F611-44B7-BD9A-2373A9F0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25538"/>
            <a:ext cx="21780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C7A1568-6D5A-48FC-9EC2-558233EB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Comorbidity in hoarding</a:t>
            </a:r>
            <a:endParaRPr lang="en-GB" altLang="en-US" sz="32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799BB654-9D17-4354-886D-2B85C594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36" y="116601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Certain psychiatric and psychological factors appear to be strongly associated with hoarding </a:t>
            </a:r>
            <a:r>
              <a:rPr lang="en-US" altLang="en-US" sz="2000" b="1" dirty="0" err="1">
                <a:latin typeface="Tahoma" panose="020B0604030504040204" pitchFamily="34" charset="0"/>
                <a:cs typeface="Tahoma" panose="020B0604030504040204" pitchFamily="34" charset="0"/>
              </a:rPr>
              <a:t>behaviours</a:t>
            </a:r>
            <a:r>
              <a:rPr lang="en-US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en-US" altLang="en-US" sz="20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Anxiety and depression</a:t>
            </a:r>
          </a:p>
          <a:p>
            <a:pPr algn="just"/>
            <a:r>
              <a:rPr lang="en-US" altLang="en-US" sz="20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Obsessive-Compulsive Disorder (OCD)</a:t>
            </a:r>
          </a:p>
          <a:p>
            <a:pPr algn="just"/>
            <a:r>
              <a:rPr lang="en-US" altLang="en-US" sz="20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Schizophrenia and psychosis.</a:t>
            </a:r>
          </a:p>
          <a:p>
            <a:pPr algn="just"/>
            <a:r>
              <a:rPr lang="en-US" altLang="en-US" sz="20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‘Avoidant’, ‘dependent’ ‘paranoid’ and ‘compulsive’  personalities.</a:t>
            </a:r>
          </a:p>
          <a:p>
            <a:pPr algn="just"/>
            <a:r>
              <a:rPr lang="en-US" altLang="en-US" sz="20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Problems with executive functioning (planning, organization, decision-making, memory </a:t>
            </a:r>
            <a:r>
              <a:rPr lang="en-US" altLang="en-US" sz="2000" b="1" dirty="0" err="1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altLang="en-US" sz="20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just"/>
            <a:r>
              <a:rPr lang="en-US" altLang="en-US" sz="20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Difficulties in emotion regulation.</a:t>
            </a:r>
          </a:p>
          <a:p>
            <a:pPr algn="just"/>
            <a:r>
              <a:rPr lang="en-US" altLang="en-US" sz="20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ADHD.</a:t>
            </a:r>
          </a:p>
          <a:p>
            <a:pPr algn="just"/>
            <a:r>
              <a:rPr lang="en-US" altLang="en-US" sz="20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ASD.</a:t>
            </a:r>
          </a:p>
          <a:p>
            <a:pPr algn="just"/>
            <a:r>
              <a:rPr lang="en-US" altLang="en-US" sz="20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Intolerance of uncertainty and aberrant salience</a:t>
            </a:r>
          </a:p>
          <a:p>
            <a:pPr algn="just"/>
            <a:endParaRPr lang="en-US" altLang="en-US" sz="18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altLang="en-US" sz="18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6C35-ED95-4AE5-B20C-AD933944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MEASURING HOARDING</a:t>
            </a:r>
          </a:p>
        </p:txBody>
      </p:sp>
      <p:pic>
        <p:nvPicPr>
          <p:cNvPr id="1026" name="Picture 2" descr="Hoarding Rating Scale 1-9 | UK Hoarded House Clearance">
            <a:extLst>
              <a:ext uri="{FF2B5EF4-FFF2-40B4-BE49-F238E27FC236}">
                <a16:creationId xmlns:a16="http://schemas.microsoft.com/office/drawing/2014/main" id="{2BA98AD5-B83C-899E-8CEA-47FD7EE42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9" y="1196752"/>
            <a:ext cx="8056490" cy="47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1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88705C02-24C6-4A43-AFF9-0659435E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Summary of Hoarding.</a:t>
            </a:r>
            <a:endParaRPr lang="en-GB" altLang="en-US" sz="32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F7A3-D503-4ED7-AC35-A180110A8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en-US" sz="2400" b="1" dirty="0"/>
              <a:t>Hoarding is a genuine psychiatric condition and is not a ‘lifestyle choice’ or due to ‘laziness’.</a:t>
            </a:r>
          </a:p>
          <a:p>
            <a:pPr algn="just">
              <a:defRPr/>
            </a:pPr>
            <a:r>
              <a:rPr lang="en-US" sz="2400" b="1" dirty="0"/>
              <a:t>It may be a type of PTSD caused by childhood trauma, or related to neurodiversity (e.g. autism, ADHD).</a:t>
            </a:r>
          </a:p>
          <a:p>
            <a:pPr algn="just">
              <a:defRPr/>
            </a:pPr>
            <a:r>
              <a:rPr lang="en-US" sz="2400" b="1" dirty="0" err="1"/>
              <a:t>PwH</a:t>
            </a:r>
            <a:r>
              <a:rPr lang="en-US" sz="2400" b="1" dirty="0"/>
              <a:t> need support and treatment – forcibly emptying their property and evicting them does not help them.</a:t>
            </a:r>
          </a:p>
          <a:p>
            <a:pPr algn="just">
              <a:defRPr/>
            </a:pPr>
            <a:r>
              <a:rPr lang="en-US" sz="2400" b="1" dirty="0"/>
              <a:t>A multi-agency approach based around a trauma-centered approach appears to be the best way forward. </a:t>
            </a:r>
          </a:p>
          <a:p>
            <a:pPr algn="just">
              <a:defRPr/>
            </a:pPr>
            <a:r>
              <a:rPr lang="en-US" sz="2400" b="1" dirty="0"/>
              <a:t>There needs to be greater understanding of what hoarding disorder is, how it develops, is maintained, expressed and treated/reduced.</a:t>
            </a:r>
          </a:p>
          <a:p>
            <a:pPr algn="just">
              <a:defRPr/>
            </a:pPr>
            <a:endParaRPr lang="en-US" sz="2400" b="1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GB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E4CB-F0AB-A507-1707-8ECA1429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The UKHP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762DF-1C81-B02D-A3E4-24794165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075240" cy="4531643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 Hoarding Partnership (UKHP) 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forum for professionals and practitioners who deal with hoarding behaviours. </a:t>
            </a:r>
          </a:p>
          <a:p>
            <a:pPr marL="0" indent="0" algn="just">
              <a:buNone/>
            </a:pP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now have over 140 members from around the UK.</a:t>
            </a:r>
          </a:p>
          <a:p>
            <a:pPr marL="0" indent="0" algn="just">
              <a:buNone/>
            </a:pPr>
            <a:r>
              <a:rPr lang="en-GB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take a multi-agency and multidisciplinary approach to supporting practitioners, and organisations who work with individuals and their families who struggle to maintain their living environment as a result of hoarding/self-neglect. </a:t>
            </a:r>
          </a:p>
          <a:p>
            <a:pPr marL="0" indent="0" algn="just">
              <a:buNone/>
            </a:pP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linked with the Hoarding Research Group at Northumbria University and the UK Hoarding Research Network, organised by Sharon </a:t>
            </a:r>
            <a:r>
              <a:rPr lang="en-GB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Morein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Anglia Ruskin University, Cambridge.</a:t>
            </a:r>
            <a:endParaRPr lang="en-GB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3200" b="1" dirty="0">
              <a:solidFill>
                <a:srgbClr val="000000"/>
              </a:solidFill>
              <a:effectLst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07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E4CB-F0AB-A507-1707-8ECA1429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Priorities for the UKHP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762DF-1C81-B02D-A3E4-24794165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075240" cy="4531643"/>
          </a:xfrm>
        </p:spPr>
        <p:txBody>
          <a:bodyPr/>
          <a:lstStyle/>
          <a:p>
            <a:pPr algn="just"/>
            <a:r>
              <a:rPr lang="en-GB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Foster a better understanding of HD in practitioners and the general public to reduce the stigma of this complex mental health condition by developing </a:t>
            </a:r>
            <a:r>
              <a:rPr lang="en-GB" sz="2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bespoke training packages and educational materials.</a:t>
            </a:r>
            <a:endParaRPr lang="en-GB" sz="24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Develop more effective multi-agency ways of working to ensure that </a:t>
            </a:r>
            <a:r>
              <a:rPr lang="en-GB" sz="24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PwH</a:t>
            </a:r>
            <a:r>
              <a:rPr lang="en-GB" sz="2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are better supported, and that their condition has a limited effect on their lives and the lives of others.</a:t>
            </a:r>
          </a:p>
          <a:p>
            <a:pPr algn="just"/>
            <a:r>
              <a:rPr lang="en-GB" sz="2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 develop a better understanding of HD by collaborating with research teams sharing professional experiences and developing more ‘research into practice’ activities.</a:t>
            </a:r>
            <a:r>
              <a:rPr lang="en-GB" sz="2400" b="1" dirty="0">
                <a:solidFill>
                  <a:srgbClr val="000000"/>
                </a:solidFill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92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6C35-ED95-4AE5-B20C-AD933944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A908-5119-60F0-6270-ECB2E4915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Hoarding UK </a:t>
            </a:r>
            <a:r>
              <a:rPr lang="en-GB" sz="24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https://hoardinguk.org/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Hoarding Disorder UK </a:t>
            </a:r>
            <a:r>
              <a:rPr lang="en-GB" sz="24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https://hoardingdisordersuk.org/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Clouds End </a:t>
            </a:r>
            <a:r>
              <a:rPr lang="en-GB" sz="24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https://www.cloudsend.org.uk/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Holistic Hoarding </a:t>
            </a:r>
            <a:r>
              <a:rPr lang="en-GB" sz="24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https://holistic-hoarding.co.uk/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Actress and hoarder  Susanna  Amato performs shows about her hoarding experiences and presents a podcast ‘Landfill of Memories’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https://www.susannaamato.com/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is a podcast called ‘That Hoarder’ that can be accessed via </a:t>
            </a:r>
            <a:r>
              <a:rPr lang="en-GB" sz="24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https://www.overcomecompulsivehoarding.co.uk/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1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B1629BF-259B-42BD-BF11-34EC939E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FF0000"/>
                </a:solidFill>
                <a:latin typeface="Myriad Pro" pitchFamily="34" charset="0"/>
              </a:rPr>
              <a:t>Hoarding Disorder (HD).</a:t>
            </a:r>
          </a:p>
        </p:txBody>
      </p:sp>
      <p:sp>
        <p:nvSpPr>
          <p:cNvPr id="8195" name="Content Placeholder 1">
            <a:extLst>
              <a:ext uri="{FF2B5EF4-FFF2-40B4-BE49-F238E27FC236}">
                <a16:creationId xmlns:a16="http://schemas.microsoft.com/office/drawing/2014/main" id="{EC9BC603-1876-4EB9-91A8-23626F265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239838"/>
            <a:ext cx="8229600" cy="406137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GB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people accumulate possessions; some are related to survival (e.g. food), but others are kept for sentimental reasons, or are gathered as a coping strategy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en-GB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 to the American Psychological Association HD is  a recognised clinical condition, and has 4 characteristics: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acquisition of</a:t>
            </a:r>
            <a:r>
              <a:rPr lang="en-GB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large number of items that may be of limited value.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failure to discard those items.</a:t>
            </a:r>
            <a:endParaRPr lang="en-GB" sz="2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Severe clutter in living spaces that render the activities associated with those spaces very difficult.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distress or impairment in functioning caused by the hoarding behaviours.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GB" alt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GB" altLang="en-US" sz="2000" b="1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GB" altLang="en-US" sz="2000" b="1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GB" altLang="en-US" sz="2000" b="1" dirty="0"/>
          </a:p>
          <a:p>
            <a:pPr eaLnBrk="1" hangingPunct="1">
              <a:spcBef>
                <a:spcPct val="0"/>
              </a:spcBef>
              <a:defRPr/>
            </a:pPr>
            <a:endParaRPr lang="en-GB" altLang="en-US" dirty="0">
              <a:latin typeface="Myriad Pro" pitchFamily="34" charset="0"/>
            </a:endParaRPr>
          </a:p>
        </p:txBody>
      </p:sp>
      <p:pic>
        <p:nvPicPr>
          <p:cNvPr id="16391" name="Picture 8" descr="Image result for hoarding">
            <a:extLst>
              <a:ext uri="{FF2B5EF4-FFF2-40B4-BE49-F238E27FC236}">
                <a16:creationId xmlns:a16="http://schemas.microsoft.com/office/drawing/2014/main" id="{2DA82BA1-1A1A-4704-9578-C0F0F81F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01208"/>
            <a:ext cx="2016224" cy="139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B1629BF-259B-42BD-BF11-34EC939E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FF0000"/>
                </a:solidFill>
                <a:latin typeface="Myriad Pro" pitchFamily="34" charset="0"/>
              </a:rPr>
              <a:t>What do people hoard?</a:t>
            </a:r>
          </a:p>
        </p:txBody>
      </p:sp>
      <p:sp>
        <p:nvSpPr>
          <p:cNvPr id="8195" name="Content Placeholder 1">
            <a:extLst>
              <a:ext uri="{FF2B5EF4-FFF2-40B4-BE49-F238E27FC236}">
                <a16:creationId xmlns:a16="http://schemas.microsoft.com/office/drawing/2014/main" id="{EC9BC603-1876-4EB9-91A8-23626F265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239838"/>
            <a:ext cx="8229600" cy="3104579"/>
          </a:xfrm>
        </p:spPr>
        <p:txBody>
          <a:bodyPr/>
          <a:lstStyle/>
          <a:p>
            <a:pPr algn="just">
              <a:defRPr/>
            </a:pPr>
            <a:r>
              <a:rPr lang="en-GB" altLang="en-US" sz="2400" b="1" dirty="0">
                <a:solidFill>
                  <a:schemeClr val="accent1"/>
                </a:solidFill>
              </a:rPr>
              <a:t>Objects and personal possessions.</a:t>
            </a:r>
          </a:p>
          <a:p>
            <a:pPr algn="just">
              <a:defRPr/>
            </a:pPr>
            <a:r>
              <a:rPr lang="en-GB" altLang="en-US" sz="2400" b="1" dirty="0">
                <a:solidFill>
                  <a:schemeClr val="accent1"/>
                </a:solidFill>
              </a:rPr>
              <a:t>Newspapers and books.</a:t>
            </a:r>
          </a:p>
          <a:p>
            <a:pPr algn="just">
              <a:defRPr/>
            </a:pPr>
            <a:r>
              <a:rPr lang="en-GB" altLang="en-US" sz="2400" b="1" dirty="0">
                <a:solidFill>
                  <a:schemeClr val="accent1"/>
                </a:solidFill>
              </a:rPr>
              <a:t>Clothing and shoes.</a:t>
            </a:r>
          </a:p>
          <a:p>
            <a:pPr algn="just">
              <a:defRPr/>
            </a:pPr>
            <a:r>
              <a:rPr lang="en-GB" altLang="en-US" sz="2400" b="1" dirty="0">
                <a:solidFill>
                  <a:schemeClr val="accent1"/>
                </a:solidFill>
              </a:rPr>
              <a:t>Electrical items</a:t>
            </a:r>
          </a:p>
          <a:p>
            <a:pPr algn="just">
              <a:defRPr/>
            </a:pPr>
            <a:r>
              <a:rPr lang="en-GB" altLang="en-US" sz="2400" b="1" dirty="0">
                <a:solidFill>
                  <a:schemeClr val="accent1"/>
                </a:solidFill>
              </a:rPr>
              <a:t>Rubbish, food waste (</a:t>
            </a:r>
            <a:r>
              <a:rPr lang="en-GB" altLang="en-US" sz="2400" b="1" dirty="0" err="1">
                <a:solidFill>
                  <a:schemeClr val="accent1"/>
                </a:solidFill>
              </a:rPr>
              <a:t>Syllogomania</a:t>
            </a:r>
            <a:r>
              <a:rPr lang="en-GB" altLang="en-US" sz="2400" b="1" dirty="0">
                <a:solidFill>
                  <a:schemeClr val="accent1"/>
                </a:solidFill>
              </a:rPr>
              <a:t>).</a:t>
            </a:r>
          </a:p>
          <a:p>
            <a:pPr algn="just">
              <a:defRPr/>
            </a:pPr>
            <a:r>
              <a:rPr lang="en-GB" altLang="en-US" sz="2400" b="1" dirty="0">
                <a:solidFill>
                  <a:schemeClr val="accent1"/>
                </a:solidFill>
              </a:rPr>
              <a:t>Bodily secretions (faeces/urine etc).</a:t>
            </a:r>
          </a:p>
          <a:p>
            <a:pPr algn="just">
              <a:defRPr/>
            </a:pPr>
            <a:r>
              <a:rPr lang="en-GB" altLang="en-US" sz="2400" b="1" dirty="0">
                <a:solidFill>
                  <a:schemeClr val="accent1"/>
                </a:solidFill>
              </a:rPr>
              <a:t>Animals.</a:t>
            </a:r>
          </a:p>
          <a:p>
            <a:pPr algn="just">
              <a:defRPr/>
            </a:pPr>
            <a:r>
              <a:rPr lang="en-GB" altLang="en-US" sz="2400" b="1" dirty="0">
                <a:solidFill>
                  <a:schemeClr val="accent1"/>
                </a:solidFill>
              </a:rPr>
              <a:t>Digital items (files, photos, music etc)</a:t>
            </a:r>
          </a:p>
          <a:p>
            <a:pPr algn="just">
              <a:defRPr/>
            </a:pPr>
            <a:endParaRPr lang="en-GB" altLang="en-US" sz="2400" b="1" dirty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GB" altLang="en-US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dirty="0">
              <a:latin typeface="Myriad Pro" pitchFamily="34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0FA84B8-6C96-4D57-95DD-C44080EE0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459038"/>
            <a:ext cx="8280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6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DA3C8DA-B74B-2D12-1C2D-A567682CE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39" y="404664"/>
            <a:ext cx="1669875" cy="223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hoarding">
            <a:extLst>
              <a:ext uri="{FF2B5EF4-FFF2-40B4-BE49-F238E27FC236}">
                <a16:creationId xmlns:a16="http://schemas.microsoft.com/office/drawing/2014/main" id="{01688378-EF0C-3DF6-B81E-EF2ACCE13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31282"/>
            <a:ext cx="2165616" cy="175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nimal Hoarding Course | Animal Welfare | Animal Careers">
            <a:extLst>
              <a:ext uri="{FF2B5EF4-FFF2-40B4-BE49-F238E27FC236}">
                <a16:creationId xmlns:a16="http://schemas.microsoft.com/office/drawing/2014/main" id="{512182EE-6810-187D-BE67-7E2E2682E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766095"/>
            <a:ext cx="1577199" cy="123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9919A76-464E-5FE0-C698-4CD6E3F29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76" y="3702013"/>
            <a:ext cx="2661223" cy="19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51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F753605-2BB3-47A1-B471-80B34F56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Demographics</a:t>
            </a:r>
          </a:p>
        </p:txBody>
      </p:sp>
      <p:sp>
        <p:nvSpPr>
          <p:cNvPr id="8195" name="Content Placeholder 1">
            <a:extLst>
              <a:ext uri="{FF2B5EF4-FFF2-40B4-BE49-F238E27FC236}">
                <a16:creationId xmlns:a16="http://schemas.microsoft.com/office/drawing/2014/main" id="{9BE10AA0-C08D-4B01-9344-BB7CB2F65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36740"/>
          </a:xfrm>
        </p:spPr>
        <p:txBody>
          <a:bodyPr/>
          <a:lstStyle/>
          <a:p>
            <a:pPr marL="0" indent="0" algn="just"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Surveys reveal that people who hoard (</a:t>
            </a:r>
            <a:r>
              <a:rPr lang="en-GB" alt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PwH</a:t>
            </a: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) comprise 2-6 % of the population and show the following:</a:t>
            </a:r>
          </a:p>
          <a:p>
            <a:pPr marL="0" indent="0" algn="just">
              <a:buNone/>
            </a:pPr>
            <a:r>
              <a:rPr lang="en-GB" altLang="en-US" sz="2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Older.</a:t>
            </a:r>
          </a:p>
          <a:p>
            <a:pPr marL="0" indent="0" algn="just">
              <a:buNone/>
            </a:pPr>
            <a:r>
              <a:rPr lang="en-GB" altLang="en-US" sz="2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Single.</a:t>
            </a:r>
          </a:p>
          <a:p>
            <a:pPr marL="0" indent="0" algn="just">
              <a:buNone/>
            </a:pPr>
            <a:r>
              <a:rPr lang="en-GB" altLang="en-US" sz="2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Not working full time.</a:t>
            </a:r>
          </a:p>
          <a:p>
            <a:pPr marL="0" indent="0" algn="just">
              <a:buNone/>
            </a:pPr>
            <a:r>
              <a:rPr lang="en-GB" altLang="en-US" sz="2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Receiving benefits.</a:t>
            </a:r>
          </a:p>
          <a:p>
            <a:pPr marL="0" indent="0" algn="just">
              <a:buNone/>
            </a:pPr>
            <a:r>
              <a:rPr lang="en-GB" altLang="en-US" sz="2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Live in social housing, and in low-income areas.</a:t>
            </a:r>
          </a:p>
          <a:p>
            <a:pPr marL="0" indent="0" algn="just">
              <a:buNone/>
            </a:pPr>
            <a:r>
              <a:rPr lang="en-GB" altLang="en-US" sz="2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Have other health and psychiatric problems (e.g. depression/anxiety).</a:t>
            </a:r>
          </a:p>
          <a:p>
            <a:endParaRPr lang="en-GB" altLang="en-US" sz="2000" dirty="0">
              <a:solidFill>
                <a:schemeClr val="accent1"/>
              </a:solidFill>
            </a:endParaRPr>
          </a:p>
          <a:p>
            <a:endParaRPr lang="en-GB" altLang="en-US" sz="2000" dirty="0"/>
          </a:p>
          <a:p>
            <a:endParaRPr lang="en-GB" altLang="en-US" sz="2000" dirty="0"/>
          </a:p>
          <a:p>
            <a:endParaRPr lang="en-GB" altLang="en-US" sz="2000" b="1" dirty="0">
              <a:solidFill>
                <a:schemeClr val="accent1"/>
              </a:solidFill>
            </a:endParaRPr>
          </a:p>
          <a:p>
            <a:endParaRPr lang="en-GB" altLang="en-US" sz="2000" dirty="0"/>
          </a:p>
          <a:p>
            <a:endParaRPr lang="en-GB" altLang="en-US" sz="4400" dirty="0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254BBE7E-14F6-4EC1-B508-FA9CF6B01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459038"/>
            <a:ext cx="82804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6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A204656-E4C5-429B-A32B-9C2F03BD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social/physical costs of hoarding</a:t>
            </a:r>
          </a:p>
        </p:txBody>
      </p:sp>
      <p:sp>
        <p:nvSpPr>
          <p:cNvPr id="9219" name="Content Placeholder 1">
            <a:extLst>
              <a:ext uri="{FF2B5EF4-FFF2-40B4-BE49-F238E27FC236}">
                <a16:creationId xmlns:a16="http://schemas.microsoft.com/office/drawing/2014/main" id="{410977A2-4796-42E4-B173-15A00EB96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8229600" cy="4559647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GB" altLang="en-US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higher proportion of work days lost per month equivalent to patients with depression and psychosis. </a:t>
            </a:r>
          </a:p>
          <a:p>
            <a:pPr marL="0" indent="0" algn="just">
              <a:buNone/>
              <a:defRPr/>
            </a:pPr>
            <a:r>
              <a:rPr lang="en-GB" altLang="en-US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danger of accidents (trips, falling objects), and disease due to sanitation problems.</a:t>
            </a:r>
          </a:p>
          <a:p>
            <a:pPr marL="0" indent="0" algn="just">
              <a:buNone/>
              <a:defRPr/>
            </a:pPr>
            <a:r>
              <a:rPr lang="en-GB" altLang="en-US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risk of eviction or having a child removed from the home. </a:t>
            </a:r>
          </a:p>
          <a:p>
            <a:pPr marL="0" indent="0" algn="just">
              <a:buNone/>
              <a:defRPr/>
            </a:pPr>
            <a:r>
              <a:rPr lang="en-GB" altLang="en-US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issues and disabilities equivalent to major depression/diabetes.</a:t>
            </a:r>
          </a:p>
          <a:p>
            <a:pPr marL="0" indent="0" algn="just">
              <a:buNone/>
              <a:defRPr/>
            </a:pPr>
            <a:r>
              <a:rPr lang="en-GB" altLang="en-US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social isolation and significant reduction in wellbeing and ‘quality of life’.</a:t>
            </a:r>
          </a:p>
          <a:p>
            <a:pPr marL="0" indent="0" algn="just">
              <a:buNone/>
              <a:defRPr/>
            </a:pPr>
            <a:r>
              <a:rPr lang="en-GB" altLang="en-US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Families of hoarders report high levels of stress.</a:t>
            </a:r>
          </a:p>
          <a:p>
            <a:pPr marL="0" indent="0" algn="just">
              <a:buNone/>
              <a:defRPr/>
            </a:pPr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Hoarding behaviours are often stigmatised (not helped by sensationalist TV programmes) and hoarding is often ‘hidden’ or ‘marginalised’.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966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101ND200\DSC_0040.JPG">
            <a:extLst>
              <a:ext uri="{FF2B5EF4-FFF2-40B4-BE49-F238E27FC236}">
                <a16:creationId xmlns:a16="http://schemas.microsoft.com/office/drawing/2014/main" id="{9AB04DC5-A869-49AB-99D9-ADD86ED6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546475"/>
            <a:ext cx="27463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E:\101ND200\DSC_0011.JPG">
            <a:extLst>
              <a:ext uri="{FF2B5EF4-FFF2-40B4-BE49-F238E27FC236}">
                <a16:creationId xmlns:a16="http://schemas.microsoft.com/office/drawing/2014/main" id="{F90D7B1B-A346-4D7B-9F29-7CBB8B39C0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3" y="2690813"/>
            <a:ext cx="2236787" cy="2898775"/>
          </a:xfrm>
        </p:spPr>
      </p:pic>
      <p:pic>
        <p:nvPicPr>
          <p:cNvPr id="21508" name="Picture 2">
            <a:extLst>
              <a:ext uri="{FF2B5EF4-FFF2-40B4-BE49-F238E27FC236}">
                <a16:creationId xmlns:a16="http://schemas.microsoft.com/office/drawing/2014/main" id="{32378C8D-7564-4914-905F-6DE18776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3375"/>
            <a:ext cx="2806700" cy="43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3C0CA7FB-4F93-4EBB-8DF9-D62778601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187325"/>
            <a:ext cx="32067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7">
            <a:extLst>
              <a:ext uri="{FF2B5EF4-FFF2-40B4-BE49-F238E27FC236}">
                <a16:creationId xmlns:a16="http://schemas.microsoft.com/office/drawing/2014/main" id="{FE6E1017-C84C-4538-8F6C-A8C7729F4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984750"/>
            <a:ext cx="2806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Case of hoarding in County Durham, which resulted in a fatality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31D5A53-31D9-123C-B190-F5F19F4F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FF0000"/>
                </a:solidFill>
                <a:latin typeface="Myriad Pro" pitchFamily="34" charset="0"/>
              </a:rPr>
              <a:t>The economic costs of hoarding</a:t>
            </a:r>
          </a:p>
        </p:txBody>
      </p:sp>
      <p:sp>
        <p:nvSpPr>
          <p:cNvPr id="10243" name="Content Placeholder 1">
            <a:extLst>
              <a:ext uri="{FF2B5EF4-FFF2-40B4-BE49-F238E27FC236}">
                <a16:creationId xmlns:a16="http://schemas.microsoft.com/office/drawing/2014/main" id="{C0F77CA6-91DB-BF66-9E20-7491FB99C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3743325"/>
            <a:ext cx="8229600" cy="2311400"/>
          </a:xfrm>
        </p:spPr>
        <p:txBody>
          <a:bodyPr/>
          <a:lstStyle/>
          <a:p>
            <a:pPr algn="just"/>
            <a:r>
              <a:rPr lang="en-GB" altLang="en-US" sz="2000" b="1" dirty="0"/>
              <a:t>We assessed the economic costs of individuals who hoard in the North East. </a:t>
            </a:r>
          </a:p>
          <a:p>
            <a:pPr algn="just"/>
            <a:r>
              <a:rPr lang="en-GB" altLang="en-US" sz="2000" b="1" dirty="0"/>
              <a:t>Surveys were sent to 13 social housing providers and one Emergency Service (Tyne &amp; Wear Fire &amp; Rescue Service), 7 Housing providers responded.</a:t>
            </a:r>
          </a:p>
          <a:p>
            <a:pPr algn="just"/>
            <a:r>
              <a:rPr lang="en-GB" altLang="en-US" sz="2000" b="1" dirty="0"/>
              <a:t>The average number of housing tenants was 15,755, with hoarders comprising 0.14% </a:t>
            </a:r>
          </a:p>
          <a:p>
            <a:pPr algn="just"/>
            <a:endParaRPr lang="en-GB" altLang="en-US" sz="4400" dirty="0"/>
          </a:p>
        </p:txBody>
      </p:sp>
      <p:pic>
        <p:nvPicPr>
          <p:cNvPr id="11268" name="Picture 5" descr="d4910f96-576b-469c-bc7e-1af33da37500@eurprd04">
            <a:extLst>
              <a:ext uri="{FF2B5EF4-FFF2-40B4-BE49-F238E27FC236}">
                <a16:creationId xmlns:a16="http://schemas.microsoft.com/office/drawing/2014/main" id="{F6D37D50-BEE8-108F-69A4-6C8CC52AE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628800"/>
            <a:ext cx="7070725" cy="19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0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F11608B-3E60-BAF8-C008-B8E1CED0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Key data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52F8115-1322-9EDE-4B82-35ACFC64D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96974"/>
            <a:ext cx="8229600" cy="4608289"/>
          </a:xfrm>
        </p:spPr>
        <p:txBody>
          <a:bodyPr/>
          <a:lstStyle/>
          <a:p>
            <a:pPr algn="just"/>
            <a:r>
              <a:rPr lang="en-GB" altLang="en-US" sz="2400" b="1" dirty="0">
                <a:solidFill>
                  <a:schemeClr val="accent1"/>
                </a:solidFill>
              </a:rPr>
              <a:t>While numbers were small, the majority required significant action in terms of increased staff attention, clean-up operations, and legal action. </a:t>
            </a:r>
          </a:p>
          <a:p>
            <a:pPr algn="just"/>
            <a:r>
              <a:rPr lang="en-GB" altLang="en-US" sz="2400" b="1" dirty="0">
                <a:solidFill>
                  <a:schemeClr val="accent1"/>
                </a:solidFill>
              </a:rPr>
              <a:t>Over half of the cases also required  the involvement of health and social care services and  were highlighted as safeguarding concerns. These costs were not included. </a:t>
            </a:r>
          </a:p>
          <a:p>
            <a:pPr algn="just"/>
            <a:r>
              <a:rPr lang="en-GB" altLang="en-US" sz="2400" b="1" dirty="0">
                <a:solidFill>
                  <a:schemeClr val="accent1"/>
                </a:solidFill>
              </a:rPr>
              <a:t>Less than 10% of cases were resolved.</a:t>
            </a:r>
          </a:p>
          <a:p>
            <a:pPr algn="just"/>
            <a:r>
              <a:rPr lang="en-GB" altLang="en-US" sz="2400" b="1" dirty="0">
                <a:solidFill>
                  <a:schemeClr val="accent1"/>
                </a:solidFill>
              </a:rPr>
              <a:t>The Housing Providers estimated that each case of hoarding cost them around £15,000 per year, but more complex cases involving evictions/legal fees etc cost up to £35,000.   </a:t>
            </a:r>
          </a:p>
          <a:p>
            <a:pPr algn="just"/>
            <a:r>
              <a:rPr lang="en-GB" altLang="en-US" sz="2400" b="1" dirty="0">
                <a:solidFill>
                  <a:schemeClr val="accent1"/>
                </a:solidFill>
              </a:rPr>
              <a:t>Hoarding behaviours were estimated to cost the Fire &amp; Rescue Service around  £107,000 per annum, and their properties posed a significant danger to fire officers in relation to ease of access. 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8641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F753605-2BB3-47A1-B471-80B34F56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When does hoarding begin?</a:t>
            </a:r>
          </a:p>
        </p:txBody>
      </p:sp>
      <p:sp>
        <p:nvSpPr>
          <p:cNvPr id="8195" name="Content Placeholder 1">
            <a:extLst>
              <a:ext uri="{FF2B5EF4-FFF2-40B4-BE49-F238E27FC236}">
                <a16:creationId xmlns:a16="http://schemas.microsoft.com/office/drawing/2014/main" id="{9BE10AA0-C08D-4B01-9344-BB7CB2F65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196752"/>
            <a:ext cx="8229600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en-GB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Hoarding behaviours are not typically identified until the clutter/distress becomes obvious.</a:t>
            </a:r>
          </a:p>
          <a:p>
            <a:pPr marL="0" indent="0" algn="just">
              <a:buNone/>
            </a:pPr>
            <a:r>
              <a:rPr lang="en-GB" altLang="en-US" sz="2000" b="1" dirty="0" err="1">
                <a:latin typeface="Tahoma" panose="020B0604030504040204" pitchFamily="34" charset="0"/>
                <a:cs typeface="Tahoma" panose="020B0604030504040204" pitchFamily="34" charset="0"/>
              </a:rPr>
              <a:t>PwH</a:t>
            </a:r>
            <a:r>
              <a:rPr lang="en-GB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 are often ashamed of their behaviours and limit access to their property.</a:t>
            </a:r>
          </a:p>
          <a:p>
            <a:pPr marL="0" indent="0" algn="just">
              <a:buNone/>
            </a:pPr>
            <a:r>
              <a:rPr lang="en-GB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Age of onset is childhood and early adolescence with a mean age of onset of around 13. </a:t>
            </a:r>
          </a:p>
          <a:p>
            <a:pPr marL="0" indent="0" algn="just">
              <a:buNone/>
            </a:pPr>
            <a:r>
              <a:rPr lang="en-GB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Clutter and difficulty discarding appear first (in adolescence), followed by acquiring problems, with recognition (insight) that there is a problem developing around 10 years later. </a:t>
            </a:r>
          </a:p>
          <a:p>
            <a:pPr algn="just"/>
            <a:endParaRPr lang="en-GB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GB" altLang="en-US" sz="2000" dirty="0"/>
          </a:p>
          <a:p>
            <a:endParaRPr lang="en-GB" altLang="en-US" sz="2000" dirty="0"/>
          </a:p>
          <a:p>
            <a:endParaRPr lang="en-GB" altLang="en-US" sz="2000" b="1" dirty="0">
              <a:solidFill>
                <a:schemeClr val="accent1"/>
              </a:solidFill>
            </a:endParaRPr>
          </a:p>
          <a:p>
            <a:endParaRPr lang="en-GB" altLang="en-US" sz="2000" dirty="0"/>
          </a:p>
          <a:p>
            <a:endParaRPr lang="en-GB" altLang="en-US" sz="4400" dirty="0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254BBE7E-14F6-4EC1-B508-FA9CF6B01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459038"/>
            <a:ext cx="82804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6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</p:txBody>
      </p:sp>
      <p:pic>
        <p:nvPicPr>
          <p:cNvPr id="1028" name="Picture 4" descr="Child Hoarding Disorder | My Son Or Daughter Is Hoarding">
            <a:extLst>
              <a:ext uri="{FF2B5EF4-FFF2-40B4-BE49-F238E27FC236}">
                <a16:creationId xmlns:a16="http://schemas.microsoft.com/office/drawing/2014/main" id="{AA43A057-99D4-6FD7-01DB-E7EF8A3AD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99677"/>
            <a:ext cx="2751717" cy="18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ldren Hoarding - 4 Ways to Help Them Part With Things - iMOM">
            <a:extLst>
              <a:ext uri="{FF2B5EF4-FFF2-40B4-BE49-F238E27FC236}">
                <a16:creationId xmlns:a16="http://schemas.microsoft.com/office/drawing/2014/main" id="{ED2929D4-2AA5-18B1-2FDB-91070C46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52135"/>
            <a:ext cx="2956692" cy="234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4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1313</Words>
  <Application>Microsoft Office PowerPoint</Application>
  <PresentationFormat>On-screen Show (4:3)</PresentationFormat>
  <Paragraphs>128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Myriad Pro</vt:lpstr>
      <vt:lpstr>Tahoma</vt:lpstr>
      <vt:lpstr>Wingdings</vt:lpstr>
      <vt:lpstr>Office Theme</vt:lpstr>
      <vt:lpstr>PowerPoint Presentation</vt:lpstr>
      <vt:lpstr>Hoarding Disorder (HD).</vt:lpstr>
      <vt:lpstr>What do people hoard?</vt:lpstr>
      <vt:lpstr>Demographics</vt:lpstr>
      <vt:lpstr>The social/physical costs of hoarding</vt:lpstr>
      <vt:lpstr>PowerPoint Presentation</vt:lpstr>
      <vt:lpstr>The economic costs of hoarding</vt:lpstr>
      <vt:lpstr>Key data</vt:lpstr>
      <vt:lpstr>When does hoarding begin?</vt:lpstr>
      <vt:lpstr>The causes of hoarding?</vt:lpstr>
      <vt:lpstr>PowerPoint Presentation</vt:lpstr>
      <vt:lpstr>Comorbidity in hoarding</vt:lpstr>
      <vt:lpstr>MEASURING HOARDING</vt:lpstr>
      <vt:lpstr>Summary of Hoarding.</vt:lpstr>
      <vt:lpstr>The UKHP</vt:lpstr>
      <vt:lpstr>Priorities for the UKHP</vt:lpstr>
      <vt:lpstr>Additional Resources</vt:lpstr>
    </vt:vector>
  </TitlesOfParts>
  <Company>University of Northumbria at Newcastle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Liam Phillips</dc:creator>
  <cp:lastModifiedBy>Becky Llamas</cp:lastModifiedBy>
  <cp:revision>279</cp:revision>
  <cp:lastPrinted>2013-09-25T13:39:41Z</cp:lastPrinted>
  <dcterms:created xsi:type="dcterms:W3CDTF">2011-02-08T16:11:53Z</dcterms:created>
  <dcterms:modified xsi:type="dcterms:W3CDTF">2024-06-28T15:35:32Z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959cb5-d6fa-43bd-af65-dd08ea55ea38_Enabled">
    <vt:lpwstr>true</vt:lpwstr>
  </property>
  <property fmtid="{D5CDD505-2E9C-101B-9397-08002B2CF9AE}" pid="3" name="MSIP_Label_b0959cb5-d6fa-43bd-af65-dd08ea55ea38_SetDate">
    <vt:lpwstr>2024-06-28T15:34:31Z</vt:lpwstr>
  </property>
  <property fmtid="{D5CDD505-2E9C-101B-9397-08002B2CF9AE}" pid="4" name="MSIP_Label_b0959cb5-d6fa-43bd-af65-dd08ea55ea38_Method">
    <vt:lpwstr>Privileged</vt:lpwstr>
  </property>
  <property fmtid="{D5CDD505-2E9C-101B-9397-08002B2CF9AE}" pid="5" name="MSIP_Label_b0959cb5-d6fa-43bd-af65-dd08ea55ea38_Name">
    <vt:lpwstr>b0959cb5-d6fa-43bd-af65-dd08ea55ea38</vt:lpwstr>
  </property>
  <property fmtid="{D5CDD505-2E9C-101B-9397-08002B2CF9AE}" pid="6" name="MSIP_Label_b0959cb5-d6fa-43bd-af65-dd08ea55ea38_SiteId">
    <vt:lpwstr>c947251d-81c4-4c9b-995d-f3d3b7a048c7</vt:lpwstr>
  </property>
  <property fmtid="{D5CDD505-2E9C-101B-9397-08002B2CF9AE}" pid="7" name="MSIP_Label_b0959cb5-d6fa-43bd-af65-dd08ea55ea38_ActionId">
    <vt:lpwstr>f1d399c2-4e31-471f-b76c-0ede31616f38</vt:lpwstr>
  </property>
  <property fmtid="{D5CDD505-2E9C-101B-9397-08002B2CF9AE}" pid="8" name="MSIP_Label_b0959cb5-d6fa-43bd-af65-dd08ea55ea38_ContentBits">
    <vt:lpwstr>1</vt:lpwstr>
  </property>
  <property fmtid="{D5CDD505-2E9C-101B-9397-08002B2CF9AE}" pid="9" name="ClassificationContentMarkingHeaderLocations">
    <vt:lpwstr>Office Theme:7</vt:lpwstr>
  </property>
  <property fmtid="{D5CDD505-2E9C-101B-9397-08002B2CF9AE}" pid="10" name="ClassificationContentMarkingHeaderText">
    <vt:lpwstr>This document was classified as: OFFICIAL</vt:lpwstr>
  </property>
</Properties>
</file>