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4" r:id="rId3"/>
    <p:sldId id="312" r:id="rId4"/>
    <p:sldId id="262" r:id="rId5"/>
    <p:sldId id="314" r:id="rId6"/>
    <p:sldId id="267" r:id="rId7"/>
    <p:sldId id="266" r:id="rId8"/>
    <p:sldId id="323" r:id="rId9"/>
    <p:sldId id="316" r:id="rId10"/>
    <p:sldId id="327" r:id="rId11"/>
    <p:sldId id="278" r:id="rId12"/>
    <p:sldId id="326" r:id="rId13"/>
    <p:sldId id="332" r:id="rId14"/>
    <p:sldId id="330" r:id="rId15"/>
    <p:sldId id="329" r:id="rId16"/>
    <p:sldId id="321" r:id="rId17"/>
    <p:sldId id="315" r:id="rId18"/>
    <p:sldId id="331" r:id="rId19"/>
    <p:sldId id="319" r:id="rId20"/>
    <p:sldId id="318" r:id="rId21"/>
    <p:sldId id="333" r:id="rId22"/>
    <p:sldId id="32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497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8529" autoAdjust="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a:t>S42</a:t>
            </a:r>
            <a:r>
              <a:rPr lang="en-US" sz="1200" baseline="0" dirty="0"/>
              <a:t> enquiries concluded where self-neglect identified as category of risk - Darlington</a:t>
            </a:r>
            <a:endParaRPr lang="en-US" sz="1200" dirty="0"/>
          </a:p>
        </c:rich>
      </c:tx>
      <c:layout>
        <c:manualLayout>
          <c:xMode val="edge"/>
          <c:yMode val="edge"/>
          <c:x val="0.13801839842013358"/>
          <c:y val="4.3961841121906188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0569028127625844E-2"/>
          <c:y val="0.14050135191315355"/>
          <c:w val="0.93701491181560703"/>
          <c:h val="0.77371007879321663"/>
        </c:manualLayout>
      </c:layout>
      <c:barChart>
        <c:barDir val="col"/>
        <c:grouping val="clustered"/>
        <c:varyColors val="0"/>
        <c:ser>
          <c:idx val="0"/>
          <c:order val="0"/>
          <c:tx>
            <c:strRef>
              <c:f>Data!$AE$53</c:f>
              <c:strCache>
                <c:ptCount val="1"/>
                <c:pt idx="0">
                  <c:v>concluded S42 enquiries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Data!$AF$52:$AJ$52</c:f>
              <c:strCache>
                <c:ptCount val="5"/>
                <c:pt idx="0">
                  <c:v>2019/20</c:v>
                </c:pt>
                <c:pt idx="1">
                  <c:v>2020/21</c:v>
                </c:pt>
                <c:pt idx="2">
                  <c:v>2021/22</c:v>
                </c:pt>
                <c:pt idx="3">
                  <c:v>2022/23</c:v>
                </c:pt>
                <c:pt idx="4">
                  <c:v>2023/24</c:v>
                </c:pt>
              </c:strCache>
            </c:strRef>
          </c:cat>
          <c:val>
            <c:numRef>
              <c:f>Data!$AF$53:$AJ$53</c:f>
              <c:numCache>
                <c:formatCode>General</c:formatCode>
                <c:ptCount val="5"/>
                <c:pt idx="0">
                  <c:v>20</c:v>
                </c:pt>
                <c:pt idx="1">
                  <c:v>80</c:v>
                </c:pt>
                <c:pt idx="2">
                  <c:v>65</c:v>
                </c:pt>
                <c:pt idx="3">
                  <c:v>100</c:v>
                </c:pt>
                <c:pt idx="4">
                  <c:v>84</c:v>
                </c:pt>
              </c:numCache>
            </c:numRef>
          </c:val>
          <c:extLst>
            <c:ext xmlns:c16="http://schemas.microsoft.com/office/drawing/2014/chart" uri="{C3380CC4-5D6E-409C-BE32-E72D297353CC}">
              <c16:uniqueId val="{00000000-C3E5-4284-8163-CCDC3859DCA9}"/>
            </c:ext>
          </c:extLst>
        </c:ser>
        <c:dLbls>
          <c:showLegendKey val="0"/>
          <c:showVal val="0"/>
          <c:showCatName val="0"/>
          <c:showSerName val="0"/>
          <c:showPercent val="0"/>
          <c:showBubbleSize val="0"/>
        </c:dLbls>
        <c:gapWidth val="219"/>
        <c:overlap val="-27"/>
        <c:axId val="418830336"/>
        <c:axId val="418831776"/>
      </c:barChart>
      <c:catAx>
        <c:axId val="41883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831776"/>
        <c:crosses val="autoZero"/>
        <c:auto val="1"/>
        <c:lblAlgn val="ctr"/>
        <c:lblOffset val="100"/>
        <c:noMultiLvlLbl val="0"/>
      </c:catAx>
      <c:valAx>
        <c:axId val="4188317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8830336"/>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a:t>S42 enquiries concluded where self-neglect</a:t>
            </a:r>
            <a:r>
              <a:rPr lang="en-US" sz="1200" baseline="0"/>
              <a:t> identified as category of abuse - All England </a:t>
            </a:r>
            <a:endParaRPr lang="en-US" sz="120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37270341207349"/>
          <c:y val="0.16708333333333336"/>
          <c:w val="0.85862729658792647"/>
          <c:h val="0.72088764946048411"/>
        </c:manualLayout>
      </c:layout>
      <c:lineChart>
        <c:grouping val="standard"/>
        <c:varyColors val="0"/>
        <c:ser>
          <c:idx val="0"/>
          <c:order val="0"/>
          <c:tx>
            <c:strRef>
              <c:f>Data!$AE$59</c:f>
              <c:strCache>
                <c:ptCount val="1"/>
                <c:pt idx="0">
                  <c:v>concluded S42 enquiries</c:v>
                </c:pt>
              </c:strCache>
            </c:strRef>
          </c:tx>
          <c:spPr>
            <a:ln w="28575" cap="rnd">
              <a:solidFill>
                <a:schemeClr val="accent1"/>
              </a:solidFill>
              <a:round/>
            </a:ln>
            <a:effectLst/>
          </c:spPr>
          <c:marker>
            <c:symbol val="none"/>
          </c:marker>
          <c:cat>
            <c:strRef>
              <c:f>Data!$AF$58:$AI$58</c:f>
              <c:strCache>
                <c:ptCount val="4"/>
                <c:pt idx="0">
                  <c:v>2019/20</c:v>
                </c:pt>
                <c:pt idx="1">
                  <c:v>2020/21</c:v>
                </c:pt>
                <c:pt idx="2">
                  <c:v>2021/22</c:v>
                </c:pt>
                <c:pt idx="3">
                  <c:v>2022/23</c:v>
                </c:pt>
              </c:strCache>
            </c:strRef>
          </c:cat>
          <c:val>
            <c:numRef>
              <c:f>Data!$AF$59:$AI$59</c:f>
              <c:numCache>
                <c:formatCode>#,##0</c:formatCode>
                <c:ptCount val="4"/>
                <c:pt idx="0">
                  <c:v>10245</c:v>
                </c:pt>
                <c:pt idx="1">
                  <c:v>12920</c:v>
                </c:pt>
                <c:pt idx="2">
                  <c:v>13990</c:v>
                </c:pt>
                <c:pt idx="3">
                  <c:v>15775</c:v>
                </c:pt>
              </c:numCache>
            </c:numRef>
          </c:val>
          <c:smooth val="0"/>
          <c:extLst>
            <c:ext xmlns:c16="http://schemas.microsoft.com/office/drawing/2014/chart" uri="{C3380CC4-5D6E-409C-BE32-E72D297353CC}">
              <c16:uniqueId val="{00000000-9895-4C6E-9330-C5C569179DE7}"/>
            </c:ext>
          </c:extLst>
        </c:ser>
        <c:dLbls>
          <c:showLegendKey val="0"/>
          <c:showVal val="0"/>
          <c:showCatName val="0"/>
          <c:showSerName val="0"/>
          <c:showPercent val="0"/>
          <c:showBubbleSize val="0"/>
        </c:dLbls>
        <c:smooth val="0"/>
        <c:axId val="2015930960"/>
        <c:axId val="1813107344"/>
      </c:lineChart>
      <c:catAx>
        <c:axId val="2015930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13107344"/>
        <c:crosses val="autoZero"/>
        <c:auto val="1"/>
        <c:lblAlgn val="ctr"/>
        <c:lblOffset val="100"/>
        <c:noMultiLvlLbl val="0"/>
      </c:catAx>
      <c:valAx>
        <c:axId val="18131073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5930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ata2.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2.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2831A1-6ED0-4537-86AA-54C176A44822}" type="doc">
      <dgm:prSet loTypeId="urn:microsoft.com/office/officeart/2005/8/layout/vList4" loCatId="list" qsTypeId="urn:microsoft.com/office/officeart/2005/8/quickstyle/3d3" qsCatId="3D" csTypeId="urn:microsoft.com/office/officeart/2005/8/colors/accent1_2" csCatId="accent1" phldr="1"/>
      <dgm:spPr/>
      <dgm:t>
        <a:bodyPr/>
        <a:lstStyle/>
        <a:p>
          <a:endParaRPr lang="en-GB"/>
        </a:p>
      </dgm:t>
    </dgm:pt>
    <dgm:pt modelId="{C92ADB49-609A-4672-9D3B-7626FBEB47A3}">
      <dgm:prSet phldrT="[Text]" custT="1"/>
      <dgm:spPr/>
      <dgm:t>
        <a:bodyPr/>
        <a:lstStyle/>
        <a:p>
          <a:pPr>
            <a:buFont typeface="Courier New" panose="02070309020205020404" pitchFamily="49" charset="0"/>
            <a:buChar char="o"/>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Safeguarding Partnership Arrangements</a:t>
          </a:r>
        </a:p>
        <a:p>
          <a:pPr>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cs typeface="Times New Roman" panose="02020603050405020304" pitchFamily="18" charset="0"/>
            </a:rPr>
            <a:t>Darlington Safeguarding Partnership went live in July 2019 and the arrangements cover both child and adult safeguarding arrangements.  Adult arrangements are in accordance with S43 of the Care Act 2014 to establish a Safeguarding Adult Board</a:t>
          </a:r>
        </a:p>
      </dgm:t>
    </dgm:pt>
    <dgm:pt modelId="{C1F5A1DD-C556-483D-BFBE-3325C49FE17D}" type="parTrans" cxnId="{F1AE28BB-8BDD-4E3C-B3E6-04B4F6165150}">
      <dgm:prSet/>
      <dgm:spPr/>
      <dgm:t>
        <a:bodyPr/>
        <a:lstStyle/>
        <a:p>
          <a:endParaRPr lang="en-GB"/>
        </a:p>
      </dgm:t>
    </dgm:pt>
    <dgm:pt modelId="{1DEC9735-F1D0-4364-96B1-70D1CA320AD0}" type="sibTrans" cxnId="{F1AE28BB-8BDD-4E3C-B3E6-04B4F6165150}">
      <dgm:prSet/>
      <dgm:spPr/>
      <dgm:t>
        <a:bodyPr/>
        <a:lstStyle/>
        <a:p>
          <a:endParaRPr lang="en-GB"/>
        </a:p>
      </dgm:t>
    </dgm:pt>
    <dgm:pt modelId="{9DFAF9F0-D690-4855-B109-E07A70444C20}">
      <dgm:prSet phldrT="[Text]" custT="1"/>
      <dgm:spPr/>
      <dgm:t>
        <a:bodyPr/>
        <a:lstStyle/>
        <a:p>
          <a:pPr>
            <a:buFont typeface="Courier New" panose="02070309020205020404" pitchFamily="49" charset="0"/>
            <a:buChar char="o"/>
          </a:pPr>
          <a:r>
            <a:rPr lang="en-GB" sz="1800" b="1" dirty="0">
              <a:latin typeface="+mn-lt"/>
            </a:rPr>
            <a:t>What is Darlington Safeguarding Partnership?</a:t>
          </a:r>
        </a:p>
        <a:p>
          <a:pPr>
            <a:buFont typeface="Courier New" panose="02070309020205020404" pitchFamily="49" charset="0"/>
            <a:buChar char="o"/>
          </a:pPr>
          <a:r>
            <a:rPr lang="en-GB" sz="1800" dirty="0">
              <a:latin typeface="+mn-lt"/>
            </a:rPr>
            <a:t>Darlington Safeguarding Partnership is the key statutory mechanism for agreeing how relevant organisations in Darlington will cooperate to safeguard adults with needs for care and support in its area.   </a:t>
          </a:r>
        </a:p>
      </dgm:t>
    </dgm:pt>
    <dgm:pt modelId="{78B0A476-FC3D-4EB4-ABD7-8BA353F350FE}" type="parTrans" cxnId="{9D73202F-73E3-4B99-B162-C7BF27B73646}">
      <dgm:prSet/>
      <dgm:spPr/>
      <dgm:t>
        <a:bodyPr/>
        <a:lstStyle/>
        <a:p>
          <a:endParaRPr lang="en-GB"/>
        </a:p>
      </dgm:t>
    </dgm:pt>
    <dgm:pt modelId="{912A9BC7-3EEE-4E58-8E8B-6E8FD952EC78}" type="sibTrans" cxnId="{9D73202F-73E3-4B99-B162-C7BF27B73646}">
      <dgm:prSet/>
      <dgm:spPr/>
      <dgm:t>
        <a:bodyPr/>
        <a:lstStyle/>
        <a:p>
          <a:endParaRPr lang="en-GB"/>
        </a:p>
      </dgm:t>
    </dgm:pt>
    <dgm:pt modelId="{8E465B6F-7D75-4989-8D70-59C899F0BEBF}">
      <dgm:prSet phldrT="[Text]" custT="1"/>
      <dgm:spPr/>
      <dgm:t>
        <a:bodyPr/>
        <a:lstStyle/>
        <a:p>
          <a:r>
            <a:rPr lang="en-GB" sz="1800" b="1" dirty="0">
              <a:effectLst/>
              <a:latin typeface="Calibri" panose="020F0502020204030204" pitchFamily="34" charset="0"/>
              <a:ea typeface="Calibri" panose="020F0502020204030204" pitchFamily="34" charset="0"/>
              <a:cs typeface="Times New Roman" panose="02020603050405020304" pitchFamily="18" charset="0"/>
            </a:rPr>
            <a:t>Statutory Safeguarding Partners (SSP)</a:t>
          </a: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Three key leads appointed as Statutory Partners in Darlington are:</a:t>
          </a: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Group Director for People – Darlington Borough Council</a:t>
          </a: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Detective Chief Superintendent – Durham Constabulary</a:t>
          </a:r>
        </a:p>
        <a:p>
          <a:r>
            <a:rPr lang="en-GB" sz="1800" b="0" dirty="0">
              <a:effectLst/>
              <a:latin typeface="Calibri" panose="020F0502020204030204" pitchFamily="34" charset="0"/>
              <a:ea typeface="Calibri" panose="020F0502020204030204" pitchFamily="34" charset="0"/>
              <a:cs typeface="Times New Roman" panose="02020603050405020304" pitchFamily="18" charset="0"/>
            </a:rPr>
            <a:t>Director of Nursing – NE&amp;NC Integrated Care Board (Tees Valley) </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AA046F86-A689-4D05-9338-EC3E0707B9A6}" type="parTrans" cxnId="{911E504E-AF54-485C-B426-A5361135F3D9}">
      <dgm:prSet/>
      <dgm:spPr/>
      <dgm:t>
        <a:bodyPr/>
        <a:lstStyle/>
        <a:p>
          <a:endParaRPr lang="en-GB"/>
        </a:p>
      </dgm:t>
    </dgm:pt>
    <dgm:pt modelId="{44B6BD3A-FAD1-4703-928C-763923D157F3}" type="sibTrans" cxnId="{911E504E-AF54-485C-B426-A5361135F3D9}">
      <dgm:prSet/>
      <dgm:spPr/>
      <dgm:t>
        <a:bodyPr/>
        <a:lstStyle/>
        <a:p>
          <a:endParaRPr lang="en-GB"/>
        </a:p>
      </dgm:t>
    </dgm:pt>
    <dgm:pt modelId="{F0C40D94-EAEA-49FC-A389-FDBADD204D9D}" type="pres">
      <dgm:prSet presAssocID="{BE2831A1-6ED0-4537-86AA-54C176A44822}" presName="linear" presStyleCnt="0">
        <dgm:presLayoutVars>
          <dgm:dir/>
          <dgm:resizeHandles val="exact"/>
        </dgm:presLayoutVars>
      </dgm:prSet>
      <dgm:spPr/>
    </dgm:pt>
    <dgm:pt modelId="{B5C3C96B-CADB-484D-B65C-B64488065077}" type="pres">
      <dgm:prSet presAssocID="{C92ADB49-609A-4672-9D3B-7626FBEB47A3}" presName="comp" presStyleCnt="0"/>
      <dgm:spPr/>
    </dgm:pt>
    <dgm:pt modelId="{1965A151-8D13-483F-B6DF-17425CA140AA}" type="pres">
      <dgm:prSet presAssocID="{C92ADB49-609A-4672-9D3B-7626FBEB47A3}" presName="box" presStyleLbl="node1" presStyleIdx="0" presStyleCnt="3"/>
      <dgm:spPr/>
    </dgm:pt>
    <dgm:pt modelId="{2064B0B5-33DD-4091-AD13-2835C535313E}" type="pres">
      <dgm:prSet presAssocID="{C92ADB49-609A-4672-9D3B-7626FBEB47A3}" presName="img" presStyleLbl="fgImgPlace1" presStyleIdx="0" presStyleCnt="3" custScaleX="76456" custScaleY="7034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Direction with solid fill"/>
        </a:ext>
      </dgm:extLst>
    </dgm:pt>
    <dgm:pt modelId="{1052B063-E1BD-4BDA-81C6-74E7A808A3E4}" type="pres">
      <dgm:prSet presAssocID="{C92ADB49-609A-4672-9D3B-7626FBEB47A3}" presName="text" presStyleLbl="node1" presStyleIdx="0" presStyleCnt="3">
        <dgm:presLayoutVars>
          <dgm:bulletEnabled val="1"/>
        </dgm:presLayoutVars>
      </dgm:prSet>
      <dgm:spPr/>
    </dgm:pt>
    <dgm:pt modelId="{356A20E4-6C1B-4A38-B343-77A21B986A07}" type="pres">
      <dgm:prSet presAssocID="{1DEC9735-F1D0-4364-96B1-70D1CA320AD0}" presName="spacer" presStyleCnt="0"/>
      <dgm:spPr/>
    </dgm:pt>
    <dgm:pt modelId="{4D972990-F40A-4163-8984-CA7BEEAF39BF}" type="pres">
      <dgm:prSet presAssocID="{9DFAF9F0-D690-4855-B109-E07A70444C20}" presName="comp" presStyleCnt="0"/>
      <dgm:spPr/>
    </dgm:pt>
    <dgm:pt modelId="{2049CE50-C358-4CCA-BE1F-A75C30C13CE7}" type="pres">
      <dgm:prSet presAssocID="{9DFAF9F0-D690-4855-B109-E07A70444C20}" presName="box" presStyleLbl="node1" presStyleIdx="1" presStyleCnt="3"/>
      <dgm:spPr/>
    </dgm:pt>
    <dgm:pt modelId="{3B22DDB0-19D9-4602-BE8F-A230CCB4925E}" type="pres">
      <dgm:prSet presAssocID="{9DFAF9F0-D690-4855-B109-E07A70444C20}" presName="img" presStyleLbl="fgImgPlace1" presStyleIdx="1" presStyleCnt="3" custScaleX="76456" custScaleY="7046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Direction with solid fill"/>
        </a:ext>
      </dgm:extLst>
    </dgm:pt>
    <dgm:pt modelId="{61DA0C86-B767-4FF4-9E28-27AD678F4ED2}" type="pres">
      <dgm:prSet presAssocID="{9DFAF9F0-D690-4855-B109-E07A70444C20}" presName="text" presStyleLbl="node1" presStyleIdx="1" presStyleCnt="3">
        <dgm:presLayoutVars>
          <dgm:bulletEnabled val="1"/>
        </dgm:presLayoutVars>
      </dgm:prSet>
      <dgm:spPr/>
    </dgm:pt>
    <dgm:pt modelId="{1D4F8503-2CE3-4540-A3F9-A350837D037B}" type="pres">
      <dgm:prSet presAssocID="{912A9BC7-3EEE-4E58-8E8B-6E8FD952EC78}" presName="spacer" presStyleCnt="0"/>
      <dgm:spPr/>
    </dgm:pt>
    <dgm:pt modelId="{B67987FA-9792-410F-855C-4633A3C91F29}" type="pres">
      <dgm:prSet presAssocID="{8E465B6F-7D75-4989-8D70-59C899F0BEBF}" presName="comp" presStyleCnt="0"/>
      <dgm:spPr/>
    </dgm:pt>
    <dgm:pt modelId="{7CF09C34-F6BD-4794-97A0-74BBDB8E1F60}" type="pres">
      <dgm:prSet presAssocID="{8E465B6F-7D75-4989-8D70-59C899F0BEBF}" presName="box" presStyleLbl="node1" presStyleIdx="2" presStyleCnt="3" custScaleY="134002"/>
      <dgm:spPr/>
    </dgm:pt>
    <dgm:pt modelId="{7BEFF8EA-FD55-4850-883E-22E56492164D}" type="pres">
      <dgm:prSet presAssocID="{8E465B6F-7D75-4989-8D70-59C899F0BEBF}" presName="img" presStyleLbl="fgImgPlace1" presStyleIdx="2" presStyleCnt="3" custScaleX="88761" custScaleY="7531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Direction with solid fill"/>
        </a:ext>
      </dgm:extLst>
    </dgm:pt>
    <dgm:pt modelId="{A5A007C0-A21E-400D-868B-82F493F2B218}" type="pres">
      <dgm:prSet presAssocID="{8E465B6F-7D75-4989-8D70-59C899F0BEBF}" presName="text" presStyleLbl="node1" presStyleIdx="2" presStyleCnt="3">
        <dgm:presLayoutVars>
          <dgm:bulletEnabled val="1"/>
        </dgm:presLayoutVars>
      </dgm:prSet>
      <dgm:spPr/>
    </dgm:pt>
  </dgm:ptLst>
  <dgm:cxnLst>
    <dgm:cxn modelId="{9D73202F-73E3-4B99-B162-C7BF27B73646}" srcId="{BE2831A1-6ED0-4537-86AA-54C176A44822}" destId="{9DFAF9F0-D690-4855-B109-E07A70444C20}" srcOrd="1" destOrd="0" parTransId="{78B0A476-FC3D-4EB4-ABD7-8BA353F350FE}" sibTransId="{912A9BC7-3EEE-4E58-8E8B-6E8FD952EC78}"/>
    <dgm:cxn modelId="{88B93234-A149-4E78-8282-8785B6D2972C}" type="presOf" srcId="{9DFAF9F0-D690-4855-B109-E07A70444C20}" destId="{2049CE50-C358-4CCA-BE1F-A75C30C13CE7}" srcOrd="0" destOrd="0" presId="urn:microsoft.com/office/officeart/2005/8/layout/vList4"/>
    <dgm:cxn modelId="{8C23495F-AA1E-47F2-8F40-8B90773ACC70}" type="presOf" srcId="{BE2831A1-6ED0-4537-86AA-54C176A44822}" destId="{F0C40D94-EAEA-49FC-A389-FDBADD204D9D}" srcOrd="0" destOrd="0" presId="urn:microsoft.com/office/officeart/2005/8/layout/vList4"/>
    <dgm:cxn modelId="{019A5E66-EE0D-4F85-97DD-CDDC20CDAFCC}" type="presOf" srcId="{8E465B6F-7D75-4989-8D70-59C899F0BEBF}" destId="{7CF09C34-F6BD-4794-97A0-74BBDB8E1F60}" srcOrd="0" destOrd="0" presId="urn:microsoft.com/office/officeart/2005/8/layout/vList4"/>
    <dgm:cxn modelId="{911E504E-AF54-485C-B426-A5361135F3D9}" srcId="{BE2831A1-6ED0-4537-86AA-54C176A44822}" destId="{8E465B6F-7D75-4989-8D70-59C899F0BEBF}" srcOrd="2" destOrd="0" parTransId="{AA046F86-A689-4D05-9338-EC3E0707B9A6}" sibTransId="{44B6BD3A-FAD1-4703-928C-763923D157F3}"/>
    <dgm:cxn modelId="{1F52357A-5EC5-4E96-A291-6FC50A55BB3D}" type="presOf" srcId="{C92ADB49-609A-4672-9D3B-7626FBEB47A3}" destId="{1965A151-8D13-483F-B6DF-17425CA140AA}" srcOrd="0" destOrd="0" presId="urn:microsoft.com/office/officeart/2005/8/layout/vList4"/>
    <dgm:cxn modelId="{88893C92-DC92-4F36-8B3F-A22FEB747DF8}" type="presOf" srcId="{8E465B6F-7D75-4989-8D70-59C899F0BEBF}" destId="{A5A007C0-A21E-400D-868B-82F493F2B218}" srcOrd="1" destOrd="0" presId="urn:microsoft.com/office/officeart/2005/8/layout/vList4"/>
    <dgm:cxn modelId="{A455DDA9-6DAB-4710-9A83-F1EEF5279ACE}" type="presOf" srcId="{C92ADB49-609A-4672-9D3B-7626FBEB47A3}" destId="{1052B063-E1BD-4BDA-81C6-74E7A808A3E4}" srcOrd="1" destOrd="0" presId="urn:microsoft.com/office/officeart/2005/8/layout/vList4"/>
    <dgm:cxn modelId="{F1AE28BB-8BDD-4E3C-B3E6-04B4F6165150}" srcId="{BE2831A1-6ED0-4537-86AA-54C176A44822}" destId="{C92ADB49-609A-4672-9D3B-7626FBEB47A3}" srcOrd="0" destOrd="0" parTransId="{C1F5A1DD-C556-483D-BFBE-3325C49FE17D}" sibTransId="{1DEC9735-F1D0-4364-96B1-70D1CA320AD0}"/>
    <dgm:cxn modelId="{456314E8-7D87-41C0-BDF1-34276D48AB97}" type="presOf" srcId="{9DFAF9F0-D690-4855-B109-E07A70444C20}" destId="{61DA0C86-B767-4FF4-9E28-27AD678F4ED2}" srcOrd="1" destOrd="0" presId="urn:microsoft.com/office/officeart/2005/8/layout/vList4"/>
    <dgm:cxn modelId="{29B92956-5486-4567-889A-F4F855345FDC}" type="presParOf" srcId="{F0C40D94-EAEA-49FC-A389-FDBADD204D9D}" destId="{B5C3C96B-CADB-484D-B65C-B64488065077}" srcOrd="0" destOrd="0" presId="urn:microsoft.com/office/officeart/2005/8/layout/vList4"/>
    <dgm:cxn modelId="{3FC0A082-8A52-4565-878C-D201CDB8EC1F}" type="presParOf" srcId="{B5C3C96B-CADB-484D-B65C-B64488065077}" destId="{1965A151-8D13-483F-B6DF-17425CA140AA}" srcOrd="0" destOrd="0" presId="urn:microsoft.com/office/officeart/2005/8/layout/vList4"/>
    <dgm:cxn modelId="{CE3083D5-0762-40D6-A1EA-300EBF0E4E7F}" type="presParOf" srcId="{B5C3C96B-CADB-484D-B65C-B64488065077}" destId="{2064B0B5-33DD-4091-AD13-2835C535313E}" srcOrd="1" destOrd="0" presId="urn:microsoft.com/office/officeart/2005/8/layout/vList4"/>
    <dgm:cxn modelId="{1D3E9814-368E-41EA-BE10-E2B813047F7D}" type="presParOf" srcId="{B5C3C96B-CADB-484D-B65C-B64488065077}" destId="{1052B063-E1BD-4BDA-81C6-74E7A808A3E4}" srcOrd="2" destOrd="0" presId="urn:microsoft.com/office/officeart/2005/8/layout/vList4"/>
    <dgm:cxn modelId="{11A97353-6648-40B4-8ECB-447EF74B0FE7}" type="presParOf" srcId="{F0C40D94-EAEA-49FC-A389-FDBADD204D9D}" destId="{356A20E4-6C1B-4A38-B343-77A21B986A07}" srcOrd="1" destOrd="0" presId="urn:microsoft.com/office/officeart/2005/8/layout/vList4"/>
    <dgm:cxn modelId="{1F5CA852-A5B9-4AA1-A505-143E21CD83C7}" type="presParOf" srcId="{F0C40D94-EAEA-49FC-A389-FDBADD204D9D}" destId="{4D972990-F40A-4163-8984-CA7BEEAF39BF}" srcOrd="2" destOrd="0" presId="urn:microsoft.com/office/officeart/2005/8/layout/vList4"/>
    <dgm:cxn modelId="{DC026145-F8B3-4BA2-8B95-EAB7EE09C88E}" type="presParOf" srcId="{4D972990-F40A-4163-8984-CA7BEEAF39BF}" destId="{2049CE50-C358-4CCA-BE1F-A75C30C13CE7}" srcOrd="0" destOrd="0" presId="urn:microsoft.com/office/officeart/2005/8/layout/vList4"/>
    <dgm:cxn modelId="{371CE5CE-07FB-4D40-8974-2544152A0B5F}" type="presParOf" srcId="{4D972990-F40A-4163-8984-CA7BEEAF39BF}" destId="{3B22DDB0-19D9-4602-BE8F-A230CCB4925E}" srcOrd="1" destOrd="0" presId="urn:microsoft.com/office/officeart/2005/8/layout/vList4"/>
    <dgm:cxn modelId="{D2341109-A055-473C-8034-9EBAD6CE067F}" type="presParOf" srcId="{4D972990-F40A-4163-8984-CA7BEEAF39BF}" destId="{61DA0C86-B767-4FF4-9E28-27AD678F4ED2}" srcOrd="2" destOrd="0" presId="urn:microsoft.com/office/officeart/2005/8/layout/vList4"/>
    <dgm:cxn modelId="{8B4DDEF1-DA7D-43AA-A12E-C97CD2FB2879}" type="presParOf" srcId="{F0C40D94-EAEA-49FC-A389-FDBADD204D9D}" destId="{1D4F8503-2CE3-4540-A3F9-A350837D037B}" srcOrd="3" destOrd="0" presId="urn:microsoft.com/office/officeart/2005/8/layout/vList4"/>
    <dgm:cxn modelId="{9D650867-2BDB-4017-A042-E2E5DF84E589}" type="presParOf" srcId="{F0C40D94-EAEA-49FC-A389-FDBADD204D9D}" destId="{B67987FA-9792-410F-855C-4633A3C91F29}" srcOrd="4" destOrd="0" presId="urn:microsoft.com/office/officeart/2005/8/layout/vList4"/>
    <dgm:cxn modelId="{CD5D1911-EB1C-4FD9-8F38-C57983B59446}" type="presParOf" srcId="{B67987FA-9792-410F-855C-4633A3C91F29}" destId="{7CF09C34-F6BD-4794-97A0-74BBDB8E1F60}" srcOrd="0" destOrd="0" presId="urn:microsoft.com/office/officeart/2005/8/layout/vList4"/>
    <dgm:cxn modelId="{68EC637F-548D-4D07-B4D9-562DB5333912}" type="presParOf" srcId="{B67987FA-9792-410F-855C-4633A3C91F29}" destId="{7BEFF8EA-FD55-4850-883E-22E56492164D}" srcOrd="1" destOrd="0" presId="urn:microsoft.com/office/officeart/2005/8/layout/vList4"/>
    <dgm:cxn modelId="{3991B864-3821-48CE-9920-77AF445C1B8A}" type="presParOf" srcId="{B67987FA-9792-410F-855C-4633A3C91F29}" destId="{A5A007C0-A21E-400D-868B-82F493F2B218}"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2831A1-6ED0-4537-86AA-54C176A44822}" type="doc">
      <dgm:prSet loTypeId="urn:microsoft.com/office/officeart/2005/8/layout/vList4" loCatId="list" qsTypeId="urn:microsoft.com/office/officeart/2005/8/quickstyle/3d3" qsCatId="3D" csTypeId="urn:microsoft.com/office/officeart/2005/8/colors/accent1_2" csCatId="accent1" phldr="1"/>
      <dgm:spPr/>
      <dgm:t>
        <a:bodyPr/>
        <a:lstStyle/>
        <a:p>
          <a:endParaRPr lang="en-GB"/>
        </a:p>
      </dgm:t>
    </dgm:pt>
    <dgm:pt modelId="{C92ADB49-609A-4672-9D3B-7626FBEB47A3}">
      <dgm:prSet phldrT="[Text]" custT="1"/>
      <dgm:spPr/>
      <dgm:t>
        <a:bodyPr/>
        <a:lstStyle/>
        <a:p>
          <a:pPr>
            <a:buFont typeface="Courier New" panose="02070309020205020404" pitchFamily="49" charset="0"/>
            <a:buChar char="o"/>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Statutory Functions</a:t>
          </a:r>
        </a:p>
        <a:p>
          <a:pPr>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cs typeface="Times New Roman" panose="02020603050405020304" pitchFamily="18" charset="0"/>
            </a:rPr>
            <a:t>A key function of the Partnership is to undertake Safeguarding Adult Reviews.  The statutory requirements are outlined in S44 of the Care Act 2014.</a:t>
          </a:r>
        </a:p>
        <a:p>
          <a:pPr>
            <a:buFont typeface="Courier New" panose="02070309020205020404" pitchFamily="49" charset="0"/>
            <a:buChar char="o"/>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dgm:t>
    </dgm:pt>
    <dgm:pt modelId="{C1F5A1DD-C556-483D-BFBE-3325C49FE17D}" type="parTrans" cxnId="{F1AE28BB-8BDD-4E3C-B3E6-04B4F6165150}">
      <dgm:prSet/>
      <dgm:spPr/>
      <dgm:t>
        <a:bodyPr/>
        <a:lstStyle/>
        <a:p>
          <a:endParaRPr lang="en-GB"/>
        </a:p>
      </dgm:t>
    </dgm:pt>
    <dgm:pt modelId="{1DEC9735-F1D0-4364-96B1-70D1CA320AD0}" type="sibTrans" cxnId="{F1AE28BB-8BDD-4E3C-B3E6-04B4F6165150}">
      <dgm:prSet/>
      <dgm:spPr/>
      <dgm:t>
        <a:bodyPr/>
        <a:lstStyle/>
        <a:p>
          <a:endParaRPr lang="en-GB"/>
        </a:p>
      </dgm:t>
    </dgm:pt>
    <dgm:pt modelId="{9DFAF9F0-D690-4855-B109-E07A70444C20}">
      <dgm:prSet phldrT="[Text]" custT="1"/>
      <dgm:spPr/>
      <dgm:t>
        <a:bodyPr/>
        <a:lstStyle/>
        <a:p>
          <a:pPr>
            <a:buFont typeface="Courier New" panose="02070309020205020404" pitchFamily="49" charset="0"/>
            <a:buChar char="o"/>
          </a:pPr>
          <a:r>
            <a:rPr lang="en-GB" sz="1800" b="1" dirty="0"/>
            <a:t>Criteria for Safeguarding Adult Review (SAR)</a:t>
          </a:r>
        </a:p>
        <a:p>
          <a:pPr>
            <a:buFont typeface="Courier New" panose="02070309020205020404" pitchFamily="49" charset="0"/>
            <a:buChar char="o"/>
          </a:pPr>
          <a:r>
            <a:rPr lang="en-GB" sz="1800" dirty="0"/>
            <a:t>A review may be commissioned when an adult with care and support needs has died or suffered serious harm and it is known or suspected that the cause was neglect or abuse (includes self-neglect) and there is concern that agencies could have worked better to protect the adult from harm</a:t>
          </a:r>
        </a:p>
      </dgm:t>
    </dgm:pt>
    <dgm:pt modelId="{78B0A476-FC3D-4EB4-ABD7-8BA353F350FE}" type="parTrans" cxnId="{9D73202F-73E3-4B99-B162-C7BF27B73646}">
      <dgm:prSet/>
      <dgm:spPr/>
      <dgm:t>
        <a:bodyPr/>
        <a:lstStyle/>
        <a:p>
          <a:endParaRPr lang="en-GB"/>
        </a:p>
      </dgm:t>
    </dgm:pt>
    <dgm:pt modelId="{912A9BC7-3EEE-4E58-8E8B-6E8FD952EC78}" type="sibTrans" cxnId="{9D73202F-73E3-4B99-B162-C7BF27B73646}">
      <dgm:prSet/>
      <dgm:spPr/>
      <dgm:t>
        <a:bodyPr/>
        <a:lstStyle/>
        <a:p>
          <a:endParaRPr lang="en-GB"/>
        </a:p>
      </dgm:t>
    </dgm:pt>
    <dgm:pt modelId="{8E465B6F-7D75-4989-8D70-59C899F0BEBF}">
      <dgm:prSet phldrT="[Text]" custT="1"/>
      <dgm:spPr/>
      <dgm:t>
        <a:bodyPr/>
        <a:lstStyle/>
        <a:p>
          <a:r>
            <a:rPr lang="en-GB" sz="1800" b="1" dirty="0">
              <a:effectLst/>
              <a:latin typeface="Calibri" panose="020F0502020204030204" pitchFamily="34" charset="0"/>
              <a:ea typeface="Calibri" panose="020F0502020204030204" pitchFamily="34" charset="0"/>
              <a:cs typeface="Times New Roman" panose="02020603050405020304" pitchFamily="18" charset="0"/>
            </a:rPr>
            <a:t>Safeguarding Adult Review Process</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The SSP determine if a case meets the criteria for SAR. If criteria not met the Partnership considers whether there is single or multi-agency learning or practice issues to explore and may initiate a multi-agency learning lessons review, multi-agency audit or single agency review.</a:t>
          </a:r>
        </a:p>
      </dgm:t>
    </dgm:pt>
    <dgm:pt modelId="{AA046F86-A689-4D05-9338-EC3E0707B9A6}" type="parTrans" cxnId="{911E504E-AF54-485C-B426-A5361135F3D9}">
      <dgm:prSet/>
      <dgm:spPr/>
    </dgm:pt>
    <dgm:pt modelId="{44B6BD3A-FAD1-4703-928C-763923D157F3}" type="sibTrans" cxnId="{911E504E-AF54-485C-B426-A5361135F3D9}">
      <dgm:prSet/>
      <dgm:spPr/>
    </dgm:pt>
    <dgm:pt modelId="{F0C40D94-EAEA-49FC-A389-FDBADD204D9D}" type="pres">
      <dgm:prSet presAssocID="{BE2831A1-6ED0-4537-86AA-54C176A44822}" presName="linear" presStyleCnt="0">
        <dgm:presLayoutVars>
          <dgm:dir/>
          <dgm:resizeHandles val="exact"/>
        </dgm:presLayoutVars>
      </dgm:prSet>
      <dgm:spPr/>
    </dgm:pt>
    <dgm:pt modelId="{B5C3C96B-CADB-484D-B65C-B64488065077}" type="pres">
      <dgm:prSet presAssocID="{C92ADB49-609A-4672-9D3B-7626FBEB47A3}" presName="comp" presStyleCnt="0"/>
      <dgm:spPr/>
    </dgm:pt>
    <dgm:pt modelId="{1965A151-8D13-483F-B6DF-17425CA140AA}" type="pres">
      <dgm:prSet presAssocID="{C92ADB49-609A-4672-9D3B-7626FBEB47A3}" presName="box" presStyleLbl="node1" presStyleIdx="0" presStyleCnt="3"/>
      <dgm:spPr/>
    </dgm:pt>
    <dgm:pt modelId="{2064B0B5-33DD-4091-AD13-2835C535313E}" type="pres">
      <dgm:prSet presAssocID="{C92ADB49-609A-4672-9D3B-7626FBEB47A3}" presName="img" presStyleLbl="fgImgPlace1" presStyleIdx="0" presStyleCnt="3" custScaleX="76456" custScaleY="7034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Direction with solid fill"/>
        </a:ext>
      </dgm:extLst>
    </dgm:pt>
    <dgm:pt modelId="{1052B063-E1BD-4BDA-81C6-74E7A808A3E4}" type="pres">
      <dgm:prSet presAssocID="{C92ADB49-609A-4672-9D3B-7626FBEB47A3}" presName="text" presStyleLbl="node1" presStyleIdx="0" presStyleCnt="3">
        <dgm:presLayoutVars>
          <dgm:bulletEnabled val="1"/>
        </dgm:presLayoutVars>
      </dgm:prSet>
      <dgm:spPr/>
    </dgm:pt>
    <dgm:pt modelId="{356A20E4-6C1B-4A38-B343-77A21B986A07}" type="pres">
      <dgm:prSet presAssocID="{1DEC9735-F1D0-4364-96B1-70D1CA320AD0}" presName="spacer" presStyleCnt="0"/>
      <dgm:spPr/>
    </dgm:pt>
    <dgm:pt modelId="{4D972990-F40A-4163-8984-CA7BEEAF39BF}" type="pres">
      <dgm:prSet presAssocID="{9DFAF9F0-D690-4855-B109-E07A70444C20}" presName="comp" presStyleCnt="0"/>
      <dgm:spPr/>
    </dgm:pt>
    <dgm:pt modelId="{2049CE50-C358-4CCA-BE1F-A75C30C13CE7}" type="pres">
      <dgm:prSet presAssocID="{9DFAF9F0-D690-4855-B109-E07A70444C20}" presName="box" presStyleLbl="node1" presStyleIdx="1" presStyleCnt="3"/>
      <dgm:spPr/>
    </dgm:pt>
    <dgm:pt modelId="{3B22DDB0-19D9-4602-BE8F-A230CCB4925E}" type="pres">
      <dgm:prSet presAssocID="{9DFAF9F0-D690-4855-B109-E07A70444C20}" presName="img" presStyleLbl="fgImgPlace1" presStyleIdx="1" presStyleCnt="3" custScaleX="76456" custScaleY="7046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Direction with solid fill"/>
        </a:ext>
      </dgm:extLst>
    </dgm:pt>
    <dgm:pt modelId="{61DA0C86-B767-4FF4-9E28-27AD678F4ED2}" type="pres">
      <dgm:prSet presAssocID="{9DFAF9F0-D690-4855-B109-E07A70444C20}" presName="text" presStyleLbl="node1" presStyleIdx="1" presStyleCnt="3">
        <dgm:presLayoutVars>
          <dgm:bulletEnabled val="1"/>
        </dgm:presLayoutVars>
      </dgm:prSet>
      <dgm:spPr/>
    </dgm:pt>
    <dgm:pt modelId="{1D4F8503-2CE3-4540-A3F9-A350837D037B}" type="pres">
      <dgm:prSet presAssocID="{912A9BC7-3EEE-4E58-8E8B-6E8FD952EC78}" presName="spacer" presStyleCnt="0"/>
      <dgm:spPr/>
    </dgm:pt>
    <dgm:pt modelId="{B67987FA-9792-410F-855C-4633A3C91F29}" type="pres">
      <dgm:prSet presAssocID="{8E465B6F-7D75-4989-8D70-59C899F0BEBF}" presName="comp" presStyleCnt="0"/>
      <dgm:spPr/>
    </dgm:pt>
    <dgm:pt modelId="{7CF09C34-F6BD-4794-97A0-74BBDB8E1F60}" type="pres">
      <dgm:prSet presAssocID="{8E465B6F-7D75-4989-8D70-59C899F0BEBF}" presName="box" presStyleLbl="node1" presStyleIdx="2" presStyleCnt="3" custLinFactNeighborX="-2089" custLinFactNeighborY="81635"/>
      <dgm:spPr/>
    </dgm:pt>
    <dgm:pt modelId="{7BEFF8EA-FD55-4850-883E-22E56492164D}" type="pres">
      <dgm:prSet presAssocID="{8E465B6F-7D75-4989-8D70-59C899F0BEBF}" presName="img" presStyleLbl="fgImgPlace1" presStyleIdx="2" presStyleCnt="3" custScaleX="88761" custScaleY="7531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Direction with solid fill"/>
        </a:ext>
      </dgm:extLst>
    </dgm:pt>
    <dgm:pt modelId="{A5A007C0-A21E-400D-868B-82F493F2B218}" type="pres">
      <dgm:prSet presAssocID="{8E465B6F-7D75-4989-8D70-59C899F0BEBF}" presName="text" presStyleLbl="node1" presStyleIdx="2" presStyleCnt="3">
        <dgm:presLayoutVars>
          <dgm:bulletEnabled val="1"/>
        </dgm:presLayoutVars>
      </dgm:prSet>
      <dgm:spPr/>
    </dgm:pt>
  </dgm:ptLst>
  <dgm:cxnLst>
    <dgm:cxn modelId="{9D73202F-73E3-4B99-B162-C7BF27B73646}" srcId="{BE2831A1-6ED0-4537-86AA-54C176A44822}" destId="{9DFAF9F0-D690-4855-B109-E07A70444C20}" srcOrd="1" destOrd="0" parTransId="{78B0A476-FC3D-4EB4-ABD7-8BA353F350FE}" sibTransId="{912A9BC7-3EEE-4E58-8E8B-6E8FD952EC78}"/>
    <dgm:cxn modelId="{88B93234-A149-4E78-8282-8785B6D2972C}" type="presOf" srcId="{9DFAF9F0-D690-4855-B109-E07A70444C20}" destId="{2049CE50-C358-4CCA-BE1F-A75C30C13CE7}" srcOrd="0" destOrd="0" presId="urn:microsoft.com/office/officeart/2005/8/layout/vList4"/>
    <dgm:cxn modelId="{8C23495F-AA1E-47F2-8F40-8B90773ACC70}" type="presOf" srcId="{BE2831A1-6ED0-4537-86AA-54C176A44822}" destId="{F0C40D94-EAEA-49FC-A389-FDBADD204D9D}" srcOrd="0" destOrd="0" presId="urn:microsoft.com/office/officeart/2005/8/layout/vList4"/>
    <dgm:cxn modelId="{019A5E66-EE0D-4F85-97DD-CDDC20CDAFCC}" type="presOf" srcId="{8E465B6F-7D75-4989-8D70-59C899F0BEBF}" destId="{7CF09C34-F6BD-4794-97A0-74BBDB8E1F60}" srcOrd="0" destOrd="0" presId="urn:microsoft.com/office/officeart/2005/8/layout/vList4"/>
    <dgm:cxn modelId="{911E504E-AF54-485C-B426-A5361135F3D9}" srcId="{BE2831A1-6ED0-4537-86AA-54C176A44822}" destId="{8E465B6F-7D75-4989-8D70-59C899F0BEBF}" srcOrd="2" destOrd="0" parTransId="{AA046F86-A689-4D05-9338-EC3E0707B9A6}" sibTransId="{44B6BD3A-FAD1-4703-928C-763923D157F3}"/>
    <dgm:cxn modelId="{1F52357A-5EC5-4E96-A291-6FC50A55BB3D}" type="presOf" srcId="{C92ADB49-609A-4672-9D3B-7626FBEB47A3}" destId="{1965A151-8D13-483F-B6DF-17425CA140AA}" srcOrd="0" destOrd="0" presId="urn:microsoft.com/office/officeart/2005/8/layout/vList4"/>
    <dgm:cxn modelId="{88893C92-DC92-4F36-8B3F-A22FEB747DF8}" type="presOf" srcId="{8E465B6F-7D75-4989-8D70-59C899F0BEBF}" destId="{A5A007C0-A21E-400D-868B-82F493F2B218}" srcOrd="1" destOrd="0" presId="urn:microsoft.com/office/officeart/2005/8/layout/vList4"/>
    <dgm:cxn modelId="{A455DDA9-6DAB-4710-9A83-F1EEF5279ACE}" type="presOf" srcId="{C92ADB49-609A-4672-9D3B-7626FBEB47A3}" destId="{1052B063-E1BD-4BDA-81C6-74E7A808A3E4}" srcOrd="1" destOrd="0" presId="urn:microsoft.com/office/officeart/2005/8/layout/vList4"/>
    <dgm:cxn modelId="{F1AE28BB-8BDD-4E3C-B3E6-04B4F6165150}" srcId="{BE2831A1-6ED0-4537-86AA-54C176A44822}" destId="{C92ADB49-609A-4672-9D3B-7626FBEB47A3}" srcOrd="0" destOrd="0" parTransId="{C1F5A1DD-C556-483D-BFBE-3325C49FE17D}" sibTransId="{1DEC9735-F1D0-4364-96B1-70D1CA320AD0}"/>
    <dgm:cxn modelId="{456314E8-7D87-41C0-BDF1-34276D48AB97}" type="presOf" srcId="{9DFAF9F0-D690-4855-B109-E07A70444C20}" destId="{61DA0C86-B767-4FF4-9E28-27AD678F4ED2}" srcOrd="1" destOrd="0" presId="urn:microsoft.com/office/officeart/2005/8/layout/vList4"/>
    <dgm:cxn modelId="{29B92956-5486-4567-889A-F4F855345FDC}" type="presParOf" srcId="{F0C40D94-EAEA-49FC-A389-FDBADD204D9D}" destId="{B5C3C96B-CADB-484D-B65C-B64488065077}" srcOrd="0" destOrd="0" presId="urn:microsoft.com/office/officeart/2005/8/layout/vList4"/>
    <dgm:cxn modelId="{3FC0A082-8A52-4565-878C-D201CDB8EC1F}" type="presParOf" srcId="{B5C3C96B-CADB-484D-B65C-B64488065077}" destId="{1965A151-8D13-483F-B6DF-17425CA140AA}" srcOrd="0" destOrd="0" presId="urn:microsoft.com/office/officeart/2005/8/layout/vList4"/>
    <dgm:cxn modelId="{CE3083D5-0762-40D6-A1EA-300EBF0E4E7F}" type="presParOf" srcId="{B5C3C96B-CADB-484D-B65C-B64488065077}" destId="{2064B0B5-33DD-4091-AD13-2835C535313E}" srcOrd="1" destOrd="0" presId="urn:microsoft.com/office/officeart/2005/8/layout/vList4"/>
    <dgm:cxn modelId="{1D3E9814-368E-41EA-BE10-E2B813047F7D}" type="presParOf" srcId="{B5C3C96B-CADB-484D-B65C-B64488065077}" destId="{1052B063-E1BD-4BDA-81C6-74E7A808A3E4}" srcOrd="2" destOrd="0" presId="urn:microsoft.com/office/officeart/2005/8/layout/vList4"/>
    <dgm:cxn modelId="{11A97353-6648-40B4-8ECB-447EF74B0FE7}" type="presParOf" srcId="{F0C40D94-EAEA-49FC-A389-FDBADD204D9D}" destId="{356A20E4-6C1B-4A38-B343-77A21B986A07}" srcOrd="1" destOrd="0" presId="urn:microsoft.com/office/officeart/2005/8/layout/vList4"/>
    <dgm:cxn modelId="{1F5CA852-A5B9-4AA1-A505-143E21CD83C7}" type="presParOf" srcId="{F0C40D94-EAEA-49FC-A389-FDBADD204D9D}" destId="{4D972990-F40A-4163-8984-CA7BEEAF39BF}" srcOrd="2" destOrd="0" presId="urn:microsoft.com/office/officeart/2005/8/layout/vList4"/>
    <dgm:cxn modelId="{DC026145-F8B3-4BA2-8B95-EAB7EE09C88E}" type="presParOf" srcId="{4D972990-F40A-4163-8984-CA7BEEAF39BF}" destId="{2049CE50-C358-4CCA-BE1F-A75C30C13CE7}" srcOrd="0" destOrd="0" presId="urn:microsoft.com/office/officeart/2005/8/layout/vList4"/>
    <dgm:cxn modelId="{371CE5CE-07FB-4D40-8974-2544152A0B5F}" type="presParOf" srcId="{4D972990-F40A-4163-8984-CA7BEEAF39BF}" destId="{3B22DDB0-19D9-4602-BE8F-A230CCB4925E}" srcOrd="1" destOrd="0" presId="urn:microsoft.com/office/officeart/2005/8/layout/vList4"/>
    <dgm:cxn modelId="{D2341109-A055-473C-8034-9EBAD6CE067F}" type="presParOf" srcId="{4D972990-F40A-4163-8984-CA7BEEAF39BF}" destId="{61DA0C86-B767-4FF4-9E28-27AD678F4ED2}" srcOrd="2" destOrd="0" presId="urn:microsoft.com/office/officeart/2005/8/layout/vList4"/>
    <dgm:cxn modelId="{8B4DDEF1-DA7D-43AA-A12E-C97CD2FB2879}" type="presParOf" srcId="{F0C40D94-EAEA-49FC-A389-FDBADD204D9D}" destId="{1D4F8503-2CE3-4540-A3F9-A350837D037B}" srcOrd="3" destOrd="0" presId="urn:microsoft.com/office/officeart/2005/8/layout/vList4"/>
    <dgm:cxn modelId="{9D650867-2BDB-4017-A042-E2E5DF84E589}" type="presParOf" srcId="{F0C40D94-EAEA-49FC-A389-FDBADD204D9D}" destId="{B67987FA-9792-410F-855C-4633A3C91F29}" srcOrd="4" destOrd="0" presId="urn:microsoft.com/office/officeart/2005/8/layout/vList4"/>
    <dgm:cxn modelId="{CD5D1911-EB1C-4FD9-8F38-C57983B59446}" type="presParOf" srcId="{B67987FA-9792-410F-855C-4633A3C91F29}" destId="{7CF09C34-F6BD-4794-97A0-74BBDB8E1F60}" srcOrd="0" destOrd="0" presId="urn:microsoft.com/office/officeart/2005/8/layout/vList4"/>
    <dgm:cxn modelId="{68EC637F-548D-4D07-B4D9-562DB5333912}" type="presParOf" srcId="{B67987FA-9792-410F-855C-4633A3C91F29}" destId="{7BEFF8EA-FD55-4850-883E-22E56492164D}" srcOrd="1" destOrd="0" presId="urn:microsoft.com/office/officeart/2005/8/layout/vList4"/>
    <dgm:cxn modelId="{3991B864-3821-48CE-9920-77AF445C1B8A}" type="presParOf" srcId="{B67987FA-9792-410F-855C-4633A3C91F29}" destId="{A5A007C0-A21E-400D-868B-82F493F2B218}"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5A151-8D13-483F-B6DF-17425CA140AA}">
      <dsp:nvSpPr>
        <dsp:cNvPr id="0" name=""/>
        <dsp:cNvSpPr/>
      </dsp:nvSpPr>
      <dsp:spPr>
        <a:xfrm>
          <a:off x="0" y="0"/>
          <a:ext cx="8859899" cy="1710088"/>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GB" sz="1800" b="1" kern="1200" dirty="0">
              <a:effectLst/>
              <a:latin typeface="Calibri" panose="020F0502020204030204" pitchFamily="34" charset="0"/>
              <a:ea typeface="Calibri" panose="020F0502020204030204" pitchFamily="34" charset="0"/>
              <a:cs typeface="Times New Roman" panose="02020603050405020304" pitchFamily="18" charset="0"/>
            </a:rPr>
            <a:t>Safeguarding Partnership Arrangements</a:t>
          </a:r>
        </a:p>
        <a:p>
          <a:pPr marL="0" lvl="0" indent="0" algn="l" defTabSz="800100">
            <a:lnSpc>
              <a:spcPct val="90000"/>
            </a:lnSpc>
            <a:spcBef>
              <a:spcPct val="0"/>
            </a:spcBef>
            <a:spcAft>
              <a:spcPct val="35000"/>
            </a:spcAft>
            <a:buFont typeface="Courier New" panose="02070309020205020404" pitchFamily="49" charset="0"/>
            <a:buNone/>
          </a:pPr>
          <a:r>
            <a:rPr lang="en-GB" sz="1800" kern="1200" dirty="0">
              <a:effectLst/>
              <a:latin typeface="Calibri" panose="020F0502020204030204" pitchFamily="34" charset="0"/>
              <a:ea typeface="Calibri" panose="020F0502020204030204" pitchFamily="34" charset="0"/>
              <a:cs typeface="Times New Roman" panose="02020603050405020304" pitchFamily="18" charset="0"/>
            </a:rPr>
            <a:t>Darlington Safeguarding Partnership went live in July 2019 and the arrangements cover both child and adult safeguarding arrangements.  Adult arrangements are in accordance with S43 of the Care Act 2014 to establish a Safeguarding Adult Board</a:t>
          </a:r>
        </a:p>
      </dsp:txBody>
      <dsp:txXfrm>
        <a:off x="1942988" y="0"/>
        <a:ext cx="6916910" cy="1710088"/>
      </dsp:txXfrm>
    </dsp:sp>
    <dsp:sp modelId="{2064B0B5-33DD-4091-AD13-2835C535313E}">
      <dsp:nvSpPr>
        <dsp:cNvPr id="0" name=""/>
        <dsp:cNvSpPr/>
      </dsp:nvSpPr>
      <dsp:spPr>
        <a:xfrm>
          <a:off x="379606" y="373852"/>
          <a:ext cx="1354784" cy="962383"/>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2049CE50-C358-4CCA-BE1F-A75C30C13CE7}">
      <dsp:nvSpPr>
        <dsp:cNvPr id="0" name=""/>
        <dsp:cNvSpPr/>
      </dsp:nvSpPr>
      <dsp:spPr>
        <a:xfrm>
          <a:off x="0" y="1881097"/>
          <a:ext cx="8859899" cy="1710088"/>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GB" sz="1800" b="1" kern="1200" dirty="0">
              <a:latin typeface="+mn-lt"/>
            </a:rPr>
            <a:t>What is Darlington Safeguarding Partnership?</a:t>
          </a:r>
        </a:p>
        <a:p>
          <a:pPr marL="0" lvl="0" indent="0" algn="l" defTabSz="800100">
            <a:lnSpc>
              <a:spcPct val="90000"/>
            </a:lnSpc>
            <a:spcBef>
              <a:spcPct val="0"/>
            </a:spcBef>
            <a:spcAft>
              <a:spcPct val="35000"/>
            </a:spcAft>
            <a:buFont typeface="Courier New" panose="02070309020205020404" pitchFamily="49" charset="0"/>
            <a:buNone/>
          </a:pPr>
          <a:r>
            <a:rPr lang="en-GB" sz="1800" kern="1200" dirty="0">
              <a:latin typeface="+mn-lt"/>
            </a:rPr>
            <a:t>Darlington Safeguarding Partnership is the key statutory mechanism for agreeing how relevant organisations in Darlington will cooperate to safeguard adults with needs for care and support in its area.   </a:t>
          </a:r>
        </a:p>
      </dsp:txBody>
      <dsp:txXfrm>
        <a:off x="1942988" y="1881097"/>
        <a:ext cx="6916910" cy="1710088"/>
      </dsp:txXfrm>
    </dsp:sp>
    <dsp:sp modelId="{3B22DDB0-19D9-4602-BE8F-A230CCB4925E}">
      <dsp:nvSpPr>
        <dsp:cNvPr id="0" name=""/>
        <dsp:cNvSpPr/>
      </dsp:nvSpPr>
      <dsp:spPr>
        <a:xfrm>
          <a:off x="379606" y="2254122"/>
          <a:ext cx="1354784" cy="964038"/>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7CF09C34-F6BD-4794-97A0-74BBDB8E1F60}">
      <dsp:nvSpPr>
        <dsp:cNvPr id="0" name=""/>
        <dsp:cNvSpPr/>
      </dsp:nvSpPr>
      <dsp:spPr>
        <a:xfrm>
          <a:off x="0" y="3762195"/>
          <a:ext cx="8859899" cy="2291553"/>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dirty="0">
              <a:effectLst/>
              <a:latin typeface="Calibri" panose="020F0502020204030204" pitchFamily="34" charset="0"/>
              <a:ea typeface="Calibri" panose="020F0502020204030204" pitchFamily="34" charset="0"/>
              <a:cs typeface="Times New Roman" panose="02020603050405020304" pitchFamily="18" charset="0"/>
            </a:rPr>
            <a:t>Statutory Safeguarding Partners (SSP)</a:t>
          </a:r>
        </a:p>
        <a:p>
          <a:pPr marL="0" lvl="0" indent="0" algn="l" defTabSz="800100">
            <a:lnSpc>
              <a:spcPct val="90000"/>
            </a:lnSpc>
            <a:spcBef>
              <a:spcPct val="0"/>
            </a:spcBef>
            <a:spcAft>
              <a:spcPct val="35000"/>
            </a:spcAft>
            <a:buNone/>
          </a:pPr>
          <a:r>
            <a:rPr lang="en-GB" sz="1800" b="0" kern="1200" dirty="0">
              <a:effectLst/>
              <a:latin typeface="Calibri" panose="020F0502020204030204" pitchFamily="34" charset="0"/>
              <a:ea typeface="Calibri" panose="020F0502020204030204" pitchFamily="34" charset="0"/>
              <a:cs typeface="Times New Roman" panose="02020603050405020304" pitchFamily="18" charset="0"/>
            </a:rPr>
            <a:t>Three key leads appointed as Statutory Partners in Darlington are:</a:t>
          </a:r>
        </a:p>
        <a:p>
          <a:pPr marL="0" lvl="0" indent="0" algn="l" defTabSz="800100">
            <a:lnSpc>
              <a:spcPct val="90000"/>
            </a:lnSpc>
            <a:spcBef>
              <a:spcPct val="0"/>
            </a:spcBef>
            <a:spcAft>
              <a:spcPct val="35000"/>
            </a:spcAft>
            <a:buNone/>
          </a:pPr>
          <a:r>
            <a:rPr lang="en-GB" sz="1800" b="0" kern="1200" dirty="0">
              <a:effectLst/>
              <a:latin typeface="Calibri" panose="020F0502020204030204" pitchFamily="34" charset="0"/>
              <a:ea typeface="Calibri" panose="020F0502020204030204" pitchFamily="34" charset="0"/>
              <a:cs typeface="Times New Roman" panose="02020603050405020304" pitchFamily="18" charset="0"/>
            </a:rPr>
            <a:t>Group Director for People – Darlington Borough Council</a:t>
          </a:r>
        </a:p>
        <a:p>
          <a:pPr marL="0" lvl="0" indent="0" algn="l" defTabSz="800100">
            <a:lnSpc>
              <a:spcPct val="90000"/>
            </a:lnSpc>
            <a:spcBef>
              <a:spcPct val="0"/>
            </a:spcBef>
            <a:spcAft>
              <a:spcPct val="35000"/>
            </a:spcAft>
            <a:buNone/>
          </a:pPr>
          <a:r>
            <a:rPr lang="en-GB" sz="1800" b="0" kern="1200" dirty="0">
              <a:effectLst/>
              <a:latin typeface="Calibri" panose="020F0502020204030204" pitchFamily="34" charset="0"/>
              <a:ea typeface="Calibri" panose="020F0502020204030204" pitchFamily="34" charset="0"/>
              <a:cs typeface="Times New Roman" panose="02020603050405020304" pitchFamily="18" charset="0"/>
            </a:rPr>
            <a:t>Detective Chief Superintendent – Durham Constabulary</a:t>
          </a:r>
        </a:p>
        <a:p>
          <a:pPr marL="0" lvl="0" indent="0" algn="l" defTabSz="800100">
            <a:lnSpc>
              <a:spcPct val="90000"/>
            </a:lnSpc>
            <a:spcBef>
              <a:spcPct val="0"/>
            </a:spcBef>
            <a:spcAft>
              <a:spcPct val="35000"/>
            </a:spcAft>
            <a:buNone/>
          </a:pPr>
          <a:r>
            <a:rPr lang="en-GB" sz="1800" b="0" kern="1200" dirty="0">
              <a:effectLst/>
              <a:latin typeface="Calibri" panose="020F0502020204030204" pitchFamily="34" charset="0"/>
              <a:ea typeface="Calibri" panose="020F0502020204030204" pitchFamily="34" charset="0"/>
              <a:cs typeface="Times New Roman" panose="02020603050405020304" pitchFamily="18" charset="0"/>
            </a:rPr>
            <a:t>Director of Nursing – NE&amp;NC Integrated Care Board (Tees Valley) </a:t>
          </a:r>
        </a:p>
        <a:p>
          <a:pPr marL="0" lvl="0" indent="0" algn="l" defTabSz="800100">
            <a:lnSpc>
              <a:spcPct val="90000"/>
            </a:lnSpc>
            <a:spcBef>
              <a:spcPct val="0"/>
            </a:spcBef>
            <a:spcAft>
              <a:spcPct val="35000"/>
            </a:spcAft>
            <a:buNone/>
          </a:pPr>
          <a:endParaRPr lang="en-GB" sz="18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1942988" y="3762195"/>
        <a:ext cx="6916910" cy="2291553"/>
      </dsp:txXfrm>
    </dsp:sp>
    <dsp:sp modelId="{7BEFF8EA-FD55-4850-883E-22E56492164D}">
      <dsp:nvSpPr>
        <dsp:cNvPr id="0" name=""/>
        <dsp:cNvSpPr/>
      </dsp:nvSpPr>
      <dsp:spPr>
        <a:xfrm>
          <a:off x="270585" y="4392804"/>
          <a:ext cx="1572826" cy="1030335"/>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5A151-8D13-483F-B6DF-17425CA140AA}">
      <dsp:nvSpPr>
        <dsp:cNvPr id="0" name=""/>
        <dsp:cNvSpPr/>
      </dsp:nvSpPr>
      <dsp:spPr>
        <a:xfrm>
          <a:off x="0" y="0"/>
          <a:ext cx="8859899" cy="1893524"/>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GB" sz="1800" b="1" kern="1200" dirty="0">
              <a:effectLst/>
              <a:latin typeface="Calibri" panose="020F0502020204030204" pitchFamily="34" charset="0"/>
              <a:ea typeface="Calibri" panose="020F0502020204030204" pitchFamily="34" charset="0"/>
              <a:cs typeface="Times New Roman" panose="02020603050405020304" pitchFamily="18" charset="0"/>
            </a:rPr>
            <a:t>Statutory Functions</a:t>
          </a:r>
        </a:p>
        <a:p>
          <a:pPr marL="0" lvl="0" indent="0" algn="l" defTabSz="800100">
            <a:lnSpc>
              <a:spcPct val="90000"/>
            </a:lnSpc>
            <a:spcBef>
              <a:spcPct val="0"/>
            </a:spcBef>
            <a:spcAft>
              <a:spcPct val="35000"/>
            </a:spcAft>
            <a:buFont typeface="Courier New" panose="02070309020205020404" pitchFamily="49" charset="0"/>
            <a:buNone/>
          </a:pPr>
          <a:r>
            <a:rPr lang="en-GB" sz="1800" kern="1200" dirty="0">
              <a:effectLst/>
              <a:latin typeface="Calibri" panose="020F0502020204030204" pitchFamily="34" charset="0"/>
              <a:ea typeface="Calibri" panose="020F0502020204030204" pitchFamily="34" charset="0"/>
              <a:cs typeface="Times New Roman" panose="02020603050405020304" pitchFamily="18" charset="0"/>
            </a:rPr>
            <a:t>A key function of the Partnership is to undertake Safeguarding Adult Reviews.  The statutory requirements are outlined in S44 of the Care Act 2014.</a:t>
          </a:r>
        </a:p>
        <a:p>
          <a:pPr marL="0" lvl="0" indent="0" algn="l" defTabSz="800100">
            <a:lnSpc>
              <a:spcPct val="90000"/>
            </a:lnSpc>
            <a:spcBef>
              <a:spcPct val="0"/>
            </a:spcBef>
            <a:spcAft>
              <a:spcPct val="35000"/>
            </a:spcAft>
            <a:buFont typeface="Courier New" panose="02070309020205020404" pitchFamily="49" charset="0"/>
            <a:buNone/>
          </a:pPr>
          <a:endParaRPr lang="en-GB" sz="18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1961332" y="0"/>
        <a:ext cx="6898566" cy="1893524"/>
      </dsp:txXfrm>
    </dsp:sp>
    <dsp:sp modelId="{2064B0B5-33DD-4091-AD13-2835C535313E}">
      <dsp:nvSpPr>
        <dsp:cNvPr id="0" name=""/>
        <dsp:cNvSpPr/>
      </dsp:nvSpPr>
      <dsp:spPr>
        <a:xfrm>
          <a:off x="397949" y="413954"/>
          <a:ext cx="1354784" cy="1065614"/>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2049CE50-C358-4CCA-BE1F-A75C30C13CE7}">
      <dsp:nvSpPr>
        <dsp:cNvPr id="0" name=""/>
        <dsp:cNvSpPr/>
      </dsp:nvSpPr>
      <dsp:spPr>
        <a:xfrm>
          <a:off x="0" y="2082876"/>
          <a:ext cx="8859899" cy="1893524"/>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GB" sz="1800" b="1" kern="1200" dirty="0"/>
            <a:t>Criteria for Safeguarding Adult Review (SAR)</a:t>
          </a:r>
        </a:p>
        <a:p>
          <a:pPr marL="0" lvl="0" indent="0" algn="l" defTabSz="800100">
            <a:lnSpc>
              <a:spcPct val="90000"/>
            </a:lnSpc>
            <a:spcBef>
              <a:spcPct val="0"/>
            </a:spcBef>
            <a:spcAft>
              <a:spcPct val="35000"/>
            </a:spcAft>
            <a:buFont typeface="Courier New" panose="02070309020205020404" pitchFamily="49" charset="0"/>
            <a:buNone/>
          </a:pPr>
          <a:r>
            <a:rPr lang="en-GB" sz="1800" kern="1200" dirty="0"/>
            <a:t>A review may be commissioned when an adult with care and support needs has died or suffered serious harm and it is known or suspected that the cause was neglect or abuse (includes self-neglect) and there is concern that agencies could have worked better to protect the adult from harm</a:t>
          </a:r>
        </a:p>
      </dsp:txBody>
      <dsp:txXfrm>
        <a:off x="1961332" y="2082876"/>
        <a:ext cx="6898566" cy="1893524"/>
      </dsp:txXfrm>
    </dsp:sp>
    <dsp:sp modelId="{3B22DDB0-19D9-4602-BE8F-A230CCB4925E}">
      <dsp:nvSpPr>
        <dsp:cNvPr id="0" name=""/>
        <dsp:cNvSpPr/>
      </dsp:nvSpPr>
      <dsp:spPr>
        <a:xfrm>
          <a:off x="397949" y="2495914"/>
          <a:ext cx="1354784" cy="1067447"/>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7CF09C34-F6BD-4794-97A0-74BBDB8E1F60}">
      <dsp:nvSpPr>
        <dsp:cNvPr id="0" name=""/>
        <dsp:cNvSpPr/>
      </dsp:nvSpPr>
      <dsp:spPr>
        <a:xfrm>
          <a:off x="0" y="4165752"/>
          <a:ext cx="8859899" cy="1893524"/>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dirty="0">
              <a:effectLst/>
              <a:latin typeface="Calibri" panose="020F0502020204030204" pitchFamily="34" charset="0"/>
              <a:ea typeface="Calibri" panose="020F0502020204030204" pitchFamily="34" charset="0"/>
              <a:cs typeface="Times New Roman" panose="02020603050405020304" pitchFamily="18" charset="0"/>
            </a:rPr>
            <a:t>Safeguarding Adult Review Process</a:t>
          </a:r>
        </a:p>
        <a:p>
          <a:pPr marL="0" lvl="0" indent="0" algn="l" defTabSz="800100">
            <a:lnSpc>
              <a:spcPct val="90000"/>
            </a:lnSpc>
            <a:spcBef>
              <a:spcPct val="0"/>
            </a:spcBef>
            <a:spcAft>
              <a:spcPct val="35000"/>
            </a:spcAft>
            <a:buNone/>
          </a:pPr>
          <a:r>
            <a:rPr lang="en-GB" sz="1800" kern="1200" dirty="0">
              <a:effectLst/>
              <a:latin typeface="Calibri" panose="020F0502020204030204" pitchFamily="34" charset="0"/>
              <a:ea typeface="Calibri" panose="020F0502020204030204" pitchFamily="34" charset="0"/>
              <a:cs typeface="Times New Roman" panose="02020603050405020304" pitchFamily="18" charset="0"/>
            </a:rPr>
            <a:t>The SSP determine if a case meets the criteria for SAR. If criteria not met the Partnership considers whether there is single or multi-agency learning or practice issues to explore and may initiate a multi-agency learning lessons review, multi-agency audit or single agency review.</a:t>
          </a:r>
        </a:p>
      </dsp:txBody>
      <dsp:txXfrm>
        <a:off x="1961332" y="4165752"/>
        <a:ext cx="6898566" cy="1893524"/>
      </dsp:txXfrm>
    </dsp:sp>
    <dsp:sp modelId="{7BEFF8EA-FD55-4850-883E-22E56492164D}">
      <dsp:nvSpPr>
        <dsp:cNvPr id="0" name=""/>
        <dsp:cNvSpPr/>
      </dsp:nvSpPr>
      <dsp:spPr>
        <a:xfrm>
          <a:off x="288928" y="4542087"/>
          <a:ext cx="1572826" cy="1140855"/>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12E438-6759-47BC-A8B8-24D770474695}" type="datetimeFigureOut">
              <a:rPr lang="en-GB" smtClean="0"/>
              <a:t>25/07/2024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B386A3-4C28-49FF-A551-70BE45F78DFF}" type="slidenum">
              <a:rPr lang="en-GB" smtClean="0"/>
              <a:t>‹#›</a:t>
            </a:fld>
            <a:endParaRPr lang="en-GB"/>
          </a:p>
        </p:txBody>
      </p:sp>
    </p:spTree>
    <p:extLst>
      <p:ext uri="{BB962C8B-B14F-4D97-AF65-F5344CB8AC3E}">
        <p14:creationId xmlns:p14="http://schemas.microsoft.com/office/powerpoint/2010/main" val="44857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B386A3-4C28-49FF-A551-70BE45F78DFF}" type="slidenum">
              <a:rPr lang="en-GB" smtClean="0"/>
              <a:t>16</a:t>
            </a:fld>
            <a:endParaRPr lang="en-GB"/>
          </a:p>
        </p:txBody>
      </p:sp>
    </p:spTree>
    <p:extLst>
      <p:ext uri="{BB962C8B-B14F-4D97-AF65-F5344CB8AC3E}">
        <p14:creationId xmlns:p14="http://schemas.microsoft.com/office/powerpoint/2010/main" val="1147202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B386A3-4C28-49FF-A551-70BE45F78DFF}" type="slidenum">
              <a:rPr lang="en-GB" smtClean="0"/>
              <a:t>21</a:t>
            </a:fld>
            <a:endParaRPr lang="en-GB"/>
          </a:p>
        </p:txBody>
      </p:sp>
    </p:spTree>
    <p:extLst>
      <p:ext uri="{BB962C8B-B14F-4D97-AF65-F5344CB8AC3E}">
        <p14:creationId xmlns:p14="http://schemas.microsoft.com/office/powerpoint/2010/main" val="2786884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F5BF6-CF1C-D968-C232-CF8787DD7B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D3E80BD-CD39-2CFA-1F65-D076924AFE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E1ACEB9-DD37-F81A-7778-6357D0EC458C}"/>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5" name="Footer Placeholder 4">
            <a:extLst>
              <a:ext uri="{FF2B5EF4-FFF2-40B4-BE49-F238E27FC236}">
                <a16:creationId xmlns:a16="http://schemas.microsoft.com/office/drawing/2014/main" id="{55F12C86-C868-477E-AA77-695CAC16A5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C84EF9-53B7-4ACC-CF3A-4854B4E5D872}"/>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343878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3B0CF-584E-83E5-1FBE-2164F95E5C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328352-E68B-2414-F8F2-9F3322A83D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4EBE96-9253-FD4C-DDEF-CD10D1C5977C}"/>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5" name="Footer Placeholder 4">
            <a:extLst>
              <a:ext uri="{FF2B5EF4-FFF2-40B4-BE49-F238E27FC236}">
                <a16:creationId xmlns:a16="http://schemas.microsoft.com/office/drawing/2014/main" id="{C2EB81E4-042F-1235-AA24-BF4D95A9B8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EED3AC-F8D0-9497-987A-5E5545DE556A}"/>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1010412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BD5638-814C-3420-CCB5-0B4C74D9B8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438326-5BBA-66ED-6B60-FD19444BE0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3BB572-3A9C-291E-C828-627C3E4C53F5}"/>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5" name="Footer Placeholder 4">
            <a:extLst>
              <a:ext uri="{FF2B5EF4-FFF2-40B4-BE49-F238E27FC236}">
                <a16:creationId xmlns:a16="http://schemas.microsoft.com/office/drawing/2014/main" id="{18481E9D-5A21-50F7-8C8F-DDCA7B3ADF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650604-1BC3-FF87-1989-7D55CB7D3BF2}"/>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6592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BB257-2E21-38E0-41C7-D39672A00F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B862D0-DCB8-E0C7-1520-8955204C49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D84948-C762-44C3-CB03-C235A34B44A4}"/>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5" name="Footer Placeholder 4">
            <a:extLst>
              <a:ext uri="{FF2B5EF4-FFF2-40B4-BE49-F238E27FC236}">
                <a16:creationId xmlns:a16="http://schemas.microsoft.com/office/drawing/2014/main" id="{95F785B3-8DDE-C6E5-EF61-3C5F9DE067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D3F5DB-BC17-0B0C-3517-7A4885CD2246}"/>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4048252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52F4-42E7-7D30-A869-7AE32E931F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A43B765-A142-4DF4-688A-28974E30E8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E6CE7E-E426-80D5-3729-FC6C17E2C01D}"/>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5" name="Footer Placeholder 4">
            <a:extLst>
              <a:ext uri="{FF2B5EF4-FFF2-40B4-BE49-F238E27FC236}">
                <a16:creationId xmlns:a16="http://schemas.microsoft.com/office/drawing/2014/main" id="{B92E3444-FE80-7CD6-B688-618974FE06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620E0A-1A63-C0F6-87BE-F5634B4A642E}"/>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138487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9D1D5-D24C-B510-AB59-0AF462B5D8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E8D846-624A-1DEF-9D0C-D98FF77666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1087771-7265-B2FE-0859-4EC48722E1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E59729F-695F-A38E-3839-402DFC5F02D0}"/>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6" name="Footer Placeholder 5">
            <a:extLst>
              <a:ext uri="{FF2B5EF4-FFF2-40B4-BE49-F238E27FC236}">
                <a16:creationId xmlns:a16="http://schemas.microsoft.com/office/drawing/2014/main" id="{0AA67718-AC3C-0DD1-D08B-B2806E575F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14ADEF-5F8F-B7BB-14FB-8944FFF36A3E}"/>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240700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0CE9A-B242-ED8A-9D56-EF109AE381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E451CA-D061-1568-21FC-AF9A914AA8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0CA02D-8FA9-9C02-43F7-F530325F45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89C67D-9CAD-6AA0-4949-0095EEADC1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03D045-2BAB-D37C-AD58-3C832F145B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6F558E8-CCB7-E702-FD00-F6AFB9286915}"/>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8" name="Footer Placeholder 7">
            <a:extLst>
              <a:ext uri="{FF2B5EF4-FFF2-40B4-BE49-F238E27FC236}">
                <a16:creationId xmlns:a16="http://schemas.microsoft.com/office/drawing/2014/main" id="{A16C2FF3-3E31-59AD-8AB7-8B069D2E72F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ECB90C3-1004-9FBB-7DEB-758F23C65605}"/>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1975747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4DDC4-38D5-11D1-114A-4378947F093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4B5ED0A-E867-FA34-17E0-D119FB874A26}"/>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4" name="Footer Placeholder 3">
            <a:extLst>
              <a:ext uri="{FF2B5EF4-FFF2-40B4-BE49-F238E27FC236}">
                <a16:creationId xmlns:a16="http://schemas.microsoft.com/office/drawing/2014/main" id="{7267A99D-C2D6-2087-97E7-4ECA29E1C06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99041-9918-2364-2850-FECF234018BD}"/>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2935978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7924E5-49C5-F4D1-85F0-88B1DBA62D2E}"/>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3" name="Footer Placeholder 2">
            <a:extLst>
              <a:ext uri="{FF2B5EF4-FFF2-40B4-BE49-F238E27FC236}">
                <a16:creationId xmlns:a16="http://schemas.microsoft.com/office/drawing/2014/main" id="{0667CE1E-17EB-2881-D69A-4B828390B74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4AD1BD5-16B8-D3FD-9FDC-A64B6D8916A4}"/>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162815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0BB5-0209-9457-423D-C928A3F644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B69FB09-FD94-91F2-C6FC-000B9D5BE2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37C2D77-0602-CC21-7440-658098EB9F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40644A-CB54-981C-463F-F9E186EA3E3A}"/>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6" name="Footer Placeholder 5">
            <a:extLst>
              <a:ext uri="{FF2B5EF4-FFF2-40B4-BE49-F238E27FC236}">
                <a16:creationId xmlns:a16="http://schemas.microsoft.com/office/drawing/2014/main" id="{3ED0401E-EA90-4AA5-E852-3F3E2544E9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AB8215-75B1-6051-AA02-6184F60A8539}"/>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108402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76DF8-C25D-4809-809B-59B5060844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A33AE6-B0EE-AC90-13DF-4A05787FAB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204B71B-2A17-EB96-7E44-CE0D894C8D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127591-C30B-6BDE-C82E-69F42E897827}"/>
              </a:ext>
            </a:extLst>
          </p:cNvPr>
          <p:cNvSpPr>
            <a:spLocks noGrp="1"/>
          </p:cNvSpPr>
          <p:nvPr>
            <p:ph type="dt" sz="half" idx="10"/>
          </p:nvPr>
        </p:nvSpPr>
        <p:spPr/>
        <p:txBody>
          <a:bodyPr/>
          <a:lstStyle/>
          <a:p>
            <a:fld id="{EEE2B746-C820-4EE0-8CCB-C96D57BB14AF}" type="datetimeFigureOut">
              <a:rPr lang="en-GB" smtClean="0"/>
              <a:t>25/07/2024</a:t>
            </a:fld>
            <a:endParaRPr lang="en-GB"/>
          </a:p>
        </p:txBody>
      </p:sp>
      <p:sp>
        <p:nvSpPr>
          <p:cNvPr id="6" name="Footer Placeholder 5">
            <a:extLst>
              <a:ext uri="{FF2B5EF4-FFF2-40B4-BE49-F238E27FC236}">
                <a16:creationId xmlns:a16="http://schemas.microsoft.com/office/drawing/2014/main" id="{EE03A421-F82A-84BD-88AC-857ACAAEE6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481B9C-B1AB-F9C8-9213-186A7328BFBE}"/>
              </a:ext>
            </a:extLst>
          </p:cNvPr>
          <p:cNvSpPr>
            <a:spLocks noGrp="1"/>
          </p:cNvSpPr>
          <p:nvPr>
            <p:ph type="sldNum" sz="quarter" idx="12"/>
          </p:nvPr>
        </p:nvSpPr>
        <p:spPr/>
        <p:txBody>
          <a:bodyPr/>
          <a:lstStyle/>
          <a:p>
            <a:fld id="{BA528F42-BC7D-414D-8594-D8DD3C0460B7}" type="slidenum">
              <a:rPr lang="en-GB" smtClean="0"/>
              <a:t>‹#›</a:t>
            </a:fld>
            <a:endParaRPr lang="en-GB"/>
          </a:p>
        </p:txBody>
      </p:sp>
    </p:spTree>
    <p:extLst>
      <p:ext uri="{BB962C8B-B14F-4D97-AF65-F5344CB8AC3E}">
        <p14:creationId xmlns:p14="http://schemas.microsoft.com/office/powerpoint/2010/main" val="283149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E1E87C-9A9F-1B35-05D0-679C12F473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E8BF47-DD8E-93F6-8D62-8CB1AAE328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620B4E-DA5C-C2DB-7ABE-279138C017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E2B746-C820-4EE0-8CCB-C96D57BB14AF}" type="datetimeFigureOut">
              <a:rPr lang="en-GB" smtClean="0"/>
              <a:t>25/07/2024</a:t>
            </a:fld>
            <a:endParaRPr lang="en-GB"/>
          </a:p>
        </p:txBody>
      </p:sp>
      <p:sp>
        <p:nvSpPr>
          <p:cNvPr id="5" name="Footer Placeholder 4">
            <a:extLst>
              <a:ext uri="{FF2B5EF4-FFF2-40B4-BE49-F238E27FC236}">
                <a16:creationId xmlns:a16="http://schemas.microsoft.com/office/drawing/2014/main" id="{E87435A4-DFE6-CEEA-B5C6-BDF459D276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5085AA-5EF9-03B1-B755-3341A7FD5D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28F42-BC7D-414D-8594-D8DD3C0460B7}" type="slidenum">
              <a:rPr lang="en-GB" smtClean="0"/>
              <a:t>‹#›</a:t>
            </a:fld>
            <a:endParaRPr lang="en-GB"/>
          </a:p>
        </p:txBody>
      </p:sp>
      <p:sp>
        <p:nvSpPr>
          <p:cNvPr id="7" name="MSIPCMContentMarking" descr="{&quot;HashCode&quot;:1844345984,&quot;Placement&quot;:&quot;Header&quot;,&quot;Top&quot;:0.0,&quot;Left&quot;:0.0,&quot;SlideWidth&quot;:960,&quot;SlideHeight&quot;:540}">
            <a:extLst>
              <a:ext uri="{FF2B5EF4-FFF2-40B4-BE49-F238E27FC236}">
                <a16:creationId xmlns:a16="http://schemas.microsoft.com/office/drawing/2014/main" id="{A9598EE5-A243-53F8-B539-577C2D004AD2}"/>
              </a:ext>
            </a:extLst>
          </p:cNvPr>
          <p:cNvSpPr txBox="1"/>
          <p:nvPr userDrawn="1"/>
        </p:nvSpPr>
        <p:spPr>
          <a:xfrm>
            <a:off x="0" y="0"/>
            <a:ext cx="2479428"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This document was classified as: OFFICIAL</a:t>
            </a:r>
          </a:p>
        </p:txBody>
      </p:sp>
    </p:spTree>
    <p:extLst>
      <p:ext uri="{BB962C8B-B14F-4D97-AF65-F5344CB8AC3E}">
        <p14:creationId xmlns:p14="http://schemas.microsoft.com/office/powerpoint/2010/main" val="1565814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hyperlink" Target="http://www.darlington-safeguarding-partnership.co.uk/" TargetMode="Externa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WkjxMdCs9mA"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DDC693-16B3-449B-1893-F1BFB250086B}"/>
              </a:ext>
            </a:extLst>
          </p:cNvPr>
          <p:cNvSpPr>
            <a:spLocks noGrp="1"/>
          </p:cNvSpPr>
          <p:nvPr>
            <p:ph type="ctrTitle"/>
          </p:nvPr>
        </p:nvSpPr>
        <p:spPr>
          <a:xfrm>
            <a:off x="520177" y="1962642"/>
            <a:ext cx="7299847" cy="4268727"/>
          </a:xfrm>
        </p:spPr>
        <p:txBody>
          <a:bodyPr>
            <a:normAutofit fontScale="90000"/>
          </a:bodyPr>
          <a:lstStyle/>
          <a:p>
            <a:pPr algn="l"/>
            <a:r>
              <a:rPr lang="en-GB" b="1" dirty="0">
                <a:latin typeface="Congenial" panose="02000503040000020004" pitchFamily="2" charset="0"/>
                <a:ea typeface="Calibri" panose="020F0502020204030204" pitchFamily="34" charset="0"/>
                <a:cs typeface="Times New Roman" panose="02020603050405020304" pitchFamily="18" charset="0"/>
              </a:rPr>
              <a:t>Self-Neglect and Hoarding Conference</a:t>
            </a:r>
            <a:br>
              <a:rPr lang="en-GB" b="1" dirty="0">
                <a:latin typeface="Congenial" panose="02000503040000020004" pitchFamily="2" charset="0"/>
                <a:ea typeface="Calibri" panose="020F0502020204030204" pitchFamily="34" charset="0"/>
                <a:cs typeface="Times New Roman" panose="02020603050405020304" pitchFamily="18" charset="0"/>
              </a:rPr>
            </a:br>
            <a:br>
              <a:rPr lang="en-GB" b="1" dirty="0">
                <a:latin typeface="Congenial" panose="02000503040000020004" pitchFamily="2" charset="0"/>
                <a:ea typeface="Calibri" panose="020F0502020204030204" pitchFamily="34" charset="0"/>
                <a:cs typeface="Times New Roman" panose="02020603050405020304" pitchFamily="18" charset="0"/>
              </a:rPr>
            </a:br>
            <a:r>
              <a:rPr lang="en-GB" b="1" dirty="0">
                <a:latin typeface="Congenial" panose="02000503040000020004" pitchFamily="2" charset="0"/>
                <a:ea typeface="Calibri" panose="020F0502020204030204" pitchFamily="34" charset="0"/>
                <a:cs typeface="Times New Roman" panose="02020603050405020304" pitchFamily="18" charset="0"/>
              </a:rPr>
              <a:t>2nd July 2024</a:t>
            </a:r>
            <a:br>
              <a:rPr lang="en-GB"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pic>
        <p:nvPicPr>
          <p:cNvPr id="5" name="Picture 4" descr="A picture containing text, font, graphics, graphic design&#10;&#10;Description automatically generated">
            <a:extLst>
              <a:ext uri="{FF2B5EF4-FFF2-40B4-BE49-F238E27FC236}">
                <a16:creationId xmlns:a16="http://schemas.microsoft.com/office/drawing/2014/main" id="{1ECF51C1-7D29-FF7E-BE94-E61C1EE9C992}"/>
              </a:ext>
            </a:extLst>
          </p:cNvPr>
          <p:cNvPicPr>
            <a:picLocks noChangeAspect="1"/>
          </p:cNvPicPr>
          <p:nvPr/>
        </p:nvPicPr>
        <p:blipFill>
          <a:blip r:embed="rId2">
            <a:alphaModFix amt="80000"/>
            <a:extLst>
              <a:ext uri="{28A0092B-C50C-407E-A947-70E740481C1C}">
                <a14:useLocalDpi xmlns:a14="http://schemas.microsoft.com/office/drawing/2010/main" val="0"/>
              </a:ext>
            </a:extLst>
          </a:blip>
          <a:stretch>
            <a:fillRect/>
          </a:stretch>
        </p:blipFill>
        <p:spPr>
          <a:xfrm>
            <a:off x="6918633" y="135048"/>
            <a:ext cx="4753189" cy="3707487"/>
          </a:xfrm>
          <a:prstGeom prst="rect">
            <a:avLst/>
          </a:prstGeom>
        </p:spPr>
      </p:pic>
    </p:spTree>
    <p:extLst>
      <p:ext uri="{BB962C8B-B14F-4D97-AF65-F5344CB8AC3E}">
        <p14:creationId xmlns:p14="http://schemas.microsoft.com/office/powerpoint/2010/main" val="139634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DDC693-16B3-449B-1893-F1BFB250086B}"/>
              </a:ext>
            </a:extLst>
          </p:cNvPr>
          <p:cNvSpPr>
            <a:spLocks noGrp="1"/>
          </p:cNvSpPr>
          <p:nvPr>
            <p:ph type="ctrTitle"/>
          </p:nvPr>
        </p:nvSpPr>
        <p:spPr>
          <a:xfrm>
            <a:off x="94826" y="1207399"/>
            <a:ext cx="5208694" cy="3998190"/>
          </a:xfrm>
        </p:spPr>
        <p:txBody>
          <a:bodyPr>
            <a:normAutofit/>
          </a:bodyPr>
          <a:lstStyle/>
          <a:p>
            <a:pPr algn="l"/>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sz="4400" dirty="0"/>
          </a:p>
        </p:txBody>
      </p:sp>
      <p:pic>
        <p:nvPicPr>
          <p:cNvPr id="5" name="Picture 4" descr="A picture containing text, font, graphics, graphic design&#10;&#10;Description automatically generated">
            <a:extLst>
              <a:ext uri="{FF2B5EF4-FFF2-40B4-BE49-F238E27FC236}">
                <a16:creationId xmlns:a16="http://schemas.microsoft.com/office/drawing/2014/main" id="{1ECF51C1-7D29-FF7E-BE94-E61C1EE9C992}"/>
              </a:ext>
            </a:extLst>
          </p:cNvPr>
          <p:cNvPicPr>
            <a:picLocks noChangeAspect="1"/>
          </p:cNvPicPr>
          <p:nvPr/>
        </p:nvPicPr>
        <p:blipFill>
          <a:blip r:embed="rId2">
            <a:alphaModFix amt="80000"/>
            <a:extLst>
              <a:ext uri="{28A0092B-C50C-407E-A947-70E740481C1C}">
                <a14:useLocalDpi xmlns:a14="http://schemas.microsoft.com/office/drawing/2010/main" val="0"/>
              </a:ext>
            </a:extLst>
          </a:blip>
          <a:stretch>
            <a:fillRect/>
          </a:stretch>
        </p:blipFill>
        <p:spPr>
          <a:xfrm>
            <a:off x="6606253" y="1501511"/>
            <a:ext cx="4942280" cy="3854978"/>
          </a:xfrm>
          <a:prstGeom prst="rect">
            <a:avLst/>
          </a:prstGeom>
        </p:spPr>
      </p:pic>
      <p:sp>
        <p:nvSpPr>
          <p:cNvPr id="3" name="TextBox 2">
            <a:extLst>
              <a:ext uri="{FF2B5EF4-FFF2-40B4-BE49-F238E27FC236}">
                <a16:creationId xmlns:a16="http://schemas.microsoft.com/office/drawing/2014/main" id="{E614BAD6-AE40-26BF-B2C6-30D21F2824A1}"/>
              </a:ext>
            </a:extLst>
          </p:cNvPr>
          <p:cNvSpPr txBox="1"/>
          <p:nvPr/>
        </p:nvSpPr>
        <p:spPr>
          <a:xfrm>
            <a:off x="515173" y="2868773"/>
            <a:ext cx="5447611" cy="740203"/>
          </a:xfrm>
          <a:prstGeom prst="rect">
            <a:avLst/>
          </a:prstGeom>
          <a:noFill/>
        </p:spPr>
        <p:txBody>
          <a:bodyPr wrap="square">
            <a:spAutoFit/>
          </a:bodyPr>
          <a:lstStyle/>
          <a:p>
            <a:pPr>
              <a:lnSpc>
                <a:spcPct val="107000"/>
              </a:lnSpc>
              <a:spcAft>
                <a:spcPts val="800"/>
              </a:spcAft>
            </a:pPr>
            <a:r>
              <a:rPr lang="en-GB" sz="4000" b="1" dirty="0">
                <a:effectLst/>
                <a:latin typeface="Congenial" panose="02000503040000020004" pitchFamily="2" charset="0"/>
                <a:ea typeface="Calibri" panose="020F0502020204030204" pitchFamily="34" charset="0"/>
                <a:cs typeface="Times New Roman" panose="02020603050405020304" pitchFamily="18" charset="0"/>
              </a:rPr>
              <a:t>What is Self-Neglect?</a:t>
            </a:r>
            <a:endParaRPr lang="en-GB" sz="4000" dirty="0">
              <a:effectLst/>
              <a:latin typeface="Congenial" panose="020005030400000200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81235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pic>
        <p:nvPicPr>
          <p:cNvPr id="4" name="Picture 3" descr="A picture containing text, font, graphics, graphic design&#10;&#10;Description automatically generated">
            <a:extLst>
              <a:ext uri="{FF2B5EF4-FFF2-40B4-BE49-F238E27FC236}">
                <a16:creationId xmlns:a16="http://schemas.microsoft.com/office/drawing/2014/main" id="{F46509DA-9B0E-BCD5-5B69-A26D769399C1}"/>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180140" y="142639"/>
            <a:ext cx="2260967" cy="1761637"/>
          </a:xfrm>
          <a:prstGeom prst="rect">
            <a:avLst/>
          </a:prstGeom>
        </p:spPr>
      </p:pic>
      <p:sp>
        <p:nvSpPr>
          <p:cNvPr id="5" name="TextBox 4">
            <a:extLst>
              <a:ext uri="{FF2B5EF4-FFF2-40B4-BE49-F238E27FC236}">
                <a16:creationId xmlns:a16="http://schemas.microsoft.com/office/drawing/2014/main" id="{FB4AD6A1-864A-806F-2770-7158E3AFD9A7}"/>
              </a:ext>
            </a:extLst>
          </p:cNvPr>
          <p:cNvSpPr txBox="1"/>
          <p:nvPr/>
        </p:nvSpPr>
        <p:spPr>
          <a:xfrm>
            <a:off x="1159971" y="176261"/>
            <a:ext cx="10562094" cy="1057790"/>
          </a:xfrm>
          <a:prstGeom prst="rect">
            <a:avLst/>
          </a:prstGeom>
          <a:noFill/>
        </p:spPr>
        <p:txBody>
          <a:bodyPr wrap="square">
            <a:spAutoFit/>
          </a:bodyPr>
          <a:lstStyle/>
          <a:p>
            <a:pPr algn="ctr">
              <a:lnSpc>
                <a:spcPct val="107000"/>
              </a:lnSpc>
              <a:spcAft>
                <a:spcPts val="800"/>
              </a:spcAft>
            </a:pPr>
            <a:endParaRPr lang="en-GB"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Definition of Self Neglect</a:t>
            </a:r>
            <a:endParaRPr lang="en-GB" sz="3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C5B67ED-82E3-F3CC-9745-7662A3F5B900}"/>
              </a:ext>
            </a:extLst>
          </p:cNvPr>
          <p:cNvSpPr/>
          <p:nvPr/>
        </p:nvSpPr>
        <p:spPr>
          <a:xfrm>
            <a:off x="1042289" y="1520576"/>
            <a:ext cx="10064336" cy="4931596"/>
          </a:xfrm>
          <a:prstGeom prst="roundRect">
            <a:avLst/>
          </a:prstGeom>
          <a:noFill/>
          <a:ln w="317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nSpc>
                <a:spcPct val="107000"/>
              </a:lnSpc>
              <a:buFont typeface="Symbol" panose="05050102010706020507" pitchFamily="18" charset="2"/>
              <a:buChar char=""/>
            </a:pP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There is no standard definition of self-neglect, but the Care Act 2014 Statutory Guidance provides the following definition:</a:t>
            </a:r>
          </a:p>
          <a:p>
            <a:pPr lvl="0">
              <a:lnSpc>
                <a:spcPct val="107000"/>
              </a:lnSpc>
            </a:pPr>
            <a:endParaRPr lang="en-GB" sz="32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32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Self-neglect covers a wide range of behaviour neglecting to care for one’s personal hygiene, health or surroundings and includes behaviour such as hoarding. </a:t>
            </a:r>
            <a:endParaRPr lang="en-GB" sz="3200" b="1"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Arial" panose="020B0604020202020204" pitchFamily="34" charset="0"/>
              <a:buChar char="•"/>
            </a:pPr>
            <a:endParaRPr lang="en-GB" sz="1600"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Symbol" panose="05050102010706020507" pitchFamily="18" charset="2"/>
              <a:buChar char=""/>
            </a:pPr>
            <a:endParaRPr lang="en-GB"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31141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pic>
        <p:nvPicPr>
          <p:cNvPr id="4" name="Picture 3" descr="A picture containing text, font, graphics, graphic design&#10;&#10;Description automatically generated">
            <a:extLst>
              <a:ext uri="{FF2B5EF4-FFF2-40B4-BE49-F238E27FC236}">
                <a16:creationId xmlns:a16="http://schemas.microsoft.com/office/drawing/2014/main" id="{F46509DA-9B0E-BCD5-5B69-A26D769399C1}"/>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180140" y="142639"/>
            <a:ext cx="2260967" cy="1761637"/>
          </a:xfrm>
          <a:prstGeom prst="rect">
            <a:avLst/>
          </a:prstGeom>
        </p:spPr>
      </p:pic>
      <p:sp>
        <p:nvSpPr>
          <p:cNvPr id="5" name="TextBox 4">
            <a:extLst>
              <a:ext uri="{FF2B5EF4-FFF2-40B4-BE49-F238E27FC236}">
                <a16:creationId xmlns:a16="http://schemas.microsoft.com/office/drawing/2014/main" id="{FB4AD6A1-864A-806F-2770-7158E3AFD9A7}"/>
              </a:ext>
            </a:extLst>
          </p:cNvPr>
          <p:cNvSpPr txBox="1"/>
          <p:nvPr/>
        </p:nvSpPr>
        <p:spPr>
          <a:xfrm>
            <a:off x="1159971" y="176261"/>
            <a:ext cx="10562094" cy="1057790"/>
          </a:xfrm>
          <a:prstGeom prst="rect">
            <a:avLst/>
          </a:prstGeom>
          <a:noFill/>
        </p:spPr>
        <p:txBody>
          <a:bodyPr wrap="square">
            <a:spAutoFit/>
          </a:bodyPr>
          <a:lstStyle/>
          <a:p>
            <a:pPr algn="ctr">
              <a:lnSpc>
                <a:spcPct val="107000"/>
              </a:lnSpc>
              <a:spcAft>
                <a:spcPts val="800"/>
              </a:spcAft>
            </a:pPr>
            <a:endParaRPr lang="en-GB"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Definition of Self Neglect</a:t>
            </a:r>
            <a:endParaRPr lang="en-GB" sz="3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C5B67ED-82E3-F3CC-9745-7662A3F5B900}"/>
              </a:ext>
            </a:extLst>
          </p:cNvPr>
          <p:cNvSpPr/>
          <p:nvPr/>
        </p:nvSpPr>
        <p:spPr>
          <a:xfrm>
            <a:off x="1042289" y="1520576"/>
            <a:ext cx="10064336" cy="4931596"/>
          </a:xfrm>
          <a:prstGeom prst="roundRect">
            <a:avLst/>
          </a:prstGeom>
          <a:noFill/>
          <a:ln w="317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nSpc>
                <a:spcPct val="107000"/>
              </a:lnSpc>
              <a:buFont typeface="Symbol" panose="05050102010706020507" pitchFamily="18" charset="2"/>
              <a:buChar char=""/>
            </a:pP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Social Care Institute for Excellence (SCIE)</a:t>
            </a:r>
          </a:p>
          <a:p>
            <a:pPr lvl="0">
              <a:lnSpc>
                <a:spcPct val="107000"/>
              </a:lnSpc>
            </a:pPr>
            <a:endPar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What is self-neglect?</a:t>
            </a:r>
          </a:p>
          <a:p>
            <a:pPr marL="285750" lvl="0" indent="-285750">
              <a:lnSpc>
                <a:spcPct val="107000"/>
              </a:lnSpc>
              <a:buFont typeface="Arial" panose="020B0604020202020204" pitchFamily="34" charset="0"/>
              <a:buChar char="•"/>
            </a:pPr>
            <a:r>
              <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Lack of self-care to an extent that it threatens personal health and safety</a:t>
            </a:r>
          </a:p>
          <a:p>
            <a:pPr marL="285750" lvl="0" indent="-285750">
              <a:lnSpc>
                <a:spcPct val="107000"/>
              </a:lnSpc>
              <a:buFont typeface="Arial" panose="020B0604020202020204" pitchFamily="34" charset="0"/>
              <a:buChar char="•"/>
            </a:pPr>
            <a:r>
              <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Neglecting to care for one’s personal hygiene, health or surroundings</a:t>
            </a:r>
          </a:p>
          <a:p>
            <a:pPr marL="285750" lvl="0" indent="-285750">
              <a:lnSpc>
                <a:spcPct val="107000"/>
              </a:lnSpc>
              <a:buFont typeface="Arial" panose="020B0604020202020204" pitchFamily="34" charset="0"/>
              <a:buChar char="•"/>
            </a:pPr>
            <a:r>
              <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Inability to avoid harm as a result of self-neglect</a:t>
            </a:r>
          </a:p>
          <a:p>
            <a:pPr marL="285750" lvl="0" indent="-285750">
              <a:lnSpc>
                <a:spcPct val="107000"/>
              </a:lnSpc>
              <a:buFont typeface="Arial" panose="020B0604020202020204" pitchFamily="34" charset="0"/>
              <a:buChar char="•"/>
            </a:pPr>
            <a:r>
              <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Failure to seek help or access services to meet health and social care needs</a:t>
            </a:r>
          </a:p>
          <a:p>
            <a:pPr marL="285750" lvl="0" indent="-285750">
              <a:lnSpc>
                <a:spcPct val="107000"/>
              </a:lnSpc>
              <a:buFont typeface="Arial" panose="020B0604020202020204" pitchFamily="34" charset="0"/>
              <a:buChar char="•"/>
            </a:pPr>
            <a:r>
              <a:rPr lang="en-GB"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Inability or unwillingness to manage one’s personal affairs</a:t>
            </a:r>
          </a:p>
          <a:p>
            <a:pPr marL="285750" lvl="0" indent="-285750">
              <a:lnSpc>
                <a:spcPct val="107000"/>
              </a:lnSpc>
              <a:buFont typeface="Arial" panose="020B0604020202020204" pitchFamily="34" charset="0"/>
              <a:buChar char="•"/>
            </a:pPr>
            <a:endParaRPr lang="en-GB"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6189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DDC693-16B3-449B-1893-F1BFB250086B}"/>
              </a:ext>
            </a:extLst>
          </p:cNvPr>
          <p:cNvSpPr>
            <a:spLocks noGrp="1"/>
          </p:cNvSpPr>
          <p:nvPr>
            <p:ph type="ctrTitle"/>
          </p:nvPr>
        </p:nvSpPr>
        <p:spPr>
          <a:xfrm>
            <a:off x="94826" y="1207399"/>
            <a:ext cx="5208694" cy="3998190"/>
          </a:xfrm>
        </p:spPr>
        <p:txBody>
          <a:bodyPr>
            <a:normAutofit/>
          </a:bodyPr>
          <a:lstStyle/>
          <a:p>
            <a:pPr algn="l"/>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sz="4400" dirty="0"/>
          </a:p>
        </p:txBody>
      </p:sp>
      <p:pic>
        <p:nvPicPr>
          <p:cNvPr id="5" name="Picture 4" descr="A picture containing text, font, graphics, graphic design&#10;&#10;Description automatically generated">
            <a:extLst>
              <a:ext uri="{FF2B5EF4-FFF2-40B4-BE49-F238E27FC236}">
                <a16:creationId xmlns:a16="http://schemas.microsoft.com/office/drawing/2014/main" id="{1ECF51C1-7D29-FF7E-BE94-E61C1EE9C992}"/>
              </a:ext>
            </a:extLst>
          </p:cNvPr>
          <p:cNvPicPr>
            <a:picLocks noChangeAspect="1"/>
          </p:cNvPicPr>
          <p:nvPr/>
        </p:nvPicPr>
        <p:blipFill>
          <a:blip r:embed="rId2">
            <a:alphaModFix amt="80000"/>
            <a:extLst>
              <a:ext uri="{28A0092B-C50C-407E-A947-70E740481C1C}">
                <a14:useLocalDpi xmlns:a14="http://schemas.microsoft.com/office/drawing/2010/main" val="0"/>
              </a:ext>
            </a:extLst>
          </a:blip>
          <a:stretch>
            <a:fillRect/>
          </a:stretch>
        </p:blipFill>
        <p:spPr>
          <a:xfrm>
            <a:off x="6606253" y="1501511"/>
            <a:ext cx="4942280" cy="3854978"/>
          </a:xfrm>
          <a:prstGeom prst="rect">
            <a:avLst/>
          </a:prstGeom>
        </p:spPr>
      </p:pic>
      <p:sp>
        <p:nvSpPr>
          <p:cNvPr id="3" name="TextBox 2">
            <a:extLst>
              <a:ext uri="{FF2B5EF4-FFF2-40B4-BE49-F238E27FC236}">
                <a16:creationId xmlns:a16="http://schemas.microsoft.com/office/drawing/2014/main" id="{E614BAD6-AE40-26BF-B2C6-30D21F2824A1}"/>
              </a:ext>
            </a:extLst>
          </p:cNvPr>
          <p:cNvSpPr txBox="1"/>
          <p:nvPr/>
        </p:nvSpPr>
        <p:spPr>
          <a:xfrm>
            <a:off x="643467" y="1207399"/>
            <a:ext cx="3824259" cy="5427576"/>
          </a:xfrm>
          <a:prstGeom prst="rect">
            <a:avLst/>
          </a:prstGeom>
          <a:noFill/>
        </p:spPr>
        <p:txBody>
          <a:bodyPr wrap="square">
            <a:spAutoFit/>
          </a:bodyPr>
          <a:lstStyle/>
          <a:p>
            <a:pPr>
              <a:lnSpc>
                <a:spcPct val="107000"/>
              </a:lnSpc>
              <a:spcAft>
                <a:spcPts val="800"/>
              </a:spcAft>
            </a:pPr>
            <a:r>
              <a:rPr lang="en-GB" sz="3200" b="1" dirty="0">
                <a:effectLst/>
                <a:latin typeface="Congenial" panose="02000503040000020004" pitchFamily="2" charset="0"/>
                <a:ea typeface="Calibri" panose="020F0502020204030204" pitchFamily="34" charset="0"/>
                <a:cs typeface="Times New Roman" panose="02020603050405020304" pitchFamily="18" charset="0"/>
              </a:rPr>
              <a:t>Nature of concerns and themes identified through adult  reviews (recent and current) where self-neglect was a feature</a:t>
            </a:r>
            <a:endParaRPr lang="en-GB" sz="2800" b="1" dirty="0">
              <a:latin typeface="Congenial" panose="02000503040000020004" pitchFamily="2" charset="0"/>
              <a:ea typeface="Calibri" panose="020F0502020204030204" pitchFamily="34" charset="0"/>
              <a:cs typeface="Times New Roman" panose="02020603050405020304" pitchFamily="18" charset="0"/>
            </a:endParaRPr>
          </a:p>
          <a:p>
            <a:pPr>
              <a:lnSpc>
                <a:spcPct val="107000"/>
              </a:lnSpc>
              <a:spcAft>
                <a:spcPts val="800"/>
              </a:spcAft>
            </a:pPr>
            <a:endParaRPr lang="en-GB" sz="2800" b="1" dirty="0">
              <a:effectLst/>
              <a:latin typeface="Congenial" panose="02000503040000020004" pitchFamily="2" charset="0"/>
              <a:ea typeface="Calibri" panose="020F0502020204030204" pitchFamily="34" charset="0"/>
              <a:cs typeface="Times New Roman" panose="02020603050405020304" pitchFamily="18" charset="0"/>
            </a:endParaRPr>
          </a:p>
          <a:p>
            <a:pPr>
              <a:lnSpc>
                <a:spcPct val="107000"/>
              </a:lnSpc>
              <a:spcAft>
                <a:spcPts val="800"/>
              </a:spcAft>
            </a:pPr>
            <a:endParaRPr lang="en-GB" sz="2800" dirty="0">
              <a:effectLst/>
              <a:latin typeface="Congenial" panose="020005030400000200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0247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A1930A-3256-3252-4424-04688BCC5079}"/>
              </a:ext>
            </a:extLst>
          </p:cNvPr>
          <p:cNvSpPr txBox="1"/>
          <p:nvPr/>
        </p:nvSpPr>
        <p:spPr>
          <a:xfrm>
            <a:off x="957072" y="1593122"/>
            <a:ext cx="9880346" cy="6628738"/>
          </a:xfrm>
          <a:prstGeom prst="rect">
            <a:avLst/>
          </a:prstGeom>
          <a:noFill/>
        </p:spPr>
        <p:txBody>
          <a:bodyPr wrap="square">
            <a:spAutoFit/>
          </a:bodyPr>
          <a:lstStyle/>
          <a:p>
            <a:pPr marL="342900" lvl="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Evidence agencies had worked together effectively with attempts to reduce the risks </a:t>
            </a:r>
          </a:p>
          <a:p>
            <a:pPr marL="342900" lvl="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Good Communication with concerns being raised and consistently shared with ASC by other agencies</a:t>
            </a:r>
            <a:endPar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Services did go above and beyond what they were funded/signed up to do – carers, housing &amp; GP</a:t>
            </a:r>
          </a:p>
          <a:p>
            <a:pPr marL="342900" lvl="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ASC practice of building relationship with adult first before having those difficult conversations around lifestyle and living conditions</a:t>
            </a:r>
          </a:p>
          <a:p>
            <a:pPr marL="342900" lvl="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Fire Service engagement with adult to help them understand the benefits of making a change would be a greater benefit to something they didn’t want to happen </a:t>
            </a: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Family members involved and kept informed throughout – including attendance at strategy meetings</a:t>
            </a:r>
          </a:p>
          <a:p>
            <a:pPr marL="342900" lvl="0" indent="-342900">
              <a:lnSpc>
                <a:spcPct val="107000"/>
              </a:lnSpc>
              <a:buFont typeface="Arial" panose="020B0604020202020204" pitchFamily="34" charset="0"/>
              <a:buChar char="•"/>
            </a:pPr>
            <a:endPar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endPar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endPar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endPar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endPar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picture containing text, font, graphics, graphic design&#10;&#10;Description automatically generated">
            <a:extLst>
              <a:ext uri="{FF2B5EF4-FFF2-40B4-BE49-F238E27FC236}">
                <a16:creationId xmlns:a16="http://schemas.microsoft.com/office/drawing/2014/main" id="{AAA90837-ADE1-0F38-D37C-6E66EFE8E47C}"/>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152051" y="0"/>
            <a:ext cx="2260967" cy="1761637"/>
          </a:xfrm>
          <a:prstGeom prst="rect">
            <a:avLst/>
          </a:prstGeom>
        </p:spPr>
      </p:pic>
      <p:sp>
        <p:nvSpPr>
          <p:cNvPr id="2" name="TextBox 1">
            <a:extLst>
              <a:ext uri="{FF2B5EF4-FFF2-40B4-BE49-F238E27FC236}">
                <a16:creationId xmlns:a16="http://schemas.microsoft.com/office/drawing/2014/main" id="{87F38AF3-7D3A-DAF7-1A54-EE6D63A53ADC}"/>
              </a:ext>
            </a:extLst>
          </p:cNvPr>
          <p:cNvSpPr txBox="1"/>
          <p:nvPr/>
        </p:nvSpPr>
        <p:spPr>
          <a:xfrm>
            <a:off x="1981199" y="498595"/>
            <a:ext cx="6977743" cy="595932"/>
          </a:xfrm>
          <a:prstGeom prst="rect">
            <a:avLst/>
          </a:prstGeom>
          <a:noFill/>
        </p:spPr>
        <p:txBody>
          <a:bodyPr wrap="square" rtlCol="0">
            <a:spAutoFit/>
          </a:bodyPr>
          <a:lstStyle/>
          <a:p>
            <a:pPr algn="ctr">
              <a:lnSpc>
                <a:spcPct val="107000"/>
              </a:lnSpc>
              <a:spcAft>
                <a:spcPts val="800"/>
              </a:spcAft>
            </a:pPr>
            <a:r>
              <a:rPr lang="en-GB" sz="3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Good Practice Identified</a:t>
            </a:r>
            <a:endParaRPr lang="en-GB"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10418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A1930A-3256-3252-4424-04688BCC5079}"/>
              </a:ext>
            </a:extLst>
          </p:cNvPr>
          <p:cNvSpPr txBox="1"/>
          <p:nvPr/>
        </p:nvSpPr>
        <p:spPr>
          <a:xfrm>
            <a:off x="987635" y="1761637"/>
            <a:ext cx="9880346" cy="4785926"/>
          </a:xfrm>
          <a:prstGeom prst="rect">
            <a:avLst/>
          </a:prstGeom>
          <a:noFill/>
        </p:spPr>
        <p:txBody>
          <a:bodyPr wrap="square">
            <a:spAutoFit/>
          </a:bodyPr>
          <a:lstStyle/>
          <a:p>
            <a:pPr marL="342900" lvl="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Recognition </a:t>
            </a: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of</a:t>
            </a: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self-neglect and hoarding is </a:t>
            </a: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 complex and challenging area and is not always easily identified</a:t>
            </a:r>
          </a:p>
          <a:p>
            <a:pPr marL="34290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 impact of the Pandemic on people and access to services –different outcome?</a:t>
            </a:r>
          </a:p>
          <a:p>
            <a:pPr marL="34290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Lack of collaborative working and coordination between agencies with practitioners often working in ‘silos’ – were there missed opportunities?</a:t>
            </a: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Ensuring multi-disciplinary meetings are held at the earliest opportunity</a:t>
            </a: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importance of </a:t>
            </a: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professional challenge and curiosity for individuals who consistently resist to engage – were there missed opportunities?</a:t>
            </a:r>
          </a:p>
          <a:p>
            <a:pPr marL="34290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Importance of multi-agency decision making in best interests of the adult</a:t>
            </a:r>
          </a:p>
          <a:p>
            <a:pPr marL="34290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Mental health and the adult’s reluctance/non-compliance with services over a period of time</a:t>
            </a: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Self-neglect should not be viewed as a lifestyle choice</a:t>
            </a:r>
          </a:p>
          <a:p>
            <a:pPr marL="342900" indent="-342900">
              <a:lnSpc>
                <a:spcPct val="107000"/>
              </a:lnSpc>
              <a:buFont typeface="Arial" panose="020B0604020202020204" pitchFamily="34" charset="0"/>
              <a:buChar char="•"/>
            </a:pPr>
            <a:endPar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picture containing text, font, graphics, graphic design&#10;&#10;Description automatically generated">
            <a:extLst>
              <a:ext uri="{FF2B5EF4-FFF2-40B4-BE49-F238E27FC236}">
                <a16:creationId xmlns:a16="http://schemas.microsoft.com/office/drawing/2014/main" id="{AAA90837-ADE1-0F38-D37C-6E66EFE8E47C}"/>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152051" y="0"/>
            <a:ext cx="2260967" cy="1761637"/>
          </a:xfrm>
          <a:prstGeom prst="rect">
            <a:avLst/>
          </a:prstGeom>
        </p:spPr>
      </p:pic>
      <p:sp>
        <p:nvSpPr>
          <p:cNvPr id="2" name="TextBox 1">
            <a:extLst>
              <a:ext uri="{FF2B5EF4-FFF2-40B4-BE49-F238E27FC236}">
                <a16:creationId xmlns:a16="http://schemas.microsoft.com/office/drawing/2014/main" id="{87F38AF3-7D3A-DAF7-1A54-EE6D63A53ADC}"/>
              </a:ext>
            </a:extLst>
          </p:cNvPr>
          <p:cNvSpPr txBox="1"/>
          <p:nvPr/>
        </p:nvSpPr>
        <p:spPr>
          <a:xfrm>
            <a:off x="2126752" y="465938"/>
            <a:ext cx="8780734" cy="1122871"/>
          </a:xfrm>
          <a:prstGeom prst="rect">
            <a:avLst/>
          </a:prstGeom>
          <a:noFill/>
        </p:spPr>
        <p:txBody>
          <a:bodyPr wrap="square" rtlCol="0">
            <a:spAutoFit/>
          </a:bodyPr>
          <a:lstStyle/>
          <a:p>
            <a:pPr algn="ctr">
              <a:lnSpc>
                <a:spcPct val="107000"/>
              </a:lnSpc>
              <a:spcAft>
                <a:spcPts val="800"/>
              </a:spcAft>
            </a:pPr>
            <a:r>
              <a:rPr lang="en-GB" sz="3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Key learning points identified through those reviews</a:t>
            </a:r>
            <a:endParaRPr lang="en-GB"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33178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A1930A-3256-3252-4424-04688BCC5079}"/>
              </a:ext>
            </a:extLst>
          </p:cNvPr>
          <p:cNvSpPr txBox="1"/>
          <p:nvPr/>
        </p:nvSpPr>
        <p:spPr>
          <a:xfrm>
            <a:off x="1406198" y="1308641"/>
            <a:ext cx="9880346" cy="5743816"/>
          </a:xfrm>
          <a:prstGeom prst="rect">
            <a:avLst/>
          </a:prstGeom>
          <a:noFill/>
        </p:spPr>
        <p:txBody>
          <a:bodyPr wrap="square">
            <a:spAutoFit/>
          </a:bodyPr>
          <a:lstStyle/>
          <a:p>
            <a:pPr lvl="0">
              <a:lnSpc>
                <a:spcPct val="107000"/>
              </a:lnSpc>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importance of taking into account the history/trauma of the individual </a:t>
            </a:r>
          </a:p>
          <a:p>
            <a:pPr marL="34290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 Importance of building relationships</a:t>
            </a: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and gaining trust and keeping that  dialogue open – exploring practitioner relationships </a:t>
            </a: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Cases should not be closed down for those individuals who do not engage or fail to respond to correspondence without having formal discussion with senior managers within the organisation. </a:t>
            </a: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Often a presumption of capacity and no evidence of capacity assessments</a:t>
            </a: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Understanding hoarding disorder</a:t>
            </a: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Consideration of fire safety and smoking risk</a:t>
            </a:r>
          </a:p>
          <a:p>
            <a:pPr marL="34290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Need to consider flexible or creative </a:t>
            </a: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approaches of working and engage the adult at beginning of assessments</a:t>
            </a:r>
          </a:p>
          <a:p>
            <a:pPr marL="34290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Lack of consistent professional involvement </a:t>
            </a:r>
          </a:p>
          <a:p>
            <a:pPr marL="342900" indent="-342900">
              <a:lnSpc>
                <a:spcPct val="107000"/>
              </a:lnSpc>
              <a:buFont typeface="Symbol" panose="05050102010706020507" pitchFamily="18" charset="2"/>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Good communication and information sharing is key when self-neglect is evident</a:t>
            </a:r>
          </a:p>
          <a:p>
            <a:pPr marL="342900" indent="-342900">
              <a:lnSpc>
                <a:spcPct val="107000"/>
              </a:lnSpc>
              <a:buFont typeface="Symbol" panose="05050102010706020507" pitchFamily="18" charset="2"/>
              <a:buChar char=""/>
            </a:pPr>
            <a:endParaRPr lang="en-GB"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picture containing text, font, graphics, graphic design&#10;&#10;Description automatically generated">
            <a:extLst>
              <a:ext uri="{FF2B5EF4-FFF2-40B4-BE49-F238E27FC236}">
                <a16:creationId xmlns:a16="http://schemas.microsoft.com/office/drawing/2014/main" id="{AAA90837-ADE1-0F38-D37C-6E66EFE8E47C}"/>
              </a:ext>
            </a:extLst>
          </p:cNvPr>
          <p:cNvPicPr>
            <a:picLocks noChangeAspect="1"/>
          </p:cNvPicPr>
          <p:nvPr/>
        </p:nvPicPr>
        <p:blipFill>
          <a:blip r:embed="rId3">
            <a:alphaModFix amt="46000"/>
            <a:extLst>
              <a:ext uri="{28A0092B-C50C-407E-A947-70E740481C1C}">
                <a14:useLocalDpi xmlns:a14="http://schemas.microsoft.com/office/drawing/2010/main" val="0"/>
              </a:ext>
            </a:extLst>
          </a:blip>
          <a:stretch>
            <a:fillRect/>
          </a:stretch>
        </p:blipFill>
        <p:spPr>
          <a:xfrm>
            <a:off x="152051" y="0"/>
            <a:ext cx="2260967" cy="1761637"/>
          </a:xfrm>
          <a:prstGeom prst="rect">
            <a:avLst/>
          </a:prstGeom>
        </p:spPr>
      </p:pic>
      <p:sp>
        <p:nvSpPr>
          <p:cNvPr id="2" name="TextBox 1">
            <a:extLst>
              <a:ext uri="{FF2B5EF4-FFF2-40B4-BE49-F238E27FC236}">
                <a16:creationId xmlns:a16="http://schemas.microsoft.com/office/drawing/2014/main" id="{87F38AF3-7D3A-DAF7-1A54-EE6D63A53ADC}"/>
              </a:ext>
            </a:extLst>
          </p:cNvPr>
          <p:cNvSpPr txBox="1"/>
          <p:nvPr/>
        </p:nvSpPr>
        <p:spPr>
          <a:xfrm>
            <a:off x="3041152" y="444166"/>
            <a:ext cx="6986427" cy="993926"/>
          </a:xfrm>
          <a:prstGeom prst="rect">
            <a:avLst/>
          </a:prstGeom>
          <a:noFill/>
        </p:spPr>
        <p:txBody>
          <a:bodyPr wrap="square" rtlCol="0">
            <a:spAutoFit/>
          </a:bodyPr>
          <a:lstStyle/>
          <a:p>
            <a:pPr algn="ctr">
              <a:lnSpc>
                <a:spcPct val="107000"/>
              </a:lnSpc>
              <a:spcAft>
                <a:spcPts val="800"/>
              </a:spcAft>
            </a:pPr>
            <a:r>
              <a:rPr lang="en-GB"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Key learning points identified through those reviews</a:t>
            </a:r>
            <a:endParaRPr lang="en-GB"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40671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DDC693-16B3-449B-1893-F1BFB250086B}"/>
              </a:ext>
            </a:extLst>
          </p:cNvPr>
          <p:cNvSpPr>
            <a:spLocks noGrp="1"/>
          </p:cNvSpPr>
          <p:nvPr>
            <p:ph type="ctrTitle"/>
          </p:nvPr>
        </p:nvSpPr>
        <p:spPr>
          <a:xfrm>
            <a:off x="94826" y="1207399"/>
            <a:ext cx="5208694" cy="3998190"/>
          </a:xfrm>
        </p:spPr>
        <p:txBody>
          <a:bodyPr>
            <a:normAutofit/>
          </a:bodyPr>
          <a:lstStyle/>
          <a:p>
            <a:pPr algn="l"/>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sz="4400" dirty="0"/>
          </a:p>
        </p:txBody>
      </p:sp>
      <p:pic>
        <p:nvPicPr>
          <p:cNvPr id="5" name="Picture 4" descr="A picture containing text, font, graphics, graphic design&#10;&#10;Description automatically generated">
            <a:extLst>
              <a:ext uri="{FF2B5EF4-FFF2-40B4-BE49-F238E27FC236}">
                <a16:creationId xmlns:a16="http://schemas.microsoft.com/office/drawing/2014/main" id="{1ECF51C1-7D29-FF7E-BE94-E61C1EE9C992}"/>
              </a:ext>
            </a:extLst>
          </p:cNvPr>
          <p:cNvPicPr>
            <a:picLocks noChangeAspect="1"/>
          </p:cNvPicPr>
          <p:nvPr/>
        </p:nvPicPr>
        <p:blipFill>
          <a:blip r:embed="rId2">
            <a:alphaModFix amt="80000"/>
            <a:extLst>
              <a:ext uri="{28A0092B-C50C-407E-A947-70E740481C1C}">
                <a14:useLocalDpi xmlns:a14="http://schemas.microsoft.com/office/drawing/2010/main" val="0"/>
              </a:ext>
            </a:extLst>
          </a:blip>
          <a:stretch>
            <a:fillRect/>
          </a:stretch>
        </p:blipFill>
        <p:spPr>
          <a:xfrm>
            <a:off x="6606253" y="1501511"/>
            <a:ext cx="4942280" cy="3854978"/>
          </a:xfrm>
          <a:prstGeom prst="rect">
            <a:avLst/>
          </a:prstGeom>
        </p:spPr>
      </p:pic>
      <p:sp>
        <p:nvSpPr>
          <p:cNvPr id="3" name="TextBox 2">
            <a:extLst>
              <a:ext uri="{FF2B5EF4-FFF2-40B4-BE49-F238E27FC236}">
                <a16:creationId xmlns:a16="http://schemas.microsoft.com/office/drawing/2014/main" id="{E614BAD6-AE40-26BF-B2C6-30D21F2824A1}"/>
              </a:ext>
            </a:extLst>
          </p:cNvPr>
          <p:cNvSpPr txBox="1"/>
          <p:nvPr/>
        </p:nvSpPr>
        <p:spPr>
          <a:xfrm>
            <a:off x="1107362" y="2185980"/>
            <a:ext cx="4664788" cy="3019609"/>
          </a:xfrm>
          <a:prstGeom prst="rect">
            <a:avLst/>
          </a:prstGeom>
          <a:noFill/>
        </p:spPr>
        <p:txBody>
          <a:bodyPr wrap="square">
            <a:spAutoFit/>
          </a:bodyPr>
          <a:lstStyle/>
          <a:p>
            <a:pPr>
              <a:lnSpc>
                <a:spcPct val="107000"/>
              </a:lnSpc>
              <a:spcAft>
                <a:spcPts val="800"/>
              </a:spcAft>
            </a:pPr>
            <a:r>
              <a:rPr lang="en-GB" sz="3600" b="1" dirty="0">
                <a:effectLst/>
                <a:latin typeface="Congenial" panose="02000503040000020004" pitchFamily="2" charset="0"/>
                <a:ea typeface="Calibri" panose="020F0502020204030204" pitchFamily="34" charset="0"/>
                <a:cs typeface="Times New Roman" panose="02020603050405020304" pitchFamily="18" charset="0"/>
              </a:rPr>
              <a:t>What has the Partnership done to respond to the learning?</a:t>
            </a:r>
            <a:endParaRPr lang="en-GB" sz="3200" b="1" dirty="0">
              <a:effectLst/>
              <a:latin typeface="Congenial" panose="02000503040000020004" pitchFamily="2" charset="0"/>
              <a:ea typeface="Calibri" panose="020F0502020204030204" pitchFamily="34" charset="0"/>
              <a:cs typeface="Times New Roman" panose="02020603050405020304" pitchFamily="18" charset="0"/>
            </a:endParaRPr>
          </a:p>
          <a:p>
            <a:pPr>
              <a:lnSpc>
                <a:spcPct val="107000"/>
              </a:lnSpc>
              <a:spcAft>
                <a:spcPts val="800"/>
              </a:spcAft>
            </a:pPr>
            <a:endParaRPr lang="en-GB" sz="2800" dirty="0">
              <a:effectLst/>
              <a:latin typeface="Congenial" panose="020005030400000200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03712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pic>
        <p:nvPicPr>
          <p:cNvPr id="4" name="Picture 3" descr="A picture containing text, font, graphics, graphic design&#10;&#10;Description automatically generated">
            <a:extLst>
              <a:ext uri="{FF2B5EF4-FFF2-40B4-BE49-F238E27FC236}">
                <a16:creationId xmlns:a16="http://schemas.microsoft.com/office/drawing/2014/main" id="{F46509DA-9B0E-BCD5-5B69-A26D769399C1}"/>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180140" y="142639"/>
            <a:ext cx="2260967" cy="1761637"/>
          </a:xfrm>
          <a:prstGeom prst="rect">
            <a:avLst/>
          </a:prstGeom>
        </p:spPr>
      </p:pic>
      <p:sp>
        <p:nvSpPr>
          <p:cNvPr id="5" name="TextBox 4">
            <a:extLst>
              <a:ext uri="{FF2B5EF4-FFF2-40B4-BE49-F238E27FC236}">
                <a16:creationId xmlns:a16="http://schemas.microsoft.com/office/drawing/2014/main" id="{FB4AD6A1-864A-806F-2770-7158E3AFD9A7}"/>
              </a:ext>
            </a:extLst>
          </p:cNvPr>
          <p:cNvSpPr txBox="1"/>
          <p:nvPr/>
        </p:nvSpPr>
        <p:spPr>
          <a:xfrm>
            <a:off x="1159971" y="176261"/>
            <a:ext cx="10562094" cy="805990"/>
          </a:xfrm>
          <a:prstGeom prst="rect">
            <a:avLst/>
          </a:prstGeom>
          <a:noFill/>
        </p:spPr>
        <p:txBody>
          <a:bodyPr wrap="square">
            <a:spAutoFit/>
          </a:bodyPr>
          <a:lstStyle/>
          <a:p>
            <a:pPr algn="ctr">
              <a:lnSpc>
                <a:spcPct val="107000"/>
              </a:lnSpc>
              <a:spcAft>
                <a:spcPts val="800"/>
              </a:spcAft>
            </a:pPr>
            <a:endParaRPr lang="en-GB"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has the Partnership done to respond to </a:t>
            </a:r>
            <a:r>
              <a:rPr lang="en-GB" sz="20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learning?</a:t>
            </a:r>
            <a:endPar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C5B67ED-82E3-F3CC-9745-7662A3F5B900}"/>
              </a:ext>
            </a:extLst>
          </p:cNvPr>
          <p:cNvSpPr/>
          <p:nvPr/>
        </p:nvSpPr>
        <p:spPr>
          <a:xfrm>
            <a:off x="754959" y="1520576"/>
            <a:ext cx="10682082" cy="4931596"/>
          </a:xfrm>
          <a:prstGeom prst="roundRect">
            <a:avLst/>
          </a:prstGeom>
          <a:noFill/>
          <a:ln w="317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nSpc>
                <a:spcPct val="107000"/>
              </a:lnSpc>
              <a:buFont typeface="Symbol" panose="05050102010706020507" pitchFamily="18" charset="2"/>
              <a:buChar char=""/>
            </a:pPr>
            <a:endPar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Identified Opportunities for learning</a:t>
            </a:r>
            <a:r>
              <a:rPr lang="en-GB"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pPr>
            <a:endPar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buFont typeface="Arial" panose="020B0604020202020204" pitchFamily="34" charset="0"/>
              <a:buChar char="•"/>
            </a:pPr>
            <a:r>
              <a:rPr lang="en-GB"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Self-Neglect and Hoarding Conference </a:t>
            </a: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to raise awareness and focus on some of those practice issues and challenges of working with individuals who self-neglect and are resistant to engage – key speakers today who will focus on the evidence base and research, symptoms and case studies to address some of those practice issues</a:t>
            </a:r>
          </a:p>
          <a:p>
            <a:pPr marL="285750" lvl="0" indent="-285750">
              <a:lnSpc>
                <a:spcPct val="107000"/>
              </a:lnSpc>
              <a:buFont typeface="Arial" panose="020B0604020202020204" pitchFamily="34" charset="0"/>
              <a:buChar char="•"/>
            </a:pPr>
            <a:r>
              <a:rPr lang="en-GB"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Provision of training and resources </a:t>
            </a: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bespoke training programmes based on learning and themes identified in the reviews - Adult Self Neglect &amp; Mental Capacity Act Awareness e-learning, Information Sharing podcast, </a:t>
            </a: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Professional Challeng</a:t>
            </a: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e </a:t>
            </a:r>
            <a:r>
              <a:rPr lang="en-GB" sz="22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Youtube</a:t>
            </a: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video, Briefings on findings from DSP reviews </a:t>
            </a:r>
          </a:p>
          <a:p>
            <a:pPr marL="285750" lvl="0" indent="-28575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Contributed to a series of 7 minute briefings published regionally on key issues around aspects of self-neglect</a:t>
            </a:r>
          </a:p>
          <a:p>
            <a:pPr marL="742950" lvl="1" indent="-285750">
              <a:lnSpc>
                <a:spcPct val="107000"/>
              </a:lnSpc>
              <a:buFont typeface="Arial" panose="020B0604020202020204" pitchFamily="34" charset="0"/>
              <a:buChar char="•"/>
            </a:pPr>
            <a:endParaRPr lang="en-GB"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Symbol" panose="05050102010706020507" pitchFamily="18" charset="2"/>
              <a:buChar char=""/>
            </a:pPr>
            <a:endParaRPr lang="en-GB"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9921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pic>
        <p:nvPicPr>
          <p:cNvPr id="4" name="Picture 3" descr="A picture containing text, font, graphics, graphic design&#10;&#10;Description automatically generated">
            <a:extLst>
              <a:ext uri="{FF2B5EF4-FFF2-40B4-BE49-F238E27FC236}">
                <a16:creationId xmlns:a16="http://schemas.microsoft.com/office/drawing/2014/main" id="{F46509DA-9B0E-BCD5-5B69-A26D769399C1}"/>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180141" y="142640"/>
            <a:ext cx="1942574" cy="1513560"/>
          </a:xfrm>
          <a:prstGeom prst="rect">
            <a:avLst/>
          </a:prstGeom>
        </p:spPr>
      </p:pic>
      <p:sp>
        <p:nvSpPr>
          <p:cNvPr id="5" name="TextBox 4">
            <a:extLst>
              <a:ext uri="{FF2B5EF4-FFF2-40B4-BE49-F238E27FC236}">
                <a16:creationId xmlns:a16="http://schemas.microsoft.com/office/drawing/2014/main" id="{FB4AD6A1-864A-806F-2770-7158E3AFD9A7}"/>
              </a:ext>
            </a:extLst>
          </p:cNvPr>
          <p:cNvSpPr txBox="1"/>
          <p:nvPr/>
        </p:nvSpPr>
        <p:spPr>
          <a:xfrm>
            <a:off x="1181743" y="176261"/>
            <a:ext cx="10562094" cy="805990"/>
          </a:xfrm>
          <a:prstGeom prst="rect">
            <a:avLst/>
          </a:prstGeom>
          <a:noFill/>
        </p:spPr>
        <p:txBody>
          <a:bodyPr wrap="square">
            <a:spAutoFit/>
          </a:bodyPr>
          <a:lstStyle/>
          <a:p>
            <a:pPr algn="ctr">
              <a:lnSpc>
                <a:spcPct val="107000"/>
              </a:lnSpc>
              <a:spcAft>
                <a:spcPts val="800"/>
              </a:spcAft>
            </a:pPr>
            <a:endParaRPr lang="en-GB"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has the Partnership done to respond to the learning?</a:t>
            </a:r>
            <a:endPar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C0906AC6-721D-9678-A944-0C186E75906F}"/>
              </a:ext>
            </a:extLst>
          </p:cNvPr>
          <p:cNvSpPr/>
          <p:nvPr/>
        </p:nvSpPr>
        <p:spPr>
          <a:xfrm>
            <a:off x="642256" y="1579392"/>
            <a:ext cx="11369603" cy="5135968"/>
          </a:xfrm>
          <a:prstGeom prst="roundRect">
            <a:avLst/>
          </a:prstGeom>
          <a:noFill/>
          <a:ln w="317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pPr>
            <a:r>
              <a:rPr lang="en-GB"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Established a multi-agency Self-Neglect </a:t>
            </a:r>
            <a:r>
              <a:rPr lang="en-GB"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Task and Finish Group </a:t>
            </a:r>
            <a:r>
              <a:rPr lang="en-GB"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to lead </a:t>
            </a:r>
            <a:r>
              <a:rPr lang="en-GB"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on the development </a:t>
            </a:r>
            <a:r>
              <a:rPr lang="en-GB" sz="2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of guidance, resources and tools to support practitioners: </a:t>
            </a:r>
            <a:endParaRPr lang="en-GB" sz="2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 revision of the Multi-Agency Practice Guidance in respect of self-neglect and hoarding to</a:t>
            </a: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include</a:t>
            </a: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
            </a:r>
          </a:p>
          <a:p>
            <a:pPr marL="800100" lvl="1" indent="-342900">
              <a:lnSpc>
                <a:spcPct val="107000"/>
              </a:lnSpc>
              <a:buFont typeface="Courier New" panose="02070309020205020404" pitchFamily="49" charset="0"/>
              <a:buChar char="o"/>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key characteristics of self-neglect and hoarding </a:t>
            </a:r>
          </a:p>
          <a:p>
            <a:pPr marL="800100" lvl="1" indent="-342900">
              <a:lnSpc>
                <a:spcPct val="107000"/>
              </a:lnSpc>
              <a:buFont typeface="Courier New" panose="02070309020205020404" pitchFamily="49" charset="0"/>
              <a:buChar char="o"/>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mental capacity guidance to help improve confidence in apply MCA into practice</a:t>
            </a:r>
          </a:p>
          <a:p>
            <a:pPr marL="800100" lvl="1" indent="-342900">
              <a:lnSpc>
                <a:spcPct val="107000"/>
              </a:lnSpc>
              <a:buFont typeface="Courier New" panose="02070309020205020404" pitchFamily="49" charset="0"/>
              <a:buChar char="o"/>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Examples of positive, flexible and creative approaches to support practitioners when refusal/resistance to support/service offer</a:t>
            </a:r>
          </a:p>
          <a:p>
            <a:pPr marL="800100" lvl="1" indent="-342900">
              <a:lnSpc>
                <a:spcPct val="107000"/>
              </a:lnSpc>
              <a:buFont typeface="Courier New" panose="02070309020205020404" pitchFamily="49" charset="0"/>
              <a:buChar char="o"/>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clutter scale tool</a:t>
            </a:r>
          </a:p>
          <a:p>
            <a:pPr marL="800100" lvl="1" indent="-342900">
              <a:lnSpc>
                <a:spcPct val="107000"/>
              </a:lnSpc>
              <a:buFont typeface="Courier New" panose="02070309020205020404" pitchFamily="49" charset="0"/>
              <a:buChar char="o"/>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issue of consent and choice</a:t>
            </a:r>
          </a:p>
          <a:p>
            <a:pPr marL="800100" lvl="1" indent="-342900">
              <a:lnSpc>
                <a:spcPct val="107000"/>
              </a:lnSpc>
              <a:buFont typeface="Courier New" panose="02070309020205020404" pitchFamily="49" charset="0"/>
              <a:buChar char="o"/>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Making Safeguarding Personal</a:t>
            </a:r>
          </a:p>
          <a:p>
            <a:pPr marL="342900" lvl="0" indent="-342900">
              <a:lnSpc>
                <a:spcPct val="107000"/>
              </a:lnSpc>
              <a:buFont typeface="Arial" panose="020B0604020202020204" pitchFamily="34" charset="0"/>
              <a:buChar char="•"/>
            </a:pP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Establishment of </a:t>
            </a: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Risk Enablement Forum to manage those complex cases</a:t>
            </a:r>
          </a:p>
          <a:p>
            <a:pPr marL="342900" lvl="0" indent="-342900">
              <a:lnSpc>
                <a:spcPct val="107000"/>
              </a:lnSpc>
              <a:buFont typeface="Arial" panose="020B0604020202020204" pitchFamily="34" charset="0"/>
              <a:buChar char="•"/>
            </a:pP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Provision of </a:t>
            </a:r>
            <a:r>
              <a:rPr lang="en-GB" sz="2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multi-agency </a:t>
            </a:r>
            <a:r>
              <a:rPr lang="en-GB" sz="2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Risk Assessment Tool and self-neglect pathway to aid practitioners</a:t>
            </a:r>
          </a:p>
        </p:txBody>
      </p:sp>
    </p:spTree>
    <p:extLst>
      <p:ext uri="{BB962C8B-B14F-4D97-AF65-F5344CB8AC3E}">
        <p14:creationId xmlns:p14="http://schemas.microsoft.com/office/powerpoint/2010/main" val="3310072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DDC693-16B3-449B-1893-F1BFB250086B}"/>
              </a:ext>
            </a:extLst>
          </p:cNvPr>
          <p:cNvSpPr>
            <a:spLocks noGrp="1"/>
          </p:cNvSpPr>
          <p:nvPr>
            <p:ph type="ctrTitle"/>
          </p:nvPr>
        </p:nvSpPr>
        <p:spPr>
          <a:xfrm>
            <a:off x="94826" y="1207399"/>
            <a:ext cx="5208694" cy="3998190"/>
          </a:xfrm>
        </p:spPr>
        <p:txBody>
          <a:bodyPr>
            <a:normAutofit/>
          </a:bodyPr>
          <a:lstStyle/>
          <a:p>
            <a:pPr algn="l"/>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sz="4400" dirty="0"/>
          </a:p>
        </p:txBody>
      </p:sp>
      <p:pic>
        <p:nvPicPr>
          <p:cNvPr id="5" name="Picture 4" descr="A picture containing text, font, graphics, graphic design&#10;&#10;Description automatically generated">
            <a:extLst>
              <a:ext uri="{FF2B5EF4-FFF2-40B4-BE49-F238E27FC236}">
                <a16:creationId xmlns:a16="http://schemas.microsoft.com/office/drawing/2014/main" id="{1ECF51C1-7D29-FF7E-BE94-E61C1EE9C992}"/>
              </a:ext>
            </a:extLst>
          </p:cNvPr>
          <p:cNvPicPr>
            <a:picLocks noChangeAspect="1"/>
          </p:cNvPicPr>
          <p:nvPr/>
        </p:nvPicPr>
        <p:blipFill>
          <a:blip r:embed="rId2">
            <a:alphaModFix amt="80000"/>
            <a:extLst>
              <a:ext uri="{28A0092B-C50C-407E-A947-70E740481C1C}">
                <a14:useLocalDpi xmlns:a14="http://schemas.microsoft.com/office/drawing/2010/main" val="0"/>
              </a:ext>
            </a:extLst>
          </a:blip>
          <a:stretch>
            <a:fillRect/>
          </a:stretch>
        </p:blipFill>
        <p:spPr>
          <a:xfrm>
            <a:off x="7326887" y="1501511"/>
            <a:ext cx="4239481" cy="3306795"/>
          </a:xfrm>
          <a:prstGeom prst="rect">
            <a:avLst/>
          </a:prstGeom>
        </p:spPr>
      </p:pic>
      <p:sp>
        <p:nvSpPr>
          <p:cNvPr id="3" name="TextBox 2">
            <a:extLst>
              <a:ext uri="{FF2B5EF4-FFF2-40B4-BE49-F238E27FC236}">
                <a16:creationId xmlns:a16="http://schemas.microsoft.com/office/drawing/2014/main" id="{E614BAD6-AE40-26BF-B2C6-30D21F2824A1}"/>
              </a:ext>
            </a:extLst>
          </p:cNvPr>
          <p:cNvSpPr txBox="1"/>
          <p:nvPr/>
        </p:nvSpPr>
        <p:spPr>
          <a:xfrm>
            <a:off x="756128" y="2249226"/>
            <a:ext cx="9178982" cy="3286284"/>
          </a:xfrm>
          <a:prstGeom prst="rect">
            <a:avLst/>
          </a:prstGeom>
          <a:noFill/>
        </p:spPr>
        <p:txBody>
          <a:bodyPr wrap="square">
            <a:spAutoFit/>
          </a:bodyPr>
          <a:lstStyle/>
          <a:p>
            <a:pPr>
              <a:lnSpc>
                <a:spcPct val="107000"/>
              </a:lnSpc>
              <a:spcAft>
                <a:spcPts val="800"/>
              </a:spcAft>
            </a:pPr>
            <a:r>
              <a:rPr lang="en-GB" sz="4400" b="1" dirty="0">
                <a:effectLst/>
                <a:latin typeface="Congenial" panose="02000503040000020004" pitchFamily="2" charset="0"/>
                <a:ea typeface="Calibri" panose="020F0502020204030204" pitchFamily="34" charset="0"/>
                <a:cs typeface="Times New Roman" panose="02020603050405020304" pitchFamily="18" charset="0"/>
              </a:rPr>
              <a:t>Opening Message</a:t>
            </a:r>
          </a:p>
          <a:p>
            <a:pPr>
              <a:lnSpc>
                <a:spcPct val="107000"/>
              </a:lnSpc>
              <a:spcAft>
                <a:spcPts val="800"/>
              </a:spcAft>
            </a:pPr>
            <a:endParaRPr lang="en-GB" sz="4400" b="1" dirty="0">
              <a:latin typeface="Congenial" panose="02000503040000020004" pitchFamily="2" charset="0"/>
              <a:ea typeface="Calibri" panose="020F0502020204030204" pitchFamily="34" charset="0"/>
              <a:cs typeface="Times New Roman" panose="02020603050405020304" pitchFamily="18" charset="0"/>
            </a:endParaRPr>
          </a:p>
          <a:p>
            <a:pPr>
              <a:lnSpc>
                <a:spcPct val="107000"/>
              </a:lnSpc>
              <a:spcAft>
                <a:spcPts val="800"/>
              </a:spcAft>
            </a:pPr>
            <a:r>
              <a:rPr lang="en-GB" sz="4400" b="1" dirty="0">
                <a:effectLst/>
                <a:latin typeface="Congenial" panose="02000503040000020004" pitchFamily="2" charset="0"/>
                <a:ea typeface="Calibri" panose="020F0502020204030204" pitchFamily="34" charset="0"/>
                <a:cs typeface="Times New Roman" panose="02020603050405020304" pitchFamily="18" charset="0"/>
              </a:rPr>
              <a:t>Ann Baxter</a:t>
            </a:r>
          </a:p>
          <a:p>
            <a:pPr>
              <a:lnSpc>
                <a:spcPct val="107000"/>
              </a:lnSpc>
              <a:spcAft>
                <a:spcPts val="800"/>
              </a:spcAft>
            </a:pPr>
            <a:r>
              <a:rPr lang="en-GB" sz="4400" b="1" dirty="0">
                <a:latin typeface="Congenial" panose="02000503040000020004" pitchFamily="2" charset="0"/>
                <a:ea typeface="Calibri" panose="020F0502020204030204" pitchFamily="34" charset="0"/>
                <a:cs typeface="Times New Roman" panose="02020603050405020304" pitchFamily="18" charset="0"/>
              </a:rPr>
              <a:t>Independent Scrutineer/Chair</a:t>
            </a:r>
            <a:endParaRPr lang="en-GB" sz="4400" dirty="0">
              <a:effectLst/>
              <a:latin typeface="Congenial" panose="020005030400000200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25138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pic>
        <p:nvPicPr>
          <p:cNvPr id="4" name="Picture 3" descr="A picture containing text, font, graphics, graphic design&#10;&#10;Description automatically generated">
            <a:extLst>
              <a:ext uri="{FF2B5EF4-FFF2-40B4-BE49-F238E27FC236}">
                <a16:creationId xmlns:a16="http://schemas.microsoft.com/office/drawing/2014/main" id="{F46509DA-9B0E-BCD5-5B69-A26D769399C1}"/>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180140" y="142639"/>
            <a:ext cx="2260967" cy="1761637"/>
          </a:xfrm>
          <a:prstGeom prst="rect">
            <a:avLst/>
          </a:prstGeom>
        </p:spPr>
      </p:pic>
      <p:sp>
        <p:nvSpPr>
          <p:cNvPr id="5" name="TextBox 4">
            <a:extLst>
              <a:ext uri="{FF2B5EF4-FFF2-40B4-BE49-F238E27FC236}">
                <a16:creationId xmlns:a16="http://schemas.microsoft.com/office/drawing/2014/main" id="{FB4AD6A1-864A-806F-2770-7158E3AFD9A7}"/>
              </a:ext>
            </a:extLst>
          </p:cNvPr>
          <p:cNvSpPr txBox="1"/>
          <p:nvPr/>
        </p:nvSpPr>
        <p:spPr>
          <a:xfrm>
            <a:off x="1449766" y="648638"/>
            <a:ext cx="10562094" cy="407035"/>
          </a:xfrm>
          <a:prstGeom prst="rect">
            <a:avLst/>
          </a:prstGeom>
          <a:noFill/>
        </p:spPr>
        <p:txBody>
          <a:bodyPr wrap="square">
            <a:spAutoFit/>
          </a:bodyPr>
          <a:lstStyle/>
          <a:p>
            <a:pPr algn="ctr">
              <a:lnSpc>
                <a:spcPct val="107000"/>
              </a:lnSpc>
              <a:spcAft>
                <a:spcPts val="800"/>
              </a:spcAft>
            </a:pPr>
            <a:r>
              <a:rPr lang="en-GB"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What has the Partnership done to respond to the learning?</a:t>
            </a:r>
            <a:endPar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6BEA704F-C881-AC42-3AE2-786F7ADF21A3}"/>
              </a:ext>
            </a:extLst>
          </p:cNvPr>
          <p:cNvSpPr/>
          <p:nvPr/>
        </p:nvSpPr>
        <p:spPr>
          <a:xfrm>
            <a:off x="881744" y="1801158"/>
            <a:ext cx="10773677" cy="4191857"/>
          </a:xfrm>
          <a:prstGeom prst="roundRect">
            <a:avLst/>
          </a:prstGeom>
          <a:noFill/>
          <a:ln w="317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Implemented Multi-Agency Quality Assurance processes for live cases</a:t>
            </a:r>
          </a:p>
          <a:p>
            <a:pPr>
              <a:lnSpc>
                <a:spcPct val="107000"/>
              </a:lnSpc>
              <a:spcAft>
                <a:spcPts val="800"/>
              </a:spcAft>
            </a:pP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Partnership’s Quality Assurance &amp; Performance Management Group (QAPM) has responsibility for scrutinising and evaluating the effectiveness of safeguarding arrangements through multi-agency performance data and quality assurance activity.</a:t>
            </a:r>
          </a:p>
          <a:p>
            <a:pPr>
              <a:lnSpc>
                <a:spcPct val="107000"/>
              </a:lnSpc>
              <a:spcAft>
                <a:spcPts val="800"/>
              </a:spcAft>
            </a:pPr>
            <a:r>
              <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 QAPM will collectively discuss a number of live cases on a quarterly basis which correlate with the learnin</a:t>
            </a:r>
            <a:r>
              <a:rPr lang="en-GB"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g from reviews to validate and check whether practice has changed and that the change is embedded.  </a:t>
            </a:r>
            <a:endParaRPr lang="en-GB"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878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1D84A9D-45B2-78CF-4E59-8A6D6B77885C}"/>
              </a:ext>
            </a:extLst>
          </p:cNvPr>
          <p:cNvPicPr>
            <a:picLocks noChangeAspect="1"/>
          </p:cNvPicPr>
          <p:nvPr/>
        </p:nvPicPr>
        <p:blipFill>
          <a:blip r:embed="rId3"/>
          <a:stretch>
            <a:fillRect/>
          </a:stretch>
        </p:blipFill>
        <p:spPr>
          <a:xfrm>
            <a:off x="348099" y="226763"/>
            <a:ext cx="5639044" cy="5300700"/>
          </a:xfrm>
          <a:prstGeom prst="rect">
            <a:avLst/>
          </a:prstGeom>
        </p:spPr>
      </p:pic>
      <p:pic>
        <p:nvPicPr>
          <p:cNvPr id="6" name="Picture 5">
            <a:extLst>
              <a:ext uri="{FF2B5EF4-FFF2-40B4-BE49-F238E27FC236}">
                <a16:creationId xmlns:a16="http://schemas.microsoft.com/office/drawing/2014/main" id="{02011993-5D8F-EAC4-37CC-BEC4CCC45CA2}"/>
              </a:ext>
            </a:extLst>
          </p:cNvPr>
          <p:cNvPicPr>
            <a:picLocks noChangeAspect="1"/>
          </p:cNvPicPr>
          <p:nvPr/>
        </p:nvPicPr>
        <p:blipFill>
          <a:blip r:embed="rId4"/>
          <a:stretch>
            <a:fillRect/>
          </a:stretch>
        </p:blipFill>
        <p:spPr>
          <a:xfrm>
            <a:off x="6879771" y="226763"/>
            <a:ext cx="3695812" cy="5161234"/>
          </a:xfrm>
          <a:prstGeom prst="rect">
            <a:avLst/>
          </a:prstGeom>
        </p:spPr>
      </p:pic>
      <p:sp>
        <p:nvSpPr>
          <p:cNvPr id="9" name="TextBox 8">
            <a:extLst>
              <a:ext uri="{FF2B5EF4-FFF2-40B4-BE49-F238E27FC236}">
                <a16:creationId xmlns:a16="http://schemas.microsoft.com/office/drawing/2014/main" id="{3E760D06-D3D7-248E-09D8-4CD2E5607474}"/>
              </a:ext>
            </a:extLst>
          </p:cNvPr>
          <p:cNvSpPr txBox="1"/>
          <p:nvPr/>
        </p:nvSpPr>
        <p:spPr>
          <a:xfrm>
            <a:off x="348099" y="5682028"/>
            <a:ext cx="10570272" cy="917174"/>
          </a:xfrm>
          <a:prstGeom prst="rect">
            <a:avLst/>
          </a:prstGeom>
          <a:noFill/>
        </p:spPr>
        <p:txBody>
          <a:bodyPr wrap="square">
            <a:spAutoFit/>
          </a:bodyPr>
          <a:lstStyle/>
          <a:p>
            <a:pPr>
              <a:lnSpc>
                <a:spcPct val="90000"/>
              </a:lnSpc>
              <a:spcAft>
                <a:spcPts val="600"/>
              </a:spcAft>
            </a:pPr>
            <a:r>
              <a:rPr lang="en-US" sz="1800" dirty="0"/>
              <a:t>DSP offers a wide range of multi-agency policy, procedure, guidance and resources relating to self-neglect which are available on the DSP website – including those resources being shared today:</a:t>
            </a:r>
          </a:p>
          <a:p>
            <a:pPr indent="-228600">
              <a:lnSpc>
                <a:spcPct val="90000"/>
              </a:lnSpc>
              <a:spcAft>
                <a:spcPts val="600"/>
              </a:spcAft>
              <a:buFont typeface="Arial" panose="020B0604020202020204" pitchFamily="34" charset="0"/>
              <a:buChar char="•"/>
            </a:pPr>
            <a:r>
              <a:rPr lang="en-US" sz="1800" dirty="0">
                <a:hlinkClick r:id="rId5"/>
              </a:rPr>
              <a:t>www.darlington-safeguarding-partnership.co.uk</a:t>
            </a:r>
            <a:endParaRPr lang="en-US" sz="1800" dirty="0"/>
          </a:p>
        </p:txBody>
      </p:sp>
    </p:spTree>
    <p:extLst>
      <p:ext uri="{BB962C8B-B14F-4D97-AF65-F5344CB8AC3E}">
        <p14:creationId xmlns:p14="http://schemas.microsoft.com/office/powerpoint/2010/main" val="38812171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DDC693-16B3-449B-1893-F1BFB250086B}"/>
              </a:ext>
            </a:extLst>
          </p:cNvPr>
          <p:cNvSpPr>
            <a:spLocks noGrp="1"/>
          </p:cNvSpPr>
          <p:nvPr>
            <p:ph type="ctrTitle"/>
          </p:nvPr>
        </p:nvSpPr>
        <p:spPr>
          <a:xfrm>
            <a:off x="94826" y="1207399"/>
            <a:ext cx="5208694" cy="3998190"/>
          </a:xfrm>
        </p:spPr>
        <p:txBody>
          <a:bodyPr>
            <a:normAutofit/>
          </a:bodyPr>
          <a:lstStyle/>
          <a:p>
            <a:pPr algn="l"/>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sz="4400" dirty="0"/>
          </a:p>
        </p:txBody>
      </p:sp>
      <p:pic>
        <p:nvPicPr>
          <p:cNvPr id="5" name="Picture 4" descr="A picture containing text, font, graphics, graphic design&#10;&#10;Description automatically generated">
            <a:extLst>
              <a:ext uri="{FF2B5EF4-FFF2-40B4-BE49-F238E27FC236}">
                <a16:creationId xmlns:a16="http://schemas.microsoft.com/office/drawing/2014/main" id="{1ECF51C1-7D29-FF7E-BE94-E61C1EE9C992}"/>
              </a:ext>
            </a:extLst>
          </p:cNvPr>
          <p:cNvPicPr>
            <a:picLocks noChangeAspect="1"/>
          </p:cNvPicPr>
          <p:nvPr/>
        </p:nvPicPr>
        <p:blipFill>
          <a:blip r:embed="rId2">
            <a:alphaModFix amt="80000"/>
            <a:extLst>
              <a:ext uri="{28A0092B-C50C-407E-A947-70E740481C1C}">
                <a14:useLocalDpi xmlns:a14="http://schemas.microsoft.com/office/drawing/2010/main" val="0"/>
              </a:ext>
            </a:extLst>
          </a:blip>
          <a:stretch>
            <a:fillRect/>
          </a:stretch>
        </p:blipFill>
        <p:spPr>
          <a:xfrm>
            <a:off x="6606253" y="1501511"/>
            <a:ext cx="4942280" cy="3854978"/>
          </a:xfrm>
          <a:prstGeom prst="rect">
            <a:avLst/>
          </a:prstGeom>
        </p:spPr>
      </p:pic>
      <p:sp>
        <p:nvSpPr>
          <p:cNvPr id="3" name="TextBox 2">
            <a:extLst>
              <a:ext uri="{FF2B5EF4-FFF2-40B4-BE49-F238E27FC236}">
                <a16:creationId xmlns:a16="http://schemas.microsoft.com/office/drawing/2014/main" id="{E614BAD6-AE40-26BF-B2C6-30D21F2824A1}"/>
              </a:ext>
            </a:extLst>
          </p:cNvPr>
          <p:cNvSpPr txBox="1"/>
          <p:nvPr/>
        </p:nvSpPr>
        <p:spPr>
          <a:xfrm>
            <a:off x="643467" y="1207399"/>
            <a:ext cx="5817037" cy="5105437"/>
          </a:xfrm>
          <a:prstGeom prst="rect">
            <a:avLst/>
          </a:prstGeom>
          <a:noFill/>
        </p:spPr>
        <p:txBody>
          <a:bodyPr wrap="square">
            <a:spAutoFit/>
          </a:bodyPr>
          <a:lstStyle/>
          <a:p>
            <a:pPr>
              <a:lnSpc>
                <a:spcPct val="107000"/>
              </a:lnSpc>
              <a:spcAft>
                <a:spcPts val="800"/>
              </a:spcAft>
            </a:pPr>
            <a:r>
              <a:rPr lang="en-GB" sz="2800" b="1" dirty="0">
                <a:effectLst/>
                <a:latin typeface="Congenial" panose="02000503040000020004" pitchFamily="2" charset="0"/>
                <a:ea typeface="Calibri" panose="020F0502020204030204" pitchFamily="34" charset="0"/>
                <a:cs typeface="Times New Roman" panose="02020603050405020304" pitchFamily="18" charset="0"/>
              </a:rPr>
              <a:t>North East region of the Association of Directors of Adult Social Services (ADASS) developed a ‘W</a:t>
            </a:r>
            <a:r>
              <a:rPr lang="en-GB" sz="2800" b="1" dirty="0">
                <a:latin typeface="Congenial" panose="02000503040000020004" pitchFamily="2" charset="0"/>
                <a:ea typeface="Calibri" panose="020F0502020204030204" pitchFamily="34" charset="0"/>
                <a:cs typeface="Times New Roman" panose="02020603050405020304" pitchFamily="18" charset="0"/>
              </a:rPr>
              <a:t>hat to do about self-neglect’ animation to raise public awareness of self-neglect:</a:t>
            </a:r>
          </a:p>
          <a:p>
            <a:pPr>
              <a:lnSpc>
                <a:spcPct val="107000"/>
              </a:lnSpc>
              <a:spcAft>
                <a:spcPts val="800"/>
              </a:spcAft>
            </a:pPr>
            <a:endParaRPr lang="en-GB" sz="2800" b="1" dirty="0">
              <a:latin typeface="Congenial" panose="02000503040000020004" pitchFamily="2" charset="0"/>
              <a:ea typeface="Calibri" panose="020F0502020204030204" pitchFamily="34" charset="0"/>
              <a:cs typeface="Times New Roman" panose="02020603050405020304" pitchFamily="18" charset="0"/>
            </a:endParaRPr>
          </a:p>
          <a:p>
            <a:pPr>
              <a:lnSpc>
                <a:spcPct val="107000"/>
              </a:lnSpc>
              <a:spcAft>
                <a:spcPts val="800"/>
              </a:spcAft>
            </a:pPr>
            <a:r>
              <a:rPr lang="en-GB" sz="2800" b="1" dirty="0" err="1">
                <a:latin typeface="Congenial" panose="02000503040000020004" pitchFamily="2" charset="0"/>
                <a:ea typeface="Calibri" panose="020F0502020204030204" pitchFamily="34" charset="0"/>
                <a:cs typeface="Times New Roman" panose="02020603050405020304" pitchFamily="18" charset="0"/>
                <a:hlinkClick r:id="rId3"/>
              </a:rPr>
              <a:t>Youtube</a:t>
            </a:r>
            <a:r>
              <a:rPr lang="en-GB" sz="2800" b="1" dirty="0">
                <a:latin typeface="Congenial" panose="02000503040000020004" pitchFamily="2" charset="0"/>
                <a:ea typeface="Calibri" panose="020F0502020204030204" pitchFamily="34" charset="0"/>
                <a:cs typeface="Times New Roman" panose="02020603050405020304" pitchFamily="18" charset="0"/>
                <a:hlinkClick r:id="rId3"/>
              </a:rPr>
              <a:t> Video</a:t>
            </a:r>
            <a:endParaRPr lang="en-GB" sz="2800" b="1" dirty="0">
              <a:latin typeface="Congenial" panose="02000503040000020004" pitchFamily="2" charset="0"/>
              <a:ea typeface="Calibri" panose="020F0502020204030204" pitchFamily="34" charset="0"/>
              <a:cs typeface="Times New Roman" panose="02020603050405020304" pitchFamily="18" charset="0"/>
            </a:endParaRPr>
          </a:p>
          <a:p>
            <a:pPr>
              <a:lnSpc>
                <a:spcPct val="107000"/>
              </a:lnSpc>
              <a:spcAft>
                <a:spcPts val="800"/>
              </a:spcAft>
            </a:pPr>
            <a:endParaRPr lang="en-GB" sz="2800" b="1" dirty="0">
              <a:effectLst/>
              <a:latin typeface="Congenial" panose="02000503040000020004" pitchFamily="2" charset="0"/>
              <a:ea typeface="Calibri" panose="020F0502020204030204" pitchFamily="34" charset="0"/>
              <a:cs typeface="Times New Roman" panose="02020603050405020304" pitchFamily="18" charset="0"/>
            </a:endParaRPr>
          </a:p>
          <a:p>
            <a:pPr>
              <a:lnSpc>
                <a:spcPct val="107000"/>
              </a:lnSpc>
              <a:spcAft>
                <a:spcPts val="800"/>
              </a:spcAft>
            </a:pPr>
            <a:endParaRPr lang="en-GB" sz="2800" dirty="0">
              <a:effectLst/>
              <a:latin typeface="Congenial" panose="020005030400000200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5234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DDC693-16B3-449B-1893-F1BFB250086B}"/>
              </a:ext>
            </a:extLst>
          </p:cNvPr>
          <p:cNvSpPr>
            <a:spLocks noGrp="1"/>
          </p:cNvSpPr>
          <p:nvPr>
            <p:ph type="ctrTitle"/>
          </p:nvPr>
        </p:nvSpPr>
        <p:spPr>
          <a:xfrm>
            <a:off x="94826" y="1207399"/>
            <a:ext cx="5208694" cy="3998190"/>
          </a:xfrm>
        </p:spPr>
        <p:txBody>
          <a:bodyPr>
            <a:normAutofit/>
          </a:bodyPr>
          <a:lstStyle/>
          <a:p>
            <a:pPr algn="l"/>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sz="4400" dirty="0"/>
          </a:p>
        </p:txBody>
      </p:sp>
      <p:pic>
        <p:nvPicPr>
          <p:cNvPr id="5" name="Picture 4" descr="A picture containing text, font, graphics, graphic design&#10;&#10;Description automatically generated">
            <a:extLst>
              <a:ext uri="{FF2B5EF4-FFF2-40B4-BE49-F238E27FC236}">
                <a16:creationId xmlns:a16="http://schemas.microsoft.com/office/drawing/2014/main" id="{1ECF51C1-7D29-FF7E-BE94-E61C1EE9C992}"/>
              </a:ext>
            </a:extLst>
          </p:cNvPr>
          <p:cNvPicPr>
            <a:picLocks noChangeAspect="1"/>
          </p:cNvPicPr>
          <p:nvPr/>
        </p:nvPicPr>
        <p:blipFill>
          <a:blip r:embed="rId2">
            <a:alphaModFix amt="80000"/>
            <a:extLst>
              <a:ext uri="{28A0092B-C50C-407E-A947-70E740481C1C}">
                <a14:useLocalDpi xmlns:a14="http://schemas.microsoft.com/office/drawing/2010/main" val="0"/>
              </a:ext>
            </a:extLst>
          </a:blip>
          <a:stretch>
            <a:fillRect/>
          </a:stretch>
        </p:blipFill>
        <p:spPr>
          <a:xfrm>
            <a:off x="6606253" y="1501511"/>
            <a:ext cx="4942280" cy="3854978"/>
          </a:xfrm>
          <a:prstGeom prst="rect">
            <a:avLst/>
          </a:prstGeom>
        </p:spPr>
      </p:pic>
      <p:sp>
        <p:nvSpPr>
          <p:cNvPr id="3" name="TextBox 2">
            <a:extLst>
              <a:ext uri="{FF2B5EF4-FFF2-40B4-BE49-F238E27FC236}">
                <a16:creationId xmlns:a16="http://schemas.microsoft.com/office/drawing/2014/main" id="{E614BAD6-AE40-26BF-B2C6-30D21F2824A1}"/>
              </a:ext>
            </a:extLst>
          </p:cNvPr>
          <p:cNvSpPr txBox="1"/>
          <p:nvPr/>
        </p:nvSpPr>
        <p:spPr>
          <a:xfrm>
            <a:off x="643466" y="1637185"/>
            <a:ext cx="5736785" cy="4607030"/>
          </a:xfrm>
          <a:prstGeom prst="rect">
            <a:avLst/>
          </a:prstGeom>
          <a:noFill/>
        </p:spPr>
        <p:txBody>
          <a:bodyPr wrap="square">
            <a:spAutoFit/>
          </a:bodyPr>
          <a:lstStyle/>
          <a:p>
            <a:pPr>
              <a:lnSpc>
                <a:spcPct val="107000"/>
              </a:lnSpc>
              <a:spcAft>
                <a:spcPts val="800"/>
              </a:spcAft>
            </a:pPr>
            <a:r>
              <a:rPr lang="en-GB" sz="3200" b="1" dirty="0">
                <a:effectLst/>
                <a:latin typeface="Congenial" panose="02000503040000020004" pitchFamily="2" charset="0"/>
                <a:ea typeface="Calibri" panose="020F0502020204030204" pitchFamily="34" charset="0"/>
                <a:cs typeface="Times New Roman" panose="02020603050405020304" pitchFamily="18" charset="0"/>
              </a:rPr>
              <a:t>Darlington Safeguarding Partnership and </a:t>
            </a:r>
            <a:r>
              <a:rPr lang="en-GB" sz="3200" b="1" dirty="0">
                <a:latin typeface="Congenial" panose="02000503040000020004" pitchFamily="2" charset="0"/>
                <a:ea typeface="Calibri" panose="020F0502020204030204" pitchFamily="34" charset="0"/>
                <a:cs typeface="Times New Roman" panose="02020603050405020304" pitchFamily="18" charset="0"/>
              </a:rPr>
              <a:t>o</a:t>
            </a:r>
            <a:r>
              <a:rPr lang="en-GB" sz="3200" b="1" dirty="0">
                <a:effectLst/>
                <a:latin typeface="Congenial" panose="02000503040000020004" pitchFamily="2" charset="0"/>
                <a:ea typeface="Calibri" panose="020F0502020204030204" pitchFamily="34" charset="0"/>
                <a:cs typeface="Times New Roman" panose="02020603050405020304" pitchFamily="18" charset="0"/>
              </a:rPr>
              <a:t>verview of Safeguarding Adult Review processes</a:t>
            </a:r>
          </a:p>
          <a:p>
            <a:pPr>
              <a:lnSpc>
                <a:spcPct val="107000"/>
              </a:lnSpc>
              <a:spcAft>
                <a:spcPts val="800"/>
              </a:spcAft>
            </a:pPr>
            <a:endParaRPr lang="en-GB" sz="3200" b="1" dirty="0">
              <a:effectLst/>
              <a:latin typeface="Congenial" panose="02000503040000020004" pitchFamily="2" charset="0"/>
              <a:ea typeface="Calibri" panose="020F0502020204030204" pitchFamily="34" charset="0"/>
              <a:cs typeface="Times New Roman" panose="02020603050405020304" pitchFamily="18" charset="0"/>
            </a:endParaRPr>
          </a:p>
          <a:p>
            <a:pPr>
              <a:lnSpc>
                <a:spcPct val="107000"/>
              </a:lnSpc>
              <a:spcAft>
                <a:spcPts val="800"/>
              </a:spcAft>
            </a:pPr>
            <a:r>
              <a:rPr lang="en-GB" sz="3200" b="1" dirty="0">
                <a:latin typeface="Congenial" panose="02000503040000020004" pitchFamily="2" charset="0"/>
                <a:ea typeface="Calibri" panose="020F0502020204030204" pitchFamily="34" charset="0"/>
                <a:cs typeface="Times New Roman" panose="02020603050405020304" pitchFamily="18" charset="0"/>
              </a:rPr>
              <a:t>Amanda Hugill</a:t>
            </a:r>
          </a:p>
          <a:p>
            <a:pPr>
              <a:lnSpc>
                <a:spcPct val="107000"/>
              </a:lnSpc>
              <a:spcAft>
                <a:spcPts val="800"/>
              </a:spcAft>
            </a:pPr>
            <a:r>
              <a:rPr lang="en-GB" sz="3200" b="1" dirty="0">
                <a:effectLst/>
                <a:latin typeface="Congenial" panose="02000503040000020004" pitchFamily="2" charset="0"/>
                <a:ea typeface="Calibri" panose="020F0502020204030204" pitchFamily="34" charset="0"/>
                <a:cs typeface="Times New Roman" panose="02020603050405020304" pitchFamily="18" charset="0"/>
              </a:rPr>
              <a:t>Partnership Business Manager</a:t>
            </a:r>
            <a:endParaRPr lang="en-GB" sz="3200" dirty="0">
              <a:effectLst/>
              <a:latin typeface="Congenial" panose="020005030400000200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81778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C3F2A34-39B1-325D-C16D-4D293E9A2485}"/>
              </a:ext>
            </a:extLst>
          </p:cNvPr>
          <p:cNvSpPr txBox="1"/>
          <p:nvPr/>
        </p:nvSpPr>
        <p:spPr>
          <a:xfrm>
            <a:off x="0" y="6381798"/>
            <a:ext cx="6967056" cy="773673"/>
          </a:xfrm>
          <a:prstGeom prst="rect">
            <a:avLst/>
          </a:prstGeom>
          <a:noFill/>
        </p:spPr>
        <p:txBody>
          <a:bodyPr wrap="square">
            <a:spAutoFit/>
          </a:bodyPr>
          <a:lstStyle/>
          <a:p>
            <a:pPr lvl="0" algn="ctr">
              <a:lnSpc>
                <a:spcPct val="107000"/>
              </a:lnSpc>
            </a:pPr>
            <a:endParaRPr lang="en-GB" sz="1400" b="1" u="sng" dirty="0">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pPr>
            <a:endParaRPr lang="en-GB" sz="1400" b="1" u="sng"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A picture containing text, font, graphics, graphic design&#10;&#10;Description automatically generated">
            <a:extLst>
              <a:ext uri="{FF2B5EF4-FFF2-40B4-BE49-F238E27FC236}">
                <a16:creationId xmlns:a16="http://schemas.microsoft.com/office/drawing/2014/main" id="{F5884A51-A22E-B50F-7A1E-ACBEF315885D}"/>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213696" y="81145"/>
            <a:ext cx="2260967" cy="1761637"/>
          </a:xfrm>
          <a:prstGeom prst="rect">
            <a:avLst/>
          </a:prstGeom>
        </p:spPr>
      </p:pic>
      <p:graphicFrame>
        <p:nvGraphicFramePr>
          <p:cNvPr id="3" name="Diagram 2">
            <a:extLst>
              <a:ext uri="{FF2B5EF4-FFF2-40B4-BE49-F238E27FC236}">
                <a16:creationId xmlns:a16="http://schemas.microsoft.com/office/drawing/2014/main" id="{AB0FBFB0-80C8-881D-DA1D-F0AA31E451FF}"/>
              </a:ext>
            </a:extLst>
          </p:cNvPr>
          <p:cNvGraphicFramePr/>
          <p:nvPr>
            <p:extLst>
              <p:ext uri="{D42A27DB-BD31-4B8C-83A1-F6EECF244321}">
                <p14:modId xmlns:p14="http://schemas.microsoft.com/office/powerpoint/2010/main" val="2538801766"/>
              </p:ext>
            </p:extLst>
          </p:nvPr>
        </p:nvGraphicFramePr>
        <p:xfrm>
          <a:off x="2833533" y="399361"/>
          <a:ext cx="8859899" cy="60592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56866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C3F2A34-39B1-325D-C16D-4D293E9A2485}"/>
              </a:ext>
            </a:extLst>
          </p:cNvPr>
          <p:cNvSpPr txBox="1"/>
          <p:nvPr/>
        </p:nvSpPr>
        <p:spPr>
          <a:xfrm>
            <a:off x="0" y="6381798"/>
            <a:ext cx="6967056" cy="773673"/>
          </a:xfrm>
          <a:prstGeom prst="rect">
            <a:avLst/>
          </a:prstGeom>
          <a:noFill/>
        </p:spPr>
        <p:txBody>
          <a:bodyPr wrap="square">
            <a:spAutoFit/>
          </a:bodyPr>
          <a:lstStyle/>
          <a:p>
            <a:pPr lvl="0" algn="ctr">
              <a:lnSpc>
                <a:spcPct val="107000"/>
              </a:lnSpc>
            </a:pPr>
            <a:endParaRPr lang="en-GB" sz="1400" b="1" u="sng" dirty="0">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pPr>
            <a:endParaRPr lang="en-GB" sz="1400" b="1" u="sng"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A picture containing text, font, graphics, graphic design&#10;&#10;Description automatically generated">
            <a:extLst>
              <a:ext uri="{FF2B5EF4-FFF2-40B4-BE49-F238E27FC236}">
                <a16:creationId xmlns:a16="http://schemas.microsoft.com/office/drawing/2014/main" id="{F5884A51-A22E-B50F-7A1E-ACBEF315885D}"/>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213696" y="81145"/>
            <a:ext cx="2260967" cy="1761637"/>
          </a:xfrm>
          <a:prstGeom prst="rect">
            <a:avLst/>
          </a:prstGeom>
        </p:spPr>
      </p:pic>
      <p:graphicFrame>
        <p:nvGraphicFramePr>
          <p:cNvPr id="3" name="Diagram 2">
            <a:extLst>
              <a:ext uri="{FF2B5EF4-FFF2-40B4-BE49-F238E27FC236}">
                <a16:creationId xmlns:a16="http://schemas.microsoft.com/office/drawing/2014/main" id="{AB0FBFB0-80C8-881D-DA1D-F0AA31E451FF}"/>
              </a:ext>
            </a:extLst>
          </p:cNvPr>
          <p:cNvGraphicFramePr/>
          <p:nvPr>
            <p:extLst>
              <p:ext uri="{D42A27DB-BD31-4B8C-83A1-F6EECF244321}">
                <p14:modId xmlns:p14="http://schemas.microsoft.com/office/powerpoint/2010/main" val="1987687111"/>
              </p:ext>
            </p:extLst>
          </p:nvPr>
        </p:nvGraphicFramePr>
        <p:xfrm>
          <a:off x="2833533" y="399361"/>
          <a:ext cx="8859899" cy="60592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50122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DDC693-16B3-449B-1893-F1BFB250086B}"/>
              </a:ext>
            </a:extLst>
          </p:cNvPr>
          <p:cNvSpPr>
            <a:spLocks noGrp="1"/>
          </p:cNvSpPr>
          <p:nvPr>
            <p:ph type="ctrTitle"/>
          </p:nvPr>
        </p:nvSpPr>
        <p:spPr>
          <a:xfrm>
            <a:off x="94826" y="1207399"/>
            <a:ext cx="5208694" cy="3998190"/>
          </a:xfrm>
        </p:spPr>
        <p:txBody>
          <a:bodyPr>
            <a:normAutofit/>
          </a:bodyPr>
          <a:lstStyle/>
          <a:p>
            <a:pPr algn="l"/>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sz="4400" dirty="0"/>
          </a:p>
        </p:txBody>
      </p:sp>
      <p:pic>
        <p:nvPicPr>
          <p:cNvPr id="5" name="Picture 4" descr="A picture containing text, font, graphics, graphic design&#10;&#10;Description automatically generated">
            <a:extLst>
              <a:ext uri="{FF2B5EF4-FFF2-40B4-BE49-F238E27FC236}">
                <a16:creationId xmlns:a16="http://schemas.microsoft.com/office/drawing/2014/main" id="{1ECF51C1-7D29-FF7E-BE94-E61C1EE9C992}"/>
              </a:ext>
            </a:extLst>
          </p:cNvPr>
          <p:cNvPicPr>
            <a:picLocks noChangeAspect="1"/>
          </p:cNvPicPr>
          <p:nvPr/>
        </p:nvPicPr>
        <p:blipFill>
          <a:blip r:embed="rId2">
            <a:alphaModFix amt="80000"/>
            <a:extLst>
              <a:ext uri="{28A0092B-C50C-407E-A947-70E740481C1C}">
                <a14:useLocalDpi xmlns:a14="http://schemas.microsoft.com/office/drawing/2010/main" val="0"/>
              </a:ext>
            </a:extLst>
          </a:blip>
          <a:stretch>
            <a:fillRect/>
          </a:stretch>
        </p:blipFill>
        <p:spPr>
          <a:xfrm>
            <a:off x="6606253" y="1501511"/>
            <a:ext cx="4942280" cy="3854978"/>
          </a:xfrm>
          <a:prstGeom prst="rect">
            <a:avLst/>
          </a:prstGeom>
        </p:spPr>
      </p:pic>
      <p:sp>
        <p:nvSpPr>
          <p:cNvPr id="3" name="TextBox 2">
            <a:extLst>
              <a:ext uri="{FF2B5EF4-FFF2-40B4-BE49-F238E27FC236}">
                <a16:creationId xmlns:a16="http://schemas.microsoft.com/office/drawing/2014/main" id="{E614BAD6-AE40-26BF-B2C6-30D21F2824A1}"/>
              </a:ext>
            </a:extLst>
          </p:cNvPr>
          <p:cNvSpPr txBox="1"/>
          <p:nvPr/>
        </p:nvSpPr>
        <p:spPr>
          <a:xfrm>
            <a:off x="371084" y="2173725"/>
            <a:ext cx="3824259" cy="3046603"/>
          </a:xfrm>
          <a:prstGeom prst="rect">
            <a:avLst/>
          </a:prstGeom>
          <a:noFill/>
        </p:spPr>
        <p:txBody>
          <a:bodyPr wrap="square">
            <a:spAutoFit/>
          </a:bodyPr>
          <a:lstStyle/>
          <a:p>
            <a:pPr>
              <a:lnSpc>
                <a:spcPct val="107000"/>
              </a:lnSpc>
              <a:spcAft>
                <a:spcPts val="800"/>
              </a:spcAft>
            </a:pPr>
            <a:r>
              <a:rPr lang="en-GB" sz="3600" b="1" dirty="0">
                <a:effectLst/>
                <a:latin typeface="Congenial" panose="02000503040000020004" pitchFamily="2" charset="0"/>
                <a:ea typeface="Calibri" panose="020F0502020204030204" pitchFamily="34" charset="0"/>
                <a:cs typeface="Times New Roman" panose="02020603050405020304" pitchFamily="18" charset="0"/>
              </a:rPr>
              <a:t>Local Picture Safeguarding Adult Review (SAR) referrals and data</a:t>
            </a:r>
            <a:endParaRPr lang="en-GB" sz="3600" dirty="0">
              <a:effectLst/>
              <a:latin typeface="Congenial" panose="020005030400000200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18948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pic>
        <p:nvPicPr>
          <p:cNvPr id="5" name="Picture 4" descr="A picture containing text, font, graphics, graphic design&#10;&#10;Description automatically generated">
            <a:extLst>
              <a:ext uri="{FF2B5EF4-FFF2-40B4-BE49-F238E27FC236}">
                <a16:creationId xmlns:a16="http://schemas.microsoft.com/office/drawing/2014/main" id="{F634527D-E076-D016-2BA3-859B56F9F128}"/>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213696" y="81145"/>
            <a:ext cx="2260967" cy="1761637"/>
          </a:xfrm>
          <a:prstGeom prst="rect">
            <a:avLst/>
          </a:prstGeom>
        </p:spPr>
      </p:pic>
      <p:sp>
        <p:nvSpPr>
          <p:cNvPr id="7" name="TextBox 6">
            <a:extLst>
              <a:ext uri="{FF2B5EF4-FFF2-40B4-BE49-F238E27FC236}">
                <a16:creationId xmlns:a16="http://schemas.microsoft.com/office/drawing/2014/main" id="{B828518E-89E9-92F3-0AFD-9972E65C35A5}"/>
              </a:ext>
            </a:extLst>
          </p:cNvPr>
          <p:cNvSpPr txBox="1"/>
          <p:nvPr/>
        </p:nvSpPr>
        <p:spPr>
          <a:xfrm>
            <a:off x="698887" y="1749811"/>
            <a:ext cx="11406027" cy="4678204"/>
          </a:xfrm>
          <a:prstGeom prst="rect">
            <a:avLst/>
          </a:prstGeom>
          <a:noFill/>
        </p:spPr>
        <p:txBody>
          <a:bodyPr wrap="square" rtlCol="0">
            <a:spAutoFit/>
          </a:bodyPr>
          <a:lstStyle/>
          <a:p>
            <a:r>
              <a:rPr lang="en-GB" sz="2800" dirty="0"/>
              <a:t>Safeguarding Adult Reviews and Learning Lesson Reviews promote effective learning and improvement action to prevent future deaths or serious harm occurring again.</a:t>
            </a:r>
          </a:p>
          <a:p>
            <a:endParaRPr lang="en-GB" sz="2800" dirty="0"/>
          </a:p>
          <a:p>
            <a:r>
              <a:rPr lang="en-GB" sz="2800" dirty="0"/>
              <a:t>They provide invaluable insight into the way organisations are working together to prevent and reduce abuse and neglect of adults and help to understand the practice issues and areas for improvement in the system.</a:t>
            </a:r>
          </a:p>
          <a:p>
            <a:endParaRPr lang="en-GB" sz="2800" dirty="0"/>
          </a:p>
          <a:p>
            <a:r>
              <a:rPr lang="en-GB" sz="2800" dirty="0"/>
              <a:t>Reviews also provide an opportunity to explore examples of good practice which can be applied in the future. </a:t>
            </a:r>
          </a:p>
          <a:p>
            <a:endParaRPr lang="en-GB" dirty="0"/>
          </a:p>
        </p:txBody>
      </p:sp>
    </p:spTree>
    <p:extLst>
      <p:ext uri="{BB962C8B-B14F-4D97-AF65-F5344CB8AC3E}">
        <p14:creationId xmlns:p14="http://schemas.microsoft.com/office/powerpoint/2010/main" val="9794793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36379E-4B49-6A4F-649D-7E401D314BEC}"/>
              </a:ext>
            </a:extLst>
          </p:cNvPr>
          <p:cNvSpPr txBox="1"/>
          <p:nvPr/>
        </p:nvSpPr>
        <p:spPr>
          <a:xfrm>
            <a:off x="2474663" y="490357"/>
            <a:ext cx="9013971" cy="407035"/>
          </a:xfrm>
          <a:prstGeom prst="rect">
            <a:avLst/>
          </a:prstGeom>
          <a:noFill/>
        </p:spPr>
        <p:txBody>
          <a:bodyPr wrap="square">
            <a:spAutoFit/>
          </a:bodyPr>
          <a:lstStyle/>
          <a:p>
            <a:pPr>
              <a:lnSpc>
                <a:spcPct val="107000"/>
              </a:lnSpc>
              <a:spcAft>
                <a:spcPts val="800"/>
              </a:spcAft>
            </a:pPr>
            <a:r>
              <a:rPr lang="en-GB" sz="2000" b="1" dirty="0">
                <a:effectLst/>
                <a:latin typeface="Calibri" panose="020F0502020204030204" pitchFamily="34" charset="0"/>
                <a:ea typeface="Calibri" panose="020F0502020204030204" pitchFamily="34" charset="0"/>
                <a:cs typeface="Times New Roman" panose="02020603050405020304" pitchFamily="18" charset="0"/>
              </a:rPr>
              <a:t>Numbers of Adult referrals since the Partnership went live in July 2019</a:t>
            </a:r>
          </a:p>
        </p:txBody>
      </p:sp>
      <p:pic>
        <p:nvPicPr>
          <p:cNvPr id="5" name="Picture 4" descr="A picture containing text, font, graphics, graphic design&#10;&#10;Description automatically generated">
            <a:extLst>
              <a:ext uri="{FF2B5EF4-FFF2-40B4-BE49-F238E27FC236}">
                <a16:creationId xmlns:a16="http://schemas.microsoft.com/office/drawing/2014/main" id="{F634527D-E076-D016-2BA3-859B56F9F128}"/>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213696" y="81145"/>
            <a:ext cx="2260967" cy="1761637"/>
          </a:xfrm>
          <a:prstGeom prst="rect">
            <a:avLst/>
          </a:prstGeom>
        </p:spPr>
      </p:pic>
      <p:pic>
        <p:nvPicPr>
          <p:cNvPr id="3" name="Picture 2">
            <a:extLst>
              <a:ext uri="{FF2B5EF4-FFF2-40B4-BE49-F238E27FC236}">
                <a16:creationId xmlns:a16="http://schemas.microsoft.com/office/drawing/2014/main" id="{B12A9A99-AA27-9D8F-2C3C-327D60C33E14}"/>
              </a:ext>
            </a:extLst>
          </p:cNvPr>
          <p:cNvPicPr>
            <a:picLocks noChangeAspect="1"/>
          </p:cNvPicPr>
          <p:nvPr/>
        </p:nvPicPr>
        <p:blipFill>
          <a:blip r:embed="rId3"/>
          <a:stretch>
            <a:fillRect/>
          </a:stretch>
        </p:blipFill>
        <p:spPr>
          <a:xfrm>
            <a:off x="2677886" y="1015495"/>
            <a:ext cx="8060320" cy="3992943"/>
          </a:xfrm>
          <a:prstGeom prst="rect">
            <a:avLst/>
          </a:prstGeom>
        </p:spPr>
      </p:pic>
      <p:sp>
        <p:nvSpPr>
          <p:cNvPr id="7" name="TextBox 6">
            <a:extLst>
              <a:ext uri="{FF2B5EF4-FFF2-40B4-BE49-F238E27FC236}">
                <a16:creationId xmlns:a16="http://schemas.microsoft.com/office/drawing/2014/main" id="{B828518E-89E9-92F3-0AFD-9972E65C35A5}"/>
              </a:ext>
            </a:extLst>
          </p:cNvPr>
          <p:cNvSpPr txBox="1"/>
          <p:nvPr/>
        </p:nvSpPr>
        <p:spPr>
          <a:xfrm>
            <a:off x="392986" y="5126542"/>
            <a:ext cx="11406027" cy="1754326"/>
          </a:xfrm>
          <a:prstGeom prst="rect">
            <a:avLst/>
          </a:prstGeom>
          <a:noFill/>
        </p:spPr>
        <p:txBody>
          <a:bodyPr wrap="square" rtlCol="0">
            <a:spAutoFit/>
          </a:bodyPr>
          <a:lstStyle/>
          <a:p>
            <a:r>
              <a:rPr lang="en-GB" dirty="0"/>
              <a:t>From the referrals 13 referrals received no statutory SARs undertaken.  There were 7 Learning Lesson Reviews (LLR) taken forward (54%), the remainder were reviewed and deemed NFA (46%) as other processes in place (i.e. single agency, no further learning to explore).  Of the 7 LLRs undertaken, 5 featured self-neglect (71%)</a:t>
            </a:r>
          </a:p>
          <a:p>
            <a:r>
              <a:rPr lang="en-GB" dirty="0"/>
              <a:t>Nationally Analysis of SAR’s (2019-2023) has identified a marked increase in the number of SAR’s undertaken for self-neglect (from 45% to 60%)</a:t>
            </a:r>
          </a:p>
          <a:p>
            <a:endParaRPr lang="en-GB" dirty="0"/>
          </a:p>
        </p:txBody>
      </p:sp>
    </p:spTree>
    <p:extLst>
      <p:ext uri="{BB962C8B-B14F-4D97-AF65-F5344CB8AC3E}">
        <p14:creationId xmlns:p14="http://schemas.microsoft.com/office/powerpoint/2010/main" val="29641732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64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36379E-4B49-6A4F-649D-7E401D314BEC}"/>
              </a:ext>
            </a:extLst>
          </p:cNvPr>
          <p:cNvSpPr txBox="1"/>
          <p:nvPr/>
        </p:nvSpPr>
        <p:spPr>
          <a:xfrm>
            <a:off x="2474663" y="490357"/>
            <a:ext cx="9013971" cy="470000"/>
          </a:xfrm>
          <a:prstGeom prst="rect">
            <a:avLst/>
          </a:prstGeom>
          <a:noFill/>
        </p:spPr>
        <p:txBody>
          <a:bodyPr wrap="square">
            <a:spAutoFit/>
          </a:bodyPr>
          <a:lstStyle/>
          <a:p>
            <a:pPr>
              <a:lnSpc>
                <a:spcPct val="107000"/>
              </a:lnSpc>
              <a:spcAft>
                <a:spcPts val="800"/>
              </a:spcAft>
            </a:pPr>
            <a:r>
              <a:rPr lang="en-GB" sz="2400" b="1" dirty="0">
                <a:effectLst/>
                <a:latin typeface="Calibri" panose="020F0502020204030204" pitchFamily="34" charset="0"/>
                <a:ea typeface="Calibri" panose="020F0502020204030204" pitchFamily="34" charset="0"/>
                <a:cs typeface="Times New Roman" panose="02020603050405020304" pitchFamily="18" charset="0"/>
              </a:rPr>
              <a:t>Safeguarding Adult Data 2019-2024 (SAC return</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5" name="Picture 4" descr="A picture containing text, font, graphics, graphic design&#10;&#10;Description automatically generated">
            <a:extLst>
              <a:ext uri="{FF2B5EF4-FFF2-40B4-BE49-F238E27FC236}">
                <a16:creationId xmlns:a16="http://schemas.microsoft.com/office/drawing/2014/main" id="{F634527D-E076-D016-2BA3-859B56F9F128}"/>
              </a:ext>
            </a:extLst>
          </p:cNvPr>
          <p:cNvPicPr>
            <a:picLocks noChangeAspect="1"/>
          </p:cNvPicPr>
          <p:nvPr/>
        </p:nvPicPr>
        <p:blipFill>
          <a:blip r:embed="rId2">
            <a:alphaModFix amt="46000"/>
            <a:extLst>
              <a:ext uri="{28A0092B-C50C-407E-A947-70E740481C1C}">
                <a14:useLocalDpi xmlns:a14="http://schemas.microsoft.com/office/drawing/2010/main" val="0"/>
              </a:ext>
            </a:extLst>
          </a:blip>
          <a:stretch>
            <a:fillRect/>
          </a:stretch>
        </p:blipFill>
        <p:spPr>
          <a:xfrm>
            <a:off x="213696" y="81145"/>
            <a:ext cx="2260967" cy="1761637"/>
          </a:xfrm>
          <a:prstGeom prst="rect">
            <a:avLst/>
          </a:prstGeom>
        </p:spPr>
      </p:pic>
      <p:graphicFrame>
        <p:nvGraphicFramePr>
          <p:cNvPr id="3" name="Chart 2">
            <a:extLst>
              <a:ext uri="{FF2B5EF4-FFF2-40B4-BE49-F238E27FC236}">
                <a16:creationId xmlns:a16="http://schemas.microsoft.com/office/drawing/2014/main" id="{F34F87A6-BFAA-3FA2-9509-3810DFE3E272}"/>
              </a:ext>
            </a:extLst>
          </p:cNvPr>
          <p:cNvGraphicFramePr>
            <a:graphicFrameLocks/>
          </p:cNvGraphicFramePr>
          <p:nvPr>
            <p:extLst>
              <p:ext uri="{D42A27DB-BD31-4B8C-83A1-F6EECF244321}">
                <p14:modId xmlns:p14="http://schemas.microsoft.com/office/powerpoint/2010/main" val="3318480243"/>
              </p:ext>
            </p:extLst>
          </p:nvPr>
        </p:nvGraphicFramePr>
        <p:xfrm>
          <a:off x="785199" y="1754828"/>
          <a:ext cx="5256647" cy="288886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A27BC413-D7EC-7150-28DC-B1BBBC310CD0}"/>
              </a:ext>
            </a:extLst>
          </p:cNvPr>
          <p:cNvSpPr txBox="1"/>
          <p:nvPr/>
        </p:nvSpPr>
        <p:spPr>
          <a:xfrm>
            <a:off x="653144" y="4949905"/>
            <a:ext cx="9698926" cy="1200329"/>
          </a:xfrm>
          <a:prstGeom prst="rect">
            <a:avLst/>
          </a:prstGeom>
          <a:noFill/>
        </p:spPr>
        <p:txBody>
          <a:bodyPr wrap="square" rtlCol="0">
            <a:spAutoFit/>
          </a:bodyPr>
          <a:lstStyle/>
          <a:p>
            <a:r>
              <a:rPr lang="en-GB" dirty="0"/>
              <a:t>The data (submitted for the annual Safeguarding Adult Collection return) highlights the number of S42 enquiries concluded where self-neglect identified as category of risk – Darlington data highlights a </a:t>
            </a:r>
            <a:r>
              <a:rPr lang="en-GB"/>
              <a:t>steady increase </a:t>
            </a:r>
            <a:r>
              <a:rPr lang="en-GB" dirty="0"/>
              <a:t>year </a:t>
            </a:r>
            <a:r>
              <a:rPr lang="en-GB"/>
              <a:t>on year.  </a:t>
            </a:r>
            <a:endParaRPr lang="en-GB" dirty="0"/>
          </a:p>
          <a:p>
            <a:r>
              <a:rPr lang="en-GB" dirty="0"/>
              <a:t>This is a picture reflected nationally evidenced in the All England data – graph showing upward trend.</a:t>
            </a:r>
          </a:p>
        </p:txBody>
      </p:sp>
      <p:graphicFrame>
        <p:nvGraphicFramePr>
          <p:cNvPr id="7" name="Chart 6">
            <a:extLst>
              <a:ext uri="{FF2B5EF4-FFF2-40B4-BE49-F238E27FC236}">
                <a16:creationId xmlns:a16="http://schemas.microsoft.com/office/drawing/2014/main" id="{6F35087E-1536-40C6-FCBB-66A24E6CA180}"/>
              </a:ext>
            </a:extLst>
          </p:cNvPr>
          <p:cNvGraphicFramePr>
            <a:graphicFrameLocks/>
          </p:cNvGraphicFramePr>
          <p:nvPr>
            <p:extLst>
              <p:ext uri="{D42A27DB-BD31-4B8C-83A1-F6EECF244321}">
                <p14:modId xmlns:p14="http://schemas.microsoft.com/office/powerpoint/2010/main" val="1865590685"/>
              </p:ext>
            </p:extLst>
          </p:nvPr>
        </p:nvGraphicFramePr>
        <p:xfrm>
          <a:off x="6626405" y="1842782"/>
          <a:ext cx="4557429" cy="271296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191188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2570</TotalTime>
  <Words>1501</Words>
  <Application>Microsoft Office PowerPoint</Application>
  <PresentationFormat>Widescreen</PresentationFormat>
  <Paragraphs>128</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Congenial</vt:lpstr>
      <vt:lpstr>Courier New</vt:lpstr>
      <vt:lpstr>Symbol</vt:lpstr>
      <vt:lpstr>Office Theme</vt:lpstr>
      <vt:lpstr>Self-Neglect and Hoarding Conference  2nd July 2024 </vt:lpstr>
      <vt:lpstr> </vt:lpstr>
      <vt:lpstr> </vt:lpstr>
      <vt:lpstr>PowerPoint Presentation</vt:lpstr>
      <vt:lpstr>PowerPoint Presentation</vt:lpstr>
      <vt:lpstr> </vt:lpstr>
      <vt:lpstr>PowerPoint Presentation</vt:lpstr>
      <vt:lpstr>PowerPoint Presentation</vt:lpstr>
      <vt:lpstr>PowerPoint Presentation</vt:lpstr>
      <vt:lpstr> </vt:lpstr>
      <vt:lpstr>PowerPoint Presentation</vt:lpstr>
      <vt:lpstr>PowerPoint Presentation</vt:lpstr>
      <vt:lpstr> </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Safeguarding Practice Reviews and Safeguarding Adult Reviews</dc:title>
  <dc:creator>Becky Llamas</dc:creator>
  <cp:lastModifiedBy>Amanda Hugill</cp:lastModifiedBy>
  <cp:revision>75</cp:revision>
  <dcterms:created xsi:type="dcterms:W3CDTF">2023-06-23T09:51:51Z</dcterms:created>
  <dcterms:modified xsi:type="dcterms:W3CDTF">2024-07-25T14:19:16Z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959cb5-d6fa-43bd-af65-dd08ea55ea38_Enabled">
    <vt:lpwstr>true</vt:lpwstr>
  </property>
  <property fmtid="{D5CDD505-2E9C-101B-9397-08002B2CF9AE}" pid="3" name="MSIP_Label_b0959cb5-d6fa-43bd-af65-dd08ea55ea38_SetDate">
    <vt:lpwstr>2023-07-03T11:14:49Z</vt:lpwstr>
  </property>
  <property fmtid="{D5CDD505-2E9C-101B-9397-08002B2CF9AE}" pid="4" name="MSIP_Label_b0959cb5-d6fa-43bd-af65-dd08ea55ea38_Method">
    <vt:lpwstr>Privileged</vt:lpwstr>
  </property>
  <property fmtid="{D5CDD505-2E9C-101B-9397-08002B2CF9AE}" pid="5" name="MSIP_Label_b0959cb5-d6fa-43bd-af65-dd08ea55ea38_Name">
    <vt:lpwstr>b0959cb5-d6fa-43bd-af65-dd08ea55ea38</vt:lpwstr>
  </property>
  <property fmtid="{D5CDD505-2E9C-101B-9397-08002B2CF9AE}" pid="6" name="MSIP_Label_b0959cb5-d6fa-43bd-af65-dd08ea55ea38_SiteId">
    <vt:lpwstr>c947251d-81c4-4c9b-995d-f3d3b7a048c7</vt:lpwstr>
  </property>
  <property fmtid="{D5CDD505-2E9C-101B-9397-08002B2CF9AE}" pid="7" name="MSIP_Label_b0959cb5-d6fa-43bd-af65-dd08ea55ea38_ActionId">
    <vt:lpwstr>912ce37d-ac83-4df4-99cd-dbdabbc589df</vt:lpwstr>
  </property>
  <property fmtid="{D5CDD505-2E9C-101B-9397-08002B2CF9AE}" pid="8" name="MSIP_Label_b0959cb5-d6fa-43bd-af65-dd08ea55ea38_ContentBits">
    <vt:lpwstr>1</vt:lpwstr>
  </property>
</Properties>
</file>