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1"/>
  </p:notesMasterIdLst>
  <p:sldIdLst>
    <p:sldId id="481" r:id="rId5"/>
    <p:sldId id="490" r:id="rId6"/>
    <p:sldId id="493" r:id="rId7"/>
    <p:sldId id="494" r:id="rId8"/>
    <p:sldId id="492" r:id="rId9"/>
    <p:sldId id="49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85DAE5-1FF0-42F3-A0E5-DAC649AC23D0}" v="3" dt="2024-06-06T15:03:29.165"/>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AAB4C1-39F2-42A4-8CE4-787D2B809817}" type="doc">
      <dgm:prSet loTypeId="urn:microsoft.com/office/officeart/2005/8/layout/process2" loCatId="process" qsTypeId="urn:microsoft.com/office/officeart/2005/8/quickstyle/3d1" qsCatId="3D" csTypeId="urn:microsoft.com/office/officeart/2005/8/colors/accent1_2" csCatId="accent1" phldr="1"/>
      <dgm:spPr/>
      <dgm:t>
        <a:bodyPr/>
        <a:lstStyle/>
        <a:p>
          <a:endParaRPr lang="en-GB"/>
        </a:p>
      </dgm:t>
    </dgm:pt>
    <dgm:pt modelId="{19EEEC71-B767-49B7-B84B-6A5979381F4C}">
      <dgm:prSet phldrT="[Text]"/>
      <dgm:spPr/>
      <dgm:t>
        <a:bodyPr/>
        <a:lstStyle/>
        <a:p>
          <a:r>
            <a:rPr lang="en-GB" dirty="0">
              <a:latin typeface="Arial" panose="020B0604020202020204" pitchFamily="34" charset="0"/>
              <a:cs typeface="Arial" panose="020B0604020202020204" pitchFamily="34" charset="0"/>
            </a:rPr>
            <a:t>Is the individual's location known?</a:t>
          </a:r>
        </a:p>
      </dgm:t>
    </dgm:pt>
    <dgm:pt modelId="{34C2F18D-4B28-489B-8D03-3AEA51EB169E}" type="parTrans" cxnId="{9949DE10-B51B-4722-AE8A-A58B3814F25E}">
      <dgm:prSet/>
      <dgm:spPr/>
      <dgm:t>
        <a:bodyPr/>
        <a:lstStyle/>
        <a:p>
          <a:endParaRPr lang="en-GB"/>
        </a:p>
      </dgm:t>
    </dgm:pt>
    <dgm:pt modelId="{9653B560-C953-4312-931B-F6D9A3CA6CEB}" type="sibTrans" cxnId="{9949DE10-B51B-4722-AE8A-A58B3814F25E}">
      <dgm:prSet/>
      <dgm:spPr/>
      <dgm:t>
        <a:bodyPr/>
        <a:lstStyle/>
        <a:p>
          <a:endParaRPr lang="en-GB"/>
        </a:p>
      </dgm:t>
    </dgm:pt>
    <dgm:pt modelId="{E75BA12E-1EA9-4CF6-BFF6-7BAF81878C98}">
      <dgm:prSet phldrT="[Text]"/>
      <dgm:spPr/>
      <dgm:t>
        <a:bodyPr/>
        <a:lstStyle/>
        <a:p>
          <a:r>
            <a:rPr lang="en-GB" dirty="0">
              <a:latin typeface="Arial" panose="020B0604020202020204" pitchFamily="34" charset="0"/>
              <a:cs typeface="Arial" panose="020B0604020202020204" pitchFamily="34" charset="0"/>
            </a:rPr>
            <a:t>Have reasonable enquires been made to establish their whereabouts?</a:t>
          </a:r>
        </a:p>
      </dgm:t>
    </dgm:pt>
    <dgm:pt modelId="{40F7316E-7178-4DC3-ACD3-7C920DEECFE9}" type="parTrans" cxnId="{E2A2DDEC-0FD5-4425-83F1-5B52B10C3CF8}">
      <dgm:prSet/>
      <dgm:spPr/>
      <dgm:t>
        <a:bodyPr/>
        <a:lstStyle/>
        <a:p>
          <a:endParaRPr lang="en-GB"/>
        </a:p>
      </dgm:t>
    </dgm:pt>
    <dgm:pt modelId="{F5B8BD99-BF7C-419A-A297-4539B015D6DE}" type="sibTrans" cxnId="{E2A2DDEC-0FD5-4425-83F1-5B52B10C3CF8}">
      <dgm:prSet/>
      <dgm:spPr/>
      <dgm:t>
        <a:bodyPr/>
        <a:lstStyle/>
        <a:p>
          <a:endParaRPr lang="en-GB"/>
        </a:p>
      </dgm:t>
    </dgm:pt>
    <dgm:pt modelId="{8CBA219D-1C03-494A-BD1A-093C146A8431}">
      <dgm:prSet phldrT="[Text]"/>
      <dgm:spPr/>
      <dgm:t>
        <a:bodyPr/>
        <a:lstStyle/>
        <a:p>
          <a:r>
            <a:rPr lang="en-GB" dirty="0">
              <a:latin typeface="Arial" panose="020B0604020202020204" pitchFamily="34" charset="0"/>
              <a:cs typeface="Arial" panose="020B0604020202020204" pitchFamily="34" charset="0"/>
            </a:rPr>
            <a:t>Are the Police required to support due to immediate and significant risk to the public or partner agency?</a:t>
          </a:r>
        </a:p>
      </dgm:t>
    </dgm:pt>
    <dgm:pt modelId="{A5D7A3FD-9D8E-45D4-A590-AD59D62A1BA9}" type="parTrans" cxnId="{081AED73-CC53-42A5-B0FD-92E5E21C5AF5}">
      <dgm:prSet/>
      <dgm:spPr/>
      <dgm:t>
        <a:bodyPr/>
        <a:lstStyle/>
        <a:p>
          <a:endParaRPr lang="en-GB"/>
        </a:p>
      </dgm:t>
    </dgm:pt>
    <dgm:pt modelId="{1CE648A8-8704-47BC-A2B1-66D15DA6A74D}" type="sibTrans" cxnId="{081AED73-CC53-42A5-B0FD-92E5E21C5AF5}">
      <dgm:prSet/>
      <dgm:spPr/>
      <dgm:t>
        <a:bodyPr/>
        <a:lstStyle/>
        <a:p>
          <a:endParaRPr lang="en-GB"/>
        </a:p>
      </dgm:t>
    </dgm:pt>
    <dgm:pt modelId="{E219D3FB-B7D5-4AB4-BC23-79D2823FC7D4}">
      <dgm:prSet/>
      <dgm:spPr/>
      <dgm:t>
        <a:bodyPr/>
        <a:lstStyle/>
        <a:p>
          <a:r>
            <a:rPr lang="en-GB" dirty="0">
              <a:latin typeface="Arial" panose="020B0604020202020204" pitchFamily="34" charset="0"/>
              <a:cs typeface="Arial" panose="020B0604020202020204" pitchFamily="34" charset="0"/>
            </a:rPr>
            <a:t>Is there a </a:t>
          </a:r>
          <a:r>
            <a:rPr lang="en-GB" b="1" dirty="0">
              <a:latin typeface="Arial" panose="020B0604020202020204" pitchFamily="34" charset="0"/>
              <a:cs typeface="Arial" panose="020B0604020202020204" pitchFamily="34" charset="0"/>
            </a:rPr>
            <a:t>real and immediate </a:t>
          </a:r>
          <a:r>
            <a:rPr lang="en-GB" dirty="0">
              <a:latin typeface="Arial" panose="020B0604020202020204" pitchFamily="34" charset="0"/>
              <a:cs typeface="Arial" panose="020B0604020202020204" pitchFamily="34" charset="0"/>
            </a:rPr>
            <a:t>risk to life/serious harm to an individual or the wider public?</a:t>
          </a:r>
        </a:p>
      </dgm:t>
    </dgm:pt>
    <dgm:pt modelId="{6D042564-DB56-4FA0-9E05-6B066DC87187}" type="parTrans" cxnId="{EABC61EC-CCFD-4588-8CC8-2AE11E612C89}">
      <dgm:prSet/>
      <dgm:spPr/>
      <dgm:t>
        <a:bodyPr/>
        <a:lstStyle/>
        <a:p>
          <a:endParaRPr lang="en-GB"/>
        </a:p>
      </dgm:t>
    </dgm:pt>
    <dgm:pt modelId="{5C474164-201F-432F-B259-73E43350065B}" type="sibTrans" cxnId="{EABC61EC-CCFD-4588-8CC8-2AE11E612C89}">
      <dgm:prSet/>
      <dgm:spPr/>
      <dgm:t>
        <a:bodyPr/>
        <a:lstStyle/>
        <a:p>
          <a:endParaRPr lang="en-GB"/>
        </a:p>
      </dgm:t>
    </dgm:pt>
    <dgm:pt modelId="{DA0376B6-34F6-4087-9880-5A0FC5921712}">
      <dgm:prSet/>
      <dgm:spPr/>
      <dgm:t>
        <a:bodyPr/>
        <a:lstStyle/>
        <a:p>
          <a:r>
            <a:rPr lang="en-GB" dirty="0">
              <a:latin typeface="Arial" panose="020B0604020202020204" pitchFamily="34" charset="0"/>
              <a:cs typeface="Arial" panose="020B0604020202020204" pitchFamily="34" charset="0"/>
            </a:rPr>
            <a:t>Why are Police required/Are Police the most appropriate agency?</a:t>
          </a:r>
        </a:p>
      </dgm:t>
    </dgm:pt>
    <dgm:pt modelId="{38D7B99C-F1DF-4FA4-97C3-A30384247F41}" type="parTrans" cxnId="{1665E653-AF16-459E-96A7-4A880E7EA5F9}">
      <dgm:prSet/>
      <dgm:spPr/>
      <dgm:t>
        <a:bodyPr/>
        <a:lstStyle/>
        <a:p>
          <a:endParaRPr lang="en-GB"/>
        </a:p>
      </dgm:t>
    </dgm:pt>
    <dgm:pt modelId="{EF6D2B1E-268C-44F5-9EBF-56B546A70616}" type="sibTrans" cxnId="{1665E653-AF16-459E-96A7-4A880E7EA5F9}">
      <dgm:prSet/>
      <dgm:spPr/>
      <dgm:t>
        <a:bodyPr/>
        <a:lstStyle/>
        <a:p>
          <a:endParaRPr lang="en-GB"/>
        </a:p>
      </dgm:t>
    </dgm:pt>
    <dgm:pt modelId="{0B0AF0E3-5267-4858-8FE5-B26CD63AAA93}" type="pres">
      <dgm:prSet presAssocID="{D8AAB4C1-39F2-42A4-8CE4-787D2B809817}" presName="linearFlow" presStyleCnt="0">
        <dgm:presLayoutVars>
          <dgm:resizeHandles val="exact"/>
        </dgm:presLayoutVars>
      </dgm:prSet>
      <dgm:spPr/>
    </dgm:pt>
    <dgm:pt modelId="{917C6AA1-39E7-41E0-B6F6-2C01C0B8F26B}" type="pres">
      <dgm:prSet presAssocID="{E219D3FB-B7D5-4AB4-BC23-79D2823FC7D4}" presName="node" presStyleLbl="node1" presStyleIdx="0" presStyleCnt="5" custScaleX="571863">
        <dgm:presLayoutVars>
          <dgm:bulletEnabled val="1"/>
        </dgm:presLayoutVars>
      </dgm:prSet>
      <dgm:spPr/>
    </dgm:pt>
    <dgm:pt modelId="{8FF9364B-4ACE-451C-99CD-B75706E87AF0}" type="pres">
      <dgm:prSet presAssocID="{5C474164-201F-432F-B259-73E43350065B}" presName="sibTrans" presStyleLbl="sibTrans2D1" presStyleIdx="0" presStyleCnt="4"/>
      <dgm:spPr/>
    </dgm:pt>
    <dgm:pt modelId="{E26F430D-A559-45CD-9A0C-195253E2270D}" type="pres">
      <dgm:prSet presAssocID="{5C474164-201F-432F-B259-73E43350065B}" presName="connectorText" presStyleLbl="sibTrans2D1" presStyleIdx="0" presStyleCnt="4"/>
      <dgm:spPr/>
    </dgm:pt>
    <dgm:pt modelId="{54F396ED-0EFF-492D-B973-CBD2AE3BE19F}" type="pres">
      <dgm:prSet presAssocID="{DA0376B6-34F6-4087-9880-5A0FC5921712}" presName="node" presStyleLbl="node1" presStyleIdx="1" presStyleCnt="5" custScaleX="566764">
        <dgm:presLayoutVars>
          <dgm:bulletEnabled val="1"/>
        </dgm:presLayoutVars>
      </dgm:prSet>
      <dgm:spPr/>
    </dgm:pt>
    <dgm:pt modelId="{BA02C35E-1562-448A-A074-AEF60C9D5BFC}" type="pres">
      <dgm:prSet presAssocID="{EF6D2B1E-268C-44F5-9EBF-56B546A70616}" presName="sibTrans" presStyleLbl="sibTrans2D1" presStyleIdx="1" presStyleCnt="4"/>
      <dgm:spPr/>
    </dgm:pt>
    <dgm:pt modelId="{41ABE8D5-2EF1-4192-AF86-9D42B46E9525}" type="pres">
      <dgm:prSet presAssocID="{EF6D2B1E-268C-44F5-9EBF-56B546A70616}" presName="connectorText" presStyleLbl="sibTrans2D1" presStyleIdx="1" presStyleCnt="4"/>
      <dgm:spPr/>
    </dgm:pt>
    <dgm:pt modelId="{932951E5-1984-4ABD-A06B-8B00B6194AE8}" type="pres">
      <dgm:prSet presAssocID="{19EEEC71-B767-49B7-B84B-6A5979381F4C}" presName="node" presStyleLbl="node1" presStyleIdx="2" presStyleCnt="5" custScaleX="574412">
        <dgm:presLayoutVars>
          <dgm:bulletEnabled val="1"/>
        </dgm:presLayoutVars>
      </dgm:prSet>
      <dgm:spPr/>
    </dgm:pt>
    <dgm:pt modelId="{6B9269E3-1A3B-4E5A-BA8F-71EAC6C7A000}" type="pres">
      <dgm:prSet presAssocID="{9653B560-C953-4312-931B-F6D9A3CA6CEB}" presName="sibTrans" presStyleLbl="sibTrans2D1" presStyleIdx="2" presStyleCnt="4"/>
      <dgm:spPr/>
    </dgm:pt>
    <dgm:pt modelId="{879DE41A-E4A6-43E8-9C96-87BEB73A4317}" type="pres">
      <dgm:prSet presAssocID="{9653B560-C953-4312-931B-F6D9A3CA6CEB}" presName="connectorText" presStyleLbl="sibTrans2D1" presStyleIdx="2" presStyleCnt="4"/>
      <dgm:spPr/>
    </dgm:pt>
    <dgm:pt modelId="{A6304639-DB50-4464-87F5-2AC173F65E4E}" type="pres">
      <dgm:prSet presAssocID="{E75BA12E-1EA9-4CF6-BFF6-7BAF81878C98}" presName="node" presStyleLbl="node1" presStyleIdx="3" presStyleCnt="5" custScaleX="571863">
        <dgm:presLayoutVars>
          <dgm:bulletEnabled val="1"/>
        </dgm:presLayoutVars>
      </dgm:prSet>
      <dgm:spPr/>
    </dgm:pt>
    <dgm:pt modelId="{240B3773-198D-4895-AC21-76F84E2A2E1E}" type="pres">
      <dgm:prSet presAssocID="{F5B8BD99-BF7C-419A-A297-4539B015D6DE}" presName="sibTrans" presStyleLbl="sibTrans2D1" presStyleIdx="3" presStyleCnt="4"/>
      <dgm:spPr/>
    </dgm:pt>
    <dgm:pt modelId="{851F9D01-F0B8-46EB-AFE5-67861E919114}" type="pres">
      <dgm:prSet presAssocID="{F5B8BD99-BF7C-419A-A297-4539B015D6DE}" presName="connectorText" presStyleLbl="sibTrans2D1" presStyleIdx="3" presStyleCnt="4"/>
      <dgm:spPr/>
    </dgm:pt>
    <dgm:pt modelId="{661846BA-DEB3-49CD-962C-026614F0C188}" type="pres">
      <dgm:prSet presAssocID="{8CBA219D-1C03-494A-BD1A-093C146A8431}" presName="node" presStyleLbl="node1" presStyleIdx="4" presStyleCnt="5" custScaleX="569314" custLinFactNeighborY="9177">
        <dgm:presLayoutVars>
          <dgm:bulletEnabled val="1"/>
        </dgm:presLayoutVars>
      </dgm:prSet>
      <dgm:spPr/>
    </dgm:pt>
  </dgm:ptLst>
  <dgm:cxnLst>
    <dgm:cxn modelId="{AC0ABE00-6C6E-48A4-92C6-D4968E53AF78}" type="presOf" srcId="{E75BA12E-1EA9-4CF6-BFF6-7BAF81878C98}" destId="{A6304639-DB50-4464-87F5-2AC173F65E4E}" srcOrd="0" destOrd="0" presId="urn:microsoft.com/office/officeart/2005/8/layout/process2"/>
    <dgm:cxn modelId="{1297290F-2103-4ACD-BE9A-BBD1D5F2CC2D}" type="presOf" srcId="{E219D3FB-B7D5-4AB4-BC23-79D2823FC7D4}" destId="{917C6AA1-39E7-41E0-B6F6-2C01C0B8F26B}" srcOrd="0" destOrd="0" presId="urn:microsoft.com/office/officeart/2005/8/layout/process2"/>
    <dgm:cxn modelId="{9949DE10-B51B-4722-AE8A-A58B3814F25E}" srcId="{D8AAB4C1-39F2-42A4-8CE4-787D2B809817}" destId="{19EEEC71-B767-49B7-B84B-6A5979381F4C}" srcOrd="2" destOrd="0" parTransId="{34C2F18D-4B28-489B-8D03-3AEA51EB169E}" sibTransId="{9653B560-C953-4312-931B-F6D9A3CA6CEB}"/>
    <dgm:cxn modelId="{05223D33-876F-429A-941B-CE9E5EFA6DE8}" type="presOf" srcId="{19EEEC71-B767-49B7-B84B-6A5979381F4C}" destId="{932951E5-1984-4ABD-A06B-8B00B6194AE8}" srcOrd="0" destOrd="0" presId="urn:microsoft.com/office/officeart/2005/8/layout/process2"/>
    <dgm:cxn modelId="{C6442541-94F2-46CB-B490-19D67C885642}" type="presOf" srcId="{5C474164-201F-432F-B259-73E43350065B}" destId="{E26F430D-A559-45CD-9A0C-195253E2270D}" srcOrd="1" destOrd="0" presId="urn:microsoft.com/office/officeart/2005/8/layout/process2"/>
    <dgm:cxn modelId="{CDE44F49-C119-4F0D-8256-DC97D71DC60E}" type="presOf" srcId="{8CBA219D-1C03-494A-BD1A-093C146A8431}" destId="{661846BA-DEB3-49CD-962C-026614F0C188}" srcOrd="0" destOrd="0" presId="urn:microsoft.com/office/officeart/2005/8/layout/process2"/>
    <dgm:cxn modelId="{F8235571-8D0B-4138-B78F-A54107CEF940}" type="presOf" srcId="{F5B8BD99-BF7C-419A-A297-4539B015D6DE}" destId="{240B3773-198D-4895-AC21-76F84E2A2E1E}" srcOrd="0" destOrd="0" presId="urn:microsoft.com/office/officeart/2005/8/layout/process2"/>
    <dgm:cxn modelId="{336F8C73-9642-444B-BA38-1FE098BB84F7}" type="presOf" srcId="{9653B560-C953-4312-931B-F6D9A3CA6CEB}" destId="{6B9269E3-1A3B-4E5A-BA8F-71EAC6C7A000}" srcOrd="0" destOrd="0" presId="urn:microsoft.com/office/officeart/2005/8/layout/process2"/>
    <dgm:cxn modelId="{1665E653-AF16-459E-96A7-4A880E7EA5F9}" srcId="{D8AAB4C1-39F2-42A4-8CE4-787D2B809817}" destId="{DA0376B6-34F6-4087-9880-5A0FC5921712}" srcOrd="1" destOrd="0" parTransId="{38D7B99C-F1DF-4FA4-97C3-A30384247F41}" sibTransId="{EF6D2B1E-268C-44F5-9EBF-56B546A70616}"/>
    <dgm:cxn modelId="{081AED73-CC53-42A5-B0FD-92E5E21C5AF5}" srcId="{D8AAB4C1-39F2-42A4-8CE4-787D2B809817}" destId="{8CBA219D-1C03-494A-BD1A-093C146A8431}" srcOrd="4" destOrd="0" parTransId="{A5D7A3FD-9D8E-45D4-A590-AD59D62A1BA9}" sibTransId="{1CE648A8-8704-47BC-A2B1-66D15DA6A74D}"/>
    <dgm:cxn modelId="{B4D0A39C-FF7D-4493-A174-09563DC735F7}" type="presOf" srcId="{9653B560-C953-4312-931B-F6D9A3CA6CEB}" destId="{879DE41A-E4A6-43E8-9C96-87BEB73A4317}" srcOrd="1" destOrd="0" presId="urn:microsoft.com/office/officeart/2005/8/layout/process2"/>
    <dgm:cxn modelId="{2192A5A4-E982-4DC2-91CA-E8BE5FB83798}" type="presOf" srcId="{EF6D2B1E-268C-44F5-9EBF-56B546A70616}" destId="{BA02C35E-1562-448A-A074-AEF60C9D5BFC}" srcOrd="0" destOrd="0" presId="urn:microsoft.com/office/officeart/2005/8/layout/process2"/>
    <dgm:cxn modelId="{CAA0EFA6-6E7C-420F-BDFF-1D8673910572}" type="presOf" srcId="{D8AAB4C1-39F2-42A4-8CE4-787D2B809817}" destId="{0B0AF0E3-5267-4858-8FE5-B26CD63AAA93}" srcOrd="0" destOrd="0" presId="urn:microsoft.com/office/officeart/2005/8/layout/process2"/>
    <dgm:cxn modelId="{DBFA52B4-6FA7-4679-A676-147CB78D9EDA}" type="presOf" srcId="{F5B8BD99-BF7C-419A-A297-4539B015D6DE}" destId="{851F9D01-F0B8-46EB-AFE5-67861E919114}" srcOrd="1" destOrd="0" presId="urn:microsoft.com/office/officeart/2005/8/layout/process2"/>
    <dgm:cxn modelId="{049E22CA-6AA8-4D5F-A5EF-DFDBE468FF19}" type="presOf" srcId="{5C474164-201F-432F-B259-73E43350065B}" destId="{8FF9364B-4ACE-451C-99CD-B75706E87AF0}" srcOrd="0" destOrd="0" presId="urn:microsoft.com/office/officeart/2005/8/layout/process2"/>
    <dgm:cxn modelId="{D2A02FCE-7C3E-4A7D-8613-6FF6D39AD4DB}" type="presOf" srcId="{DA0376B6-34F6-4087-9880-5A0FC5921712}" destId="{54F396ED-0EFF-492D-B973-CBD2AE3BE19F}" srcOrd="0" destOrd="0" presId="urn:microsoft.com/office/officeart/2005/8/layout/process2"/>
    <dgm:cxn modelId="{EABC61EC-CCFD-4588-8CC8-2AE11E612C89}" srcId="{D8AAB4C1-39F2-42A4-8CE4-787D2B809817}" destId="{E219D3FB-B7D5-4AB4-BC23-79D2823FC7D4}" srcOrd="0" destOrd="0" parTransId="{6D042564-DB56-4FA0-9E05-6B066DC87187}" sibTransId="{5C474164-201F-432F-B259-73E43350065B}"/>
    <dgm:cxn modelId="{E2A2DDEC-0FD5-4425-83F1-5B52B10C3CF8}" srcId="{D8AAB4C1-39F2-42A4-8CE4-787D2B809817}" destId="{E75BA12E-1EA9-4CF6-BFF6-7BAF81878C98}" srcOrd="3" destOrd="0" parTransId="{40F7316E-7178-4DC3-ACD3-7C920DEECFE9}" sibTransId="{F5B8BD99-BF7C-419A-A297-4539B015D6DE}"/>
    <dgm:cxn modelId="{DD46FCFF-B9F6-46FF-9881-B1CAC22DED94}" type="presOf" srcId="{EF6D2B1E-268C-44F5-9EBF-56B546A70616}" destId="{41ABE8D5-2EF1-4192-AF86-9D42B46E9525}" srcOrd="1" destOrd="0" presId="urn:microsoft.com/office/officeart/2005/8/layout/process2"/>
    <dgm:cxn modelId="{560D38CB-4D32-44D0-9A41-0C3FD8F282B2}" type="presParOf" srcId="{0B0AF0E3-5267-4858-8FE5-B26CD63AAA93}" destId="{917C6AA1-39E7-41E0-B6F6-2C01C0B8F26B}" srcOrd="0" destOrd="0" presId="urn:microsoft.com/office/officeart/2005/8/layout/process2"/>
    <dgm:cxn modelId="{505558F9-4393-4531-87D0-4622865531B6}" type="presParOf" srcId="{0B0AF0E3-5267-4858-8FE5-B26CD63AAA93}" destId="{8FF9364B-4ACE-451C-99CD-B75706E87AF0}" srcOrd="1" destOrd="0" presId="urn:microsoft.com/office/officeart/2005/8/layout/process2"/>
    <dgm:cxn modelId="{1F2D26E7-8C33-452D-A448-991A1D19290E}" type="presParOf" srcId="{8FF9364B-4ACE-451C-99CD-B75706E87AF0}" destId="{E26F430D-A559-45CD-9A0C-195253E2270D}" srcOrd="0" destOrd="0" presId="urn:microsoft.com/office/officeart/2005/8/layout/process2"/>
    <dgm:cxn modelId="{38F016F4-FFB7-466B-B606-704D2EF7D210}" type="presParOf" srcId="{0B0AF0E3-5267-4858-8FE5-B26CD63AAA93}" destId="{54F396ED-0EFF-492D-B973-CBD2AE3BE19F}" srcOrd="2" destOrd="0" presId="urn:microsoft.com/office/officeart/2005/8/layout/process2"/>
    <dgm:cxn modelId="{9A615175-9774-48EE-9E43-C5D1DC06B144}" type="presParOf" srcId="{0B0AF0E3-5267-4858-8FE5-B26CD63AAA93}" destId="{BA02C35E-1562-448A-A074-AEF60C9D5BFC}" srcOrd="3" destOrd="0" presId="urn:microsoft.com/office/officeart/2005/8/layout/process2"/>
    <dgm:cxn modelId="{5AE9A85F-93F1-4F67-BDEE-03A070E516EF}" type="presParOf" srcId="{BA02C35E-1562-448A-A074-AEF60C9D5BFC}" destId="{41ABE8D5-2EF1-4192-AF86-9D42B46E9525}" srcOrd="0" destOrd="0" presId="urn:microsoft.com/office/officeart/2005/8/layout/process2"/>
    <dgm:cxn modelId="{40FCD5EA-928D-4454-9D10-8813957624F3}" type="presParOf" srcId="{0B0AF0E3-5267-4858-8FE5-B26CD63AAA93}" destId="{932951E5-1984-4ABD-A06B-8B00B6194AE8}" srcOrd="4" destOrd="0" presId="urn:microsoft.com/office/officeart/2005/8/layout/process2"/>
    <dgm:cxn modelId="{ED744913-229E-46D4-93A3-419D51A41676}" type="presParOf" srcId="{0B0AF0E3-5267-4858-8FE5-B26CD63AAA93}" destId="{6B9269E3-1A3B-4E5A-BA8F-71EAC6C7A000}" srcOrd="5" destOrd="0" presId="urn:microsoft.com/office/officeart/2005/8/layout/process2"/>
    <dgm:cxn modelId="{529C531B-E69D-493E-B4A8-815720071B3B}" type="presParOf" srcId="{6B9269E3-1A3B-4E5A-BA8F-71EAC6C7A000}" destId="{879DE41A-E4A6-43E8-9C96-87BEB73A4317}" srcOrd="0" destOrd="0" presId="urn:microsoft.com/office/officeart/2005/8/layout/process2"/>
    <dgm:cxn modelId="{7CD865A8-B2D6-4448-9F5A-4AC001BDB739}" type="presParOf" srcId="{0B0AF0E3-5267-4858-8FE5-B26CD63AAA93}" destId="{A6304639-DB50-4464-87F5-2AC173F65E4E}" srcOrd="6" destOrd="0" presId="urn:microsoft.com/office/officeart/2005/8/layout/process2"/>
    <dgm:cxn modelId="{03678DCF-F05E-4F08-ADCC-CF97096DE5CD}" type="presParOf" srcId="{0B0AF0E3-5267-4858-8FE5-B26CD63AAA93}" destId="{240B3773-198D-4895-AC21-76F84E2A2E1E}" srcOrd="7" destOrd="0" presId="urn:microsoft.com/office/officeart/2005/8/layout/process2"/>
    <dgm:cxn modelId="{06E9AE27-4DCA-4D61-82C3-26870B2C06D0}" type="presParOf" srcId="{240B3773-198D-4895-AC21-76F84E2A2E1E}" destId="{851F9D01-F0B8-46EB-AFE5-67861E919114}" srcOrd="0" destOrd="0" presId="urn:microsoft.com/office/officeart/2005/8/layout/process2"/>
    <dgm:cxn modelId="{6C6BE3D4-540A-457B-BA3E-003A98CF7649}" type="presParOf" srcId="{0B0AF0E3-5267-4858-8FE5-B26CD63AAA93}" destId="{661846BA-DEB3-49CD-962C-026614F0C188}"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5477D7-E3BC-473D-995A-B40D9E86F61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GB"/>
        </a:p>
      </dgm:t>
    </dgm:pt>
    <dgm:pt modelId="{60D00B34-0FDE-44E4-8051-2B2A53CBD115}">
      <dgm:prSet phldrT="[Text]"/>
      <dgm:spPr>
        <a:solidFill>
          <a:srgbClr val="00B050"/>
        </a:solidFill>
      </dgm:spPr>
      <dgm:t>
        <a:bodyPr/>
        <a:lstStyle/>
        <a:p>
          <a:r>
            <a:rPr lang="en-GB" dirty="0">
              <a:latin typeface="Arial" panose="020B0604020202020204" pitchFamily="34" charset="0"/>
              <a:cs typeface="Arial" panose="020B0604020202020204" pitchFamily="34" charset="0"/>
            </a:rPr>
            <a:t>Yes</a:t>
          </a:r>
        </a:p>
      </dgm:t>
    </dgm:pt>
    <dgm:pt modelId="{52F2516B-01C4-491C-8951-2E0F5097DEBC}" type="parTrans" cxnId="{86F2A6C3-F310-4586-A6DB-0E1F923B659A}">
      <dgm:prSet/>
      <dgm:spPr/>
      <dgm:t>
        <a:bodyPr/>
        <a:lstStyle/>
        <a:p>
          <a:endParaRPr lang="en-GB"/>
        </a:p>
      </dgm:t>
    </dgm:pt>
    <dgm:pt modelId="{44D0E81E-15A8-4869-A925-AFFE2CD2EBF8}" type="sibTrans" cxnId="{86F2A6C3-F310-4586-A6DB-0E1F923B659A}">
      <dgm:prSet/>
      <dgm:spPr/>
      <dgm:t>
        <a:bodyPr/>
        <a:lstStyle/>
        <a:p>
          <a:endParaRPr lang="en-GB"/>
        </a:p>
      </dgm:t>
    </dgm:pt>
    <dgm:pt modelId="{478D8B0F-AF21-4DBB-86EB-5B567BE7B772}">
      <dgm:prSet phldrT="[Text]"/>
      <dgm:spPr>
        <a:solidFill>
          <a:srgbClr val="FFC000"/>
        </a:solidFill>
      </dgm:spPr>
      <dgm:t>
        <a:bodyPr/>
        <a:lstStyle/>
        <a:p>
          <a:r>
            <a:rPr lang="en-GB" dirty="0">
              <a:latin typeface="Arial" panose="020B0604020202020204" pitchFamily="34" charset="0"/>
              <a:cs typeface="Arial" panose="020B0604020202020204" pitchFamily="34" charset="0"/>
            </a:rPr>
            <a:t>Maybe</a:t>
          </a:r>
        </a:p>
      </dgm:t>
    </dgm:pt>
    <dgm:pt modelId="{7EDE5CC6-A11B-441D-9FAD-CEE3452DA014}" type="parTrans" cxnId="{879E2E69-0DEF-4E78-8A9F-EB6301FF26EA}">
      <dgm:prSet/>
      <dgm:spPr/>
      <dgm:t>
        <a:bodyPr/>
        <a:lstStyle/>
        <a:p>
          <a:endParaRPr lang="en-GB"/>
        </a:p>
      </dgm:t>
    </dgm:pt>
    <dgm:pt modelId="{D62C34E7-EF4C-4746-9C18-15576928193C}" type="sibTrans" cxnId="{879E2E69-0DEF-4E78-8A9F-EB6301FF26EA}">
      <dgm:prSet/>
      <dgm:spPr/>
      <dgm:t>
        <a:bodyPr/>
        <a:lstStyle/>
        <a:p>
          <a:endParaRPr lang="en-GB"/>
        </a:p>
      </dgm:t>
    </dgm:pt>
    <dgm:pt modelId="{E8CF0130-F27B-4A76-BE47-83D439978367}">
      <dgm:prSet/>
      <dgm:spPr>
        <a:solidFill>
          <a:srgbClr val="FF0000"/>
        </a:solidFill>
      </dgm:spPr>
      <dgm:t>
        <a:bodyPr/>
        <a:lstStyle/>
        <a:p>
          <a:r>
            <a:rPr lang="en-GB" dirty="0">
              <a:latin typeface="Arial" panose="020B0604020202020204" pitchFamily="34" charset="0"/>
              <a:cs typeface="Arial" panose="020B0604020202020204" pitchFamily="34" charset="0"/>
            </a:rPr>
            <a:t>No</a:t>
          </a:r>
          <a:r>
            <a:rPr lang="en-GB" dirty="0"/>
            <a:t> </a:t>
          </a:r>
        </a:p>
      </dgm:t>
    </dgm:pt>
    <dgm:pt modelId="{B3209219-5DB6-4FF4-AEAD-D91C98B7AC51}" type="parTrans" cxnId="{3F730F86-2DF3-4E0F-97AC-106B2643B174}">
      <dgm:prSet/>
      <dgm:spPr/>
      <dgm:t>
        <a:bodyPr/>
        <a:lstStyle/>
        <a:p>
          <a:endParaRPr lang="en-GB"/>
        </a:p>
      </dgm:t>
    </dgm:pt>
    <dgm:pt modelId="{DEEF2A81-9FBC-4EAF-B21F-E7BF24DE87CD}" type="sibTrans" cxnId="{3F730F86-2DF3-4E0F-97AC-106B2643B174}">
      <dgm:prSet/>
      <dgm:spPr/>
      <dgm:t>
        <a:bodyPr/>
        <a:lstStyle/>
        <a:p>
          <a:endParaRPr lang="en-GB"/>
        </a:p>
      </dgm:t>
    </dgm:pt>
    <dgm:pt modelId="{4384E81C-9D55-4546-9AEF-11E6604ECD0C}">
      <dgm:prSet custT="1"/>
      <dgm:spPr/>
      <dgm:t>
        <a:bodyPr/>
        <a:lstStyle/>
        <a:p>
          <a:pPr algn="l">
            <a:buNone/>
          </a:pPr>
          <a:r>
            <a:rPr lang="en-GB" sz="1400" b="0" dirty="0">
              <a:latin typeface="Arial" panose="020B0604020202020204" pitchFamily="34" charset="0"/>
              <a:cs typeface="Arial" panose="020B0604020202020204" pitchFamily="34" charset="0"/>
            </a:rPr>
            <a:t>“This incident does not meet the threshold for attendance and as a result the police will not be attending or taking any action in relation to this incident at this time. Responsibility for this incident remains with your agency. You must keep the risk assessment under review and recontact police if the situation changes or escalates.”</a:t>
          </a:r>
        </a:p>
      </dgm:t>
    </dgm:pt>
    <dgm:pt modelId="{F15D289E-2B8F-4105-B482-1176C2A689F6}" type="parTrans" cxnId="{02331870-1D07-4153-A9AA-D21F633DCB8D}">
      <dgm:prSet/>
      <dgm:spPr/>
      <dgm:t>
        <a:bodyPr/>
        <a:lstStyle/>
        <a:p>
          <a:endParaRPr lang="en-GB"/>
        </a:p>
      </dgm:t>
    </dgm:pt>
    <dgm:pt modelId="{6CE9CB6F-B20E-40C6-A2EF-BEF9DB9357A5}" type="sibTrans" cxnId="{02331870-1D07-4153-A9AA-D21F633DCB8D}">
      <dgm:prSet/>
      <dgm:spPr/>
      <dgm:t>
        <a:bodyPr/>
        <a:lstStyle/>
        <a:p>
          <a:endParaRPr lang="en-GB"/>
        </a:p>
      </dgm:t>
    </dgm:pt>
    <dgm:pt modelId="{715C072F-424B-4CA5-8775-D6B342844D1D}">
      <dgm:prSet phldrT="[Text]"/>
      <dgm:spPr/>
      <dgm:t>
        <a:bodyPr/>
        <a:lstStyle/>
        <a:p>
          <a:pPr algn="l"/>
          <a:endParaRPr lang="en-GB" sz="1200" dirty="0"/>
        </a:p>
      </dgm:t>
    </dgm:pt>
    <dgm:pt modelId="{E47FCEA9-A0BC-487F-97AC-D96584F91819}" type="parTrans" cxnId="{D5403763-8C6F-4BEE-95AC-D5D7A03CCB8C}">
      <dgm:prSet/>
      <dgm:spPr/>
      <dgm:t>
        <a:bodyPr/>
        <a:lstStyle/>
        <a:p>
          <a:endParaRPr lang="en-GB"/>
        </a:p>
      </dgm:t>
    </dgm:pt>
    <dgm:pt modelId="{44334621-BCB5-494D-B8E3-6E4D1F026BAD}" type="sibTrans" cxnId="{D5403763-8C6F-4BEE-95AC-D5D7A03CCB8C}">
      <dgm:prSet/>
      <dgm:spPr/>
      <dgm:t>
        <a:bodyPr/>
        <a:lstStyle/>
        <a:p>
          <a:endParaRPr lang="en-GB"/>
        </a:p>
      </dgm:t>
    </dgm:pt>
    <dgm:pt modelId="{0C315C9C-7820-46C9-B490-C546B20C848F}">
      <dgm:prSet phldrT="[Text]" custT="1"/>
      <dgm:spPr/>
      <dgm:t>
        <a:bodyPr/>
        <a:lstStyle/>
        <a:p>
          <a:pPr algn="l"/>
          <a:endParaRPr lang="en-GB" sz="1400" dirty="0"/>
        </a:p>
      </dgm:t>
    </dgm:pt>
    <dgm:pt modelId="{0CDA3F9C-278D-4D00-9D18-EF463591B60D}" type="sibTrans" cxnId="{6C980632-42CD-4C7D-B3DB-668031C5E8AE}">
      <dgm:prSet/>
      <dgm:spPr/>
      <dgm:t>
        <a:bodyPr/>
        <a:lstStyle/>
        <a:p>
          <a:endParaRPr lang="en-GB"/>
        </a:p>
      </dgm:t>
    </dgm:pt>
    <dgm:pt modelId="{29E41E8D-5113-4B69-A2BD-4C715447F317}" type="parTrans" cxnId="{6C980632-42CD-4C7D-B3DB-668031C5E8AE}">
      <dgm:prSet/>
      <dgm:spPr/>
      <dgm:t>
        <a:bodyPr/>
        <a:lstStyle/>
        <a:p>
          <a:endParaRPr lang="en-GB"/>
        </a:p>
      </dgm:t>
    </dgm:pt>
    <dgm:pt modelId="{5A6DEA6E-A088-4CF1-A40D-F77747CA932C}">
      <dgm:prSet phldrT="[Text]" custT="1"/>
      <dgm:spPr/>
      <dgm:t>
        <a:bodyPr/>
        <a:lstStyle/>
        <a:p>
          <a:pPr algn="l">
            <a:buNone/>
          </a:pPr>
          <a:r>
            <a:rPr lang="en-GB" sz="1400" b="0" dirty="0">
              <a:latin typeface="Arial" panose="020B0604020202020204" pitchFamily="34" charset="0"/>
              <a:cs typeface="Arial" panose="020B0604020202020204" pitchFamily="34" charset="0"/>
            </a:rPr>
            <a:t>“This incident meets the threshold for attendance and as a result the police will assist you in this matter.”</a:t>
          </a:r>
        </a:p>
      </dgm:t>
    </dgm:pt>
    <dgm:pt modelId="{6C125B08-87C2-41F7-A665-DBB2414B7E61}" type="sibTrans" cxnId="{1D4E524B-8316-4636-BB75-99FE1984EEF2}">
      <dgm:prSet/>
      <dgm:spPr/>
      <dgm:t>
        <a:bodyPr/>
        <a:lstStyle/>
        <a:p>
          <a:endParaRPr lang="en-GB"/>
        </a:p>
      </dgm:t>
    </dgm:pt>
    <dgm:pt modelId="{E86720C0-0E46-4649-BDE9-875EDE536EC5}" type="parTrans" cxnId="{1D4E524B-8316-4636-BB75-99FE1984EEF2}">
      <dgm:prSet/>
      <dgm:spPr/>
      <dgm:t>
        <a:bodyPr/>
        <a:lstStyle/>
        <a:p>
          <a:endParaRPr lang="en-GB"/>
        </a:p>
      </dgm:t>
    </dgm:pt>
    <dgm:pt modelId="{A48540A1-A86E-43DA-A918-AC937B025313}">
      <dgm:prSet phldrT="[Text]" custT="1"/>
      <dgm:spPr/>
      <dgm:t>
        <a:bodyPr/>
        <a:lstStyle/>
        <a:p>
          <a:pPr algn="l">
            <a:buNone/>
          </a:pPr>
          <a:r>
            <a:rPr lang="en-GB" sz="1400" b="0" dirty="0">
              <a:latin typeface="Arial" panose="020B0604020202020204" pitchFamily="34" charset="0"/>
              <a:cs typeface="Arial" panose="020B0604020202020204" pitchFamily="34" charset="0"/>
            </a:rPr>
            <a:t>“At this time, the incident does not clearly meet the threshold for attendance and as a result a further risk review will be instigated, including further checks. While these checks are being made, the police will not be attending this incident and at this time you will remain responsible. The police will make further contact with you in due course (obtain a contact number). In the meantime, your own agencies policies, procedures and escalation processes apply.”</a:t>
          </a:r>
        </a:p>
      </dgm:t>
    </dgm:pt>
    <dgm:pt modelId="{867DA114-B9FB-4C1E-9EB0-B8FADE0F9B23}" type="parTrans" cxnId="{40B161D3-0F07-4A98-BE04-DD9BBFB91A3C}">
      <dgm:prSet/>
      <dgm:spPr/>
      <dgm:t>
        <a:bodyPr/>
        <a:lstStyle/>
        <a:p>
          <a:endParaRPr lang="en-GB"/>
        </a:p>
      </dgm:t>
    </dgm:pt>
    <dgm:pt modelId="{085C5649-B753-4980-B3A2-50A5CA4788A2}" type="sibTrans" cxnId="{40B161D3-0F07-4A98-BE04-DD9BBFB91A3C}">
      <dgm:prSet/>
      <dgm:spPr/>
      <dgm:t>
        <a:bodyPr/>
        <a:lstStyle/>
        <a:p>
          <a:endParaRPr lang="en-GB"/>
        </a:p>
      </dgm:t>
    </dgm:pt>
    <dgm:pt modelId="{30C32AC3-FA77-4F9E-9F55-4C291B4DF641}" type="pres">
      <dgm:prSet presAssocID="{045477D7-E3BC-473D-995A-B40D9E86F614}" presName="Name0" presStyleCnt="0">
        <dgm:presLayoutVars>
          <dgm:dir/>
          <dgm:animLvl val="lvl"/>
          <dgm:resizeHandles/>
        </dgm:presLayoutVars>
      </dgm:prSet>
      <dgm:spPr/>
    </dgm:pt>
    <dgm:pt modelId="{F73BF346-0735-4B72-87A0-3FBB6B7C357E}" type="pres">
      <dgm:prSet presAssocID="{60D00B34-0FDE-44E4-8051-2B2A53CBD115}" presName="linNode" presStyleCnt="0"/>
      <dgm:spPr/>
    </dgm:pt>
    <dgm:pt modelId="{6E0E3908-8E9D-4DF2-BC9D-5F43713D39AC}" type="pres">
      <dgm:prSet presAssocID="{60D00B34-0FDE-44E4-8051-2B2A53CBD115}" presName="parentShp" presStyleLbl="node1" presStyleIdx="0" presStyleCnt="3">
        <dgm:presLayoutVars>
          <dgm:bulletEnabled val="1"/>
        </dgm:presLayoutVars>
      </dgm:prSet>
      <dgm:spPr/>
    </dgm:pt>
    <dgm:pt modelId="{0DEC3A41-6DCF-447D-B889-C3C21E71AC79}" type="pres">
      <dgm:prSet presAssocID="{60D00B34-0FDE-44E4-8051-2B2A53CBD115}" presName="childShp" presStyleLbl="bgAccFollowNode1" presStyleIdx="0" presStyleCnt="3">
        <dgm:presLayoutVars>
          <dgm:bulletEnabled val="1"/>
        </dgm:presLayoutVars>
      </dgm:prSet>
      <dgm:spPr/>
    </dgm:pt>
    <dgm:pt modelId="{75FFB097-EFE6-467C-A51C-F086596BD4E8}" type="pres">
      <dgm:prSet presAssocID="{44D0E81E-15A8-4869-A925-AFFE2CD2EBF8}" presName="spacing" presStyleCnt="0"/>
      <dgm:spPr/>
    </dgm:pt>
    <dgm:pt modelId="{8979A461-BE6C-4516-B25F-13D5AAA816D6}" type="pres">
      <dgm:prSet presAssocID="{E8CF0130-F27B-4A76-BE47-83D439978367}" presName="linNode" presStyleCnt="0"/>
      <dgm:spPr/>
    </dgm:pt>
    <dgm:pt modelId="{CED33E61-B382-48EF-A724-E31F11041C30}" type="pres">
      <dgm:prSet presAssocID="{E8CF0130-F27B-4A76-BE47-83D439978367}" presName="parentShp" presStyleLbl="node1" presStyleIdx="1" presStyleCnt="3">
        <dgm:presLayoutVars>
          <dgm:bulletEnabled val="1"/>
        </dgm:presLayoutVars>
      </dgm:prSet>
      <dgm:spPr/>
    </dgm:pt>
    <dgm:pt modelId="{FED97899-445C-4912-B11D-8BEBB20634D8}" type="pres">
      <dgm:prSet presAssocID="{E8CF0130-F27B-4A76-BE47-83D439978367}" presName="childShp" presStyleLbl="bgAccFollowNode1" presStyleIdx="1" presStyleCnt="3" custScaleY="109392" custLinFactNeighborX="819" custLinFactNeighborY="0">
        <dgm:presLayoutVars>
          <dgm:bulletEnabled val="1"/>
        </dgm:presLayoutVars>
      </dgm:prSet>
      <dgm:spPr/>
    </dgm:pt>
    <dgm:pt modelId="{42DF798A-F40B-431E-99CC-A0FB17D1FCFF}" type="pres">
      <dgm:prSet presAssocID="{DEEF2A81-9FBC-4EAF-B21F-E7BF24DE87CD}" presName="spacing" presStyleCnt="0"/>
      <dgm:spPr/>
    </dgm:pt>
    <dgm:pt modelId="{D8AB9457-78E7-4D2C-9516-90C20238F679}" type="pres">
      <dgm:prSet presAssocID="{478D8B0F-AF21-4DBB-86EB-5B567BE7B772}" presName="linNode" presStyleCnt="0"/>
      <dgm:spPr/>
    </dgm:pt>
    <dgm:pt modelId="{3ACFFA3F-8014-4086-B1D5-EB4D0E74CB41}" type="pres">
      <dgm:prSet presAssocID="{478D8B0F-AF21-4DBB-86EB-5B567BE7B772}" presName="parentShp" presStyleLbl="node1" presStyleIdx="2" presStyleCnt="3">
        <dgm:presLayoutVars>
          <dgm:bulletEnabled val="1"/>
        </dgm:presLayoutVars>
      </dgm:prSet>
      <dgm:spPr/>
    </dgm:pt>
    <dgm:pt modelId="{9A650B9B-EDBB-48E6-960D-C6FD112BC9B2}" type="pres">
      <dgm:prSet presAssocID="{478D8B0F-AF21-4DBB-86EB-5B567BE7B772}" presName="childShp" presStyleLbl="bgAccFollowNode1" presStyleIdx="2" presStyleCnt="3" custScaleY="148045">
        <dgm:presLayoutVars>
          <dgm:bulletEnabled val="1"/>
        </dgm:presLayoutVars>
      </dgm:prSet>
      <dgm:spPr/>
    </dgm:pt>
  </dgm:ptLst>
  <dgm:cxnLst>
    <dgm:cxn modelId="{89ACD22F-F18C-4B5B-BE1B-21A039AB03FC}" type="presOf" srcId="{4384E81C-9D55-4546-9AEF-11E6604ECD0C}" destId="{FED97899-445C-4912-B11D-8BEBB20634D8}" srcOrd="0" destOrd="0" presId="urn:microsoft.com/office/officeart/2005/8/layout/vList6"/>
    <dgm:cxn modelId="{6C980632-42CD-4C7D-B3DB-668031C5E8AE}" srcId="{60D00B34-0FDE-44E4-8051-2B2A53CBD115}" destId="{0C315C9C-7820-46C9-B490-C546B20C848F}" srcOrd="1" destOrd="0" parTransId="{29E41E8D-5113-4B69-A2BD-4C715447F317}" sibTransId="{0CDA3F9C-278D-4D00-9D18-EF463591B60D}"/>
    <dgm:cxn modelId="{D5403763-8C6F-4BEE-95AC-D5D7A03CCB8C}" srcId="{60D00B34-0FDE-44E4-8051-2B2A53CBD115}" destId="{715C072F-424B-4CA5-8775-D6B342844D1D}" srcOrd="0" destOrd="0" parTransId="{E47FCEA9-A0BC-487F-97AC-D96584F91819}" sibTransId="{44334621-BCB5-494D-B8E3-6E4D1F026BAD}"/>
    <dgm:cxn modelId="{879E2E69-0DEF-4E78-8A9F-EB6301FF26EA}" srcId="{045477D7-E3BC-473D-995A-B40D9E86F614}" destId="{478D8B0F-AF21-4DBB-86EB-5B567BE7B772}" srcOrd="2" destOrd="0" parTransId="{7EDE5CC6-A11B-441D-9FAD-CEE3452DA014}" sibTransId="{D62C34E7-EF4C-4746-9C18-15576928193C}"/>
    <dgm:cxn modelId="{1D4E524B-8316-4636-BB75-99FE1984EEF2}" srcId="{60D00B34-0FDE-44E4-8051-2B2A53CBD115}" destId="{5A6DEA6E-A088-4CF1-A40D-F77747CA932C}" srcOrd="2" destOrd="0" parTransId="{E86720C0-0E46-4649-BDE9-875EDE536EC5}" sibTransId="{6C125B08-87C2-41F7-A665-DBB2414B7E61}"/>
    <dgm:cxn modelId="{2852CE4F-FDD4-4D95-8D15-819CE7842096}" type="presOf" srcId="{60D00B34-0FDE-44E4-8051-2B2A53CBD115}" destId="{6E0E3908-8E9D-4DF2-BC9D-5F43713D39AC}" srcOrd="0" destOrd="0" presId="urn:microsoft.com/office/officeart/2005/8/layout/vList6"/>
    <dgm:cxn modelId="{02331870-1D07-4153-A9AA-D21F633DCB8D}" srcId="{E8CF0130-F27B-4A76-BE47-83D439978367}" destId="{4384E81C-9D55-4546-9AEF-11E6604ECD0C}" srcOrd="0" destOrd="0" parTransId="{F15D289E-2B8F-4105-B482-1176C2A689F6}" sibTransId="{6CE9CB6F-B20E-40C6-A2EF-BEF9DB9357A5}"/>
    <dgm:cxn modelId="{3F730F86-2DF3-4E0F-97AC-106B2643B174}" srcId="{045477D7-E3BC-473D-995A-B40D9E86F614}" destId="{E8CF0130-F27B-4A76-BE47-83D439978367}" srcOrd="1" destOrd="0" parTransId="{B3209219-5DB6-4FF4-AEAD-D91C98B7AC51}" sibTransId="{DEEF2A81-9FBC-4EAF-B21F-E7BF24DE87CD}"/>
    <dgm:cxn modelId="{9A62B79A-8290-4647-978D-39BA67D9E650}" type="presOf" srcId="{E8CF0130-F27B-4A76-BE47-83D439978367}" destId="{CED33E61-B382-48EF-A724-E31F11041C30}" srcOrd="0" destOrd="0" presId="urn:microsoft.com/office/officeart/2005/8/layout/vList6"/>
    <dgm:cxn modelId="{3C4D4FAF-5336-4D1D-931F-AA3C6E60FD3E}" type="presOf" srcId="{478D8B0F-AF21-4DBB-86EB-5B567BE7B772}" destId="{3ACFFA3F-8014-4086-B1D5-EB4D0E74CB41}" srcOrd="0" destOrd="0" presId="urn:microsoft.com/office/officeart/2005/8/layout/vList6"/>
    <dgm:cxn modelId="{0FC2FEB8-1F69-43EB-BAA6-7107167D39FA}" type="presOf" srcId="{715C072F-424B-4CA5-8775-D6B342844D1D}" destId="{0DEC3A41-6DCF-447D-B889-C3C21E71AC79}" srcOrd="0" destOrd="0" presId="urn:microsoft.com/office/officeart/2005/8/layout/vList6"/>
    <dgm:cxn modelId="{198B09B9-3F0E-4DB2-90A6-26A8D9B9C3C8}" type="presOf" srcId="{045477D7-E3BC-473D-995A-B40D9E86F614}" destId="{30C32AC3-FA77-4F9E-9F55-4C291B4DF641}" srcOrd="0" destOrd="0" presId="urn:microsoft.com/office/officeart/2005/8/layout/vList6"/>
    <dgm:cxn modelId="{2918B3BB-D865-4ADD-8D87-42203B1D49ED}" type="presOf" srcId="{A48540A1-A86E-43DA-A918-AC937B025313}" destId="{9A650B9B-EDBB-48E6-960D-C6FD112BC9B2}" srcOrd="0" destOrd="0" presId="urn:microsoft.com/office/officeart/2005/8/layout/vList6"/>
    <dgm:cxn modelId="{B01831BE-C902-46C6-8DFF-5CA0E010900D}" type="presOf" srcId="{5A6DEA6E-A088-4CF1-A40D-F77747CA932C}" destId="{0DEC3A41-6DCF-447D-B889-C3C21E71AC79}" srcOrd="0" destOrd="2" presId="urn:microsoft.com/office/officeart/2005/8/layout/vList6"/>
    <dgm:cxn modelId="{B86860C1-03F0-4548-A7DF-892EE7FC3A77}" type="presOf" srcId="{0C315C9C-7820-46C9-B490-C546B20C848F}" destId="{0DEC3A41-6DCF-447D-B889-C3C21E71AC79}" srcOrd="0" destOrd="1" presId="urn:microsoft.com/office/officeart/2005/8/layout/vList6"/>
    <dgm:cxn modelId="{86F2A6C3-F310-4586-A6DB-0E1F923B659A}" srcId="{045477D7-E3BC-473D-995A-B40D9E86F614}" destId="{60D00B34-0FDE-44E4-8051-2B2A53CBD115}" srcOrd="0" destOrd="0" parTransId="{52F2516B-01C4-491C-8951-2E0F5097DEBC}" sibTransId="{44D0E81E-15A8-4869-A925-AFFE2CD2EBF8}"/>
    <dgm:cxn modelId="{40B161D3-0F07-4A98-BE04-DD9BBFB91A3C}" srcId="{478D8B0F-AF21-4DBB-86EB-5B567BE7B772}" destId="{A48540A1-A86E-43DA-A918-AC937B025313}" srcOrd="0" destOrd="0" parTransId="{867DA114-B9FB-4C1E-9EB0-B8FADE0F9B23}" sibTransId="{085C5649-B753-4980-B3A2-50A5CA4788A2}"/>
    <dgm:cxn modelId="{5D151AF4-5CFF-48EC-AFA9-3D8FBD10DA17}" type="presParOf" srcId="{30C32AC3-FA77-4F9E-9F55-4C291B4DF641}" destId="{F73BF346-0735-4B72-87A0-3FBB6B7C357E}" srcOrd="0" destOrd="0" presId="urn:microsoft.com/office/officeart/2005/8/layout/vList6"/>
    <dgm:cxn modelId="{CFCE6E26-D439-40FB-AFDC-C46E3D83EB84}" type="presParOf" srcId="{F73BF346-0735-4B72-87A0-3FBB6B7C357E}" destId="{6E0E3908-8E9D-4DF2-BC9D-5F43713D39AC}" srcOrd="0" destOrd="0" presId="urn:microsoft.com/office/officeart/2005/8/layout/vList6"/>
    <dgm:cxn modelId="{510FAAEF-C2C2-432D-B32C-A3917ED021F4}" type="presParOf" srcId="{F73BF346-0735-4B72-87A0-3FBB6B7C357E}" destId="{0DEC3A41-6DCF-447D-B889-C3C21E71AC79}" srcOrd="1" destOrd="0" presId="urn:microsoft.com/office/officeart/2005/8/layout/vList6"/>
    <dgm:cxn modelId="{F088FAAE-57BD-45EB-843F-23F315ED7A28}" type="presParOf" srcId="{30C32AC3-FA77-4F9E-9F55-4C291B4DF641}" destId="{75FFB097-EFE6-467C-A51C-F086596BD4E8}" srcOrd="1" destOrd="0" presId="urn:microsoft.com/office/officeart/2005/8/layout/vList6"/>
    <dgm:cxn modelId="{13458316-BA16-4C1A-B2E2-D7EBF2DD081F}" type="presParOf" srcId="{30C32AC3-FA77-4F9E-9F55-4C291B4DF641}" destId="{8979A461-BE6C-4516-B25F-13D5AAA816D6}" srcOrd="2" destOrd="0" presId="urn:microsoft.com/office/officeart/2005/8/layout/vList6"/>
    <dgm:cxn modelId="{877A227C-B744-4CF6-A962-8CC506E5D006}" type="presParOf" srcId="{8979A461-BE6C-4516-B25F-13D5AAA816D6}" destId="{CED33E61-B382-48EF-A724-E31F11041C30}" srcOrd="0" destOrd="0" presId="urn:microsoft.com/office/officeart/2005/8/layout/vList6"/>
    <dgm:cxn modelId="{7FC897BF-1E3A-46D2-B75A-D79F808854CD}" type="presParOf" srcId="{8979A461-BE6C-4516-B25F-13D5AAA816D6}" destId="{FED97899-445C-4912-B11D-8BEBB20634D8}" srcOrd="1" destOrd="0" presId="urn:microsoft.com/office/officeart/2005/8/layout/vList6"/>
    <dgm:cxn modelId="{E062A38D-5A64-4478-8402-7AE3D859CB67}" type="presParOf" srcId="{30C32AC3-FA77-4F9E-9F55-4C291B4DF641}" destId="{42DF798A-F40B-431E-99CC-A0FB17D1FCFF}" srcOrd="3" destOrd="0" presId="urn:microsoft.com/office/officeart/2005/8/layout/vList6"/>
    <dgm:cxn modelId="{C32CE5C5-45E8-48AF-AF14-D05C5360A72E}" type="presParOf" srcId="{30C32AC3-FA77-4F9E-9F55-4C291B4DF641}" destId="{D8AB9457-78E7-4D2C-9516-90C20238F679}" srcOrd="4" destOrd="0" presId="urn:microsoft.com/office/officeart/2005/8/layout/vList6"/>
    <dgm:cxn modelId="{07615226-3C2F-4FD7-B803-878A59EAE207}" type="presParOf" srcId="{D8AB9457-78E7-4D2C-9516-90C20238F679}" destId="{3ACFFA3F-8014-4086-B1D5-EB4D0E74CB41}" srcOrd="0" destOrd="0" presId="urn:microsoft.com/office/officeart/2005/8/layout/vList6"/>
    <dgm:cxn modelId="{F5CD1934-B792-4C9F-8EE2-AF72E0BF56A3}" type="presParOf" srcId="{D8AB9457-78E7-4D2C-9516-90C20238F679}" destId="{9A650B9B-EDBB-48E6-960D-C6FD112BC9B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7C6AA1-39E7-41E0-B6F6-2C01C0B8F26B}">
      <dsp:nvSpPr>
        <dsp:cNvPr id="0" name=""/>
        <dsp:cNvSpPr/>
      </dsp:nvSpPr>
      <dsp:spPr>
        <a:xfrm>
          <a:off x="80884" y="661"/>
          <a:ext cx="7966230" cy="7739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Is there a </a:t>
          </a:r>
          <a:r>
            <a:rPr lang="en-GB" sz="1700" b="1" kern="1200" dirty="0">
              <a:latin typeface="Arial" panose="020B0604020202020204" pitchFamily="34" charset="0"/>
              <a:cs typeface="Arial" panose="020B0604020202020204" pitchFamily="34" charset="0"/>
            </a:rPr>
            <a:t>real and immediate </a:t>
          </a:r>
          <a:r>
            <a:rPr lang="en-GB" sz="1700" kern="1200" dirty="0">
              <a:latin typeface="Arial" panose="020B0604020202020204" pitchFamily="34" charset="0"/>
              <a:cs typeface="Arial" panose="020B0604020202020204" pitchFamily="34" charset="0"/>
            </a:rPr>
            <a:t>risk to life/serious harm to an individual or the wider public?</a:t>
          </a:r>
        </a:p>
      </dsp:txBody>
      <dsp:txXfrm>
        <a:off x="103551" y="23328"/>
        <a:ext cx="7920896" cy="728572"/>
      </dsp:txXfrm>
    </dsp:sp>
    <dsp:sp modelId="{8FF9364B-4ACE-451C-99CD-B75706E87AF0}">
      <dsp:nvSpPr>
        <dsp:cNvPr id="0" name=""/>
        <dsp:cNvSpPr/>
      </dsp:nvSpPr>
      <dsp:spPr>
        <a:xfrm rot="5400000">
          <a:off x="3918892" y="793915"/>
          <a:ext cx="290214" cy="34825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822936"/>
        <a:ext cx="208955" cy="203150"/>
      </dsp:txXfrm>
    </dsp:sp>
    <dsp:sp modelId="{54F396ED-0EFF-492D-B973-CBD2AE3BE19F}">
      <dsp:nvSpPr>
        <dsp:cNvPr id="0" name=""/>
        <dsp:cNvSpPr/>
      </dsp:nvSpPr>
      <dsp:spPr>
        <a:xfrm>
          <a:off x="116399" y="1161520"/>
          <a:ext cx="7895200" cy="7739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Why are Police required/Are Police the most appropriate agency?</a:t>
          </a:r>
        </a:p>
      </dsp:txBody>
      <dsp:txXfrm>
        <a:off x="139066" y="1184187"/>
        <a:ext cx="7849866" cy="728572"/>
      </dsp:txXfrm>
    </dsp:sp>
    <dsp:sp modelId="{BA02C35E-1562-448A-A074-AEF60C9D5BFC}">
      <dsp:nvSpPr>
        <dsp:cNvPr id="0" name=""/>
        <dsp:cNvSpPr/>
      </dsp:nvSpPr>
      <dsp:spPr>
        <a:xfrm rot="5400000">
          <a:off x="3918892" y="1954774"/>
          <a:ext cx="290214" cy="34825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1983795"/>
        <a:ext cx="208955" cy="203150"/>
      </dsp:txXfrm>
    </dsp:sp>
    <dsp:sp modelId="{932951E5-1984-4ABD-A06B-8B00B6194AE8}">
      <dsp:nvSpPr>
        <dsp:cNvPr id="0" name=""/>
        <dsp:cNvSpPr/>
      </dsp:nvSpPr>
      <dsp:spPr>
        <a:xfrm>
          <a:off x="63130" y="2322380"/>
          <a:ext cx="8001739" cy="7739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Is the individual's location known?</a:t>
          </a:r>
        </a:p>
      </dsp:txBody>
      <dsp:txXfrm>
        <a:off x="85797" y="2345047"/>
        <a:ext cx="7956405" cy="728572"/>
      </dsp:txXfrm>
    </dsp:sp>
    <dsp:sp modelId="{6B9269E3-1A3B-4E5A-BA8F-71EAC6C7A000}">
      <dsp:nvSpPr>
        <dsp:cNvPr id="0" name=""/>
        <dsp:cNvSpPr/>
      </dsp:nvSpPr>
      <dsp:spPr>
        <a:xfrm rot="5400000">
          <a:off x="3918892" y="3115634"/>
          <a:ext cx="290214" cy="34825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3144655"/>
        <a:ext cx="208955" cy="203150"/>
      </dsp:txXfrm>
    </dsp:sp>
    <dsp:sp modelId="{A6304639-DB50-4464-87F5-2AC173F65E4E}">
      <dsp:nvSpPr>
        <dsp:cNvPr id="0" name=""/>
        <dsp:cNvSpPr/>
      </dsp:nvSpPr>
      <dsp:spPr>
        <a:xfrm>
          <a:off x="80884" y="3483239"/>
          <a:ext cx="7966230" cy="7739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Have reasonable enquires been made to establish their whereabouts?</a:t>
          </a:r>
        </a:p>
      </dsp:txBody>
      <dsp:txXfrm>
        <a:off x="103551" y="3505906"/>
        <a:ext cx="7920896" cy="728572"/>
      </dsp:txXfrm>
    </dsp:sp>
    <dsp:sp modelId="{240B3773-198D-4895-AC21-76F84E2A2E1E}">
      <dsp:nvSpPr>
        <dsp:cNvPr id="0" name=""/>
        <dsp:cNvSpPr/>
      </dsp:nvSpPr>
      <dsp:spPr>
        <a:xfrm rot="5400000">
          <a:off x="3918644" y="4276824"/>
          <a:ext cx="290710" cy="34825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GB" sz="1400" kern="1200"/>
        </a:p>
      </dsp:txBody>
      <dsp:txXfrm rot="-5400000">
        <a:off x="3959522" y="4305598"/>
        <a:ext cx="208955" cy="203497"/>
      </dsp:txXfrm>
    </dsp:sp>
    <dsp:sp modelId="{661846BA-DEB3-49CD-962C-026614F0C188}">
      <dsp:nvSpPr>
        <dsp:cNvPr id="0" name=""/>
        <dsp:cNvSpPr/>
      </dsp:nvSpPr>
      <dsp:spPr>
        <a:xfrm>
          <a:off x="98638" y="4644760"/>
          <a:ext cx="7930722" cy="77390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GB" sz="1700" kern="1200" dirty="0">
              <a:latin typeface="Arial" panose="020B0604020202020204" pitchFamily="34" charset="0"/>
              <a:cs typeface="Arial" panose="020B0604020202020204" pitchFamily="34" charset="0"/>
            </a:rPr>
            <a:t>Are the Police required to support due to immediate and significant risk to the public or partner agency?</a:t>
          </a:r>
        </a:p>
      </dsp:txBody>
      <dsp:txXfrm>
        <a:off x="121305" y="4667427"/>
        <a:ext cx="7885388" cy="728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C3A41-6DCF-447D-B889-C3C21E71AC79}">
      <dsp:nvSpPr>
        <dsp:cNvPr id="0" name=""/>
        <dsp:cNvSpPr/>
      </dsp:nvSpPr>
      <dsp:spPr>
        <a:xfrm>
          <a:off x="3689442" y="3204"/>
          <a:ext cx="5534163" cy="151597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533400">
            <a:lnSpc>
              <a:spcPct val="90000"/>
            </a:lnSpc>
            <a:spcBef>
              <a:spcPct val="0"/>
            </a:spcBef>
            <a:spcAft>
              <a:spcPct val="15000"/>
            </a:spcAft>
            <a:buChar char="•"/>
          </a:pPr>
          <a:endParaRPr lang="en-GB" sz="1200" kern="1200" dirty="0"/>
        </a:p>
        <a:p>
          <a:pPr marL="114300" lvl="1" indent="-114300" algn="l" defTabSz="622300">
            <a:lnSpc>
              <a:spcPct val="90000"/>
            </a:lnSpc>
            <a:spcBef>
              <a:spcPct val="0"/>
            </a:spcBef>
            <a:spcAft>
              <a:spcPct val="15000"/>
            </a:spcAft>
            <a:buChar char="•"/>
          </a:pPr>
          <a:endParaRPr lang="en-GB" sz="1400" kern="1200" dirty="0"/>
        </a:p>
        <a:p>
          <a:pPr marL="114300" lvl="1" indent="-114300" algn="l" defTabSz="622300">
            <a:lnSpc>
              <a:spcPct val="90000"/>
            </a:lnSpc>
            <a:spcBef>
              <a:spcPct val="0"/>
            </a:spcBef>
            <a:spcAft>
              <a:spcPct val="15000"/>
            </a:spcAft>
            <a:buNone/>
          </a:pPr>
          <a:r>
            <a:rPr lang="en-GB" sz="1400" b="0" kern="1200" dirty="0">
              <a:latin typeface="Arial" panose="020B0604020202020204" pitchFamily="34" charset="0"/>
              <a:cs typeface="Arial" panose="020B0604020202020204" pitchFamily="34" charset="0"/>
            </a:rPr>
            <a:t>“This incident meets the threshold for attendance and as a result the police will assist you in this matter.”</a:t>
          </a:r>
        </a:p>
      </dsp:txBody>
      <dsp:txXfrm>
        <a:off x="3689442" y="192701"/>
        <a:ext cx="4965672" cy="1136983"/>
      </dsp:txXfrm>
    </dsp:sp>
    <dsp:sp modelId="{6E0E3908-8E9D-4DF2-BC9D-5F43713D39AC}">
      <dsp:nvSpPr>
        <dsp:cNvPr id="0" name=""/>
        <dsp:cNvSpPr/>
      </dsp:nvSpPr>
      <dsp:spPr>
        <a:xfrm>
          <a:off x="0" y="3204"/>
          <a:ext cx="3689442" cy="1515977"/>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Arial" panose="020B0604020202020204" pitchFamily="34" charset="0"/>
              <a:cs typeface="Arial" panose="020B0604020202020204" pitchFamily="34" charset="0"/>
            </a:rPr>
            <a:t>Yes</a:t>
          </a:r>
        </a:p>
      </dsp:txBody>
      <dsp:txXfrm>
        <a:off x="74004" y="77208"/>
        <a:ext cx="3541434" cy="1367969"/>
      </dsp:txXfrm>
    </dsp:sp>
    <dsp:sp modelId="{FED97899-445C-4912-B11D-8BEBB20634D8}">
      <dsp:nvSpPr>
        <dsp:cNvPr id="0" name=""/>
        <dsp:cNvSpPr/>
      </dsp:nvSpPr>
      <dsp:spPr>
        <a:xfrm>
          <a:off x="3694846" y="1670779"/>
          <a:ext cx="5528758" cy="1658357"/>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None/>
          </a:pPr>
          <a:r>
            <a:rPr lang="en-GB" sz="1400" b="0" kern="1200" dirty="0">
              <a:latin typeface="Arial" panose="020B0604020202020204" pitchFamily="34" charset="0"/>
              <a:cs typeface="Arial" panose="020B0604020202020204" pitchFamily="34" charset="0"/>
            </a:rPr>
            <a:t>“This incident does not meet the threshold for attendance and as a result the police will not be attending or taking any action in relation to this incident at this time. Responsibility for this incident remains with your agency. You must keep the risk assessment under review and recontact police if the situation changes or escalates.”</a:t>
          </a:r>
        </a:p>
      </dsp:txBody>
      <dsp:txXfrm>
        <a:off x="3694846" y="1878074"/>
        <a:ext cx="4906874" cy="1243767"/>
      </dsp:txXfrm>
    </dsp:sp>
    <dsp:sp modelId="{CED33E61-B382-48EF-A724-E31F11041C30}">
      <dsp:nvSpPr>
        <dsp:cNvPr id="0" name=""/>
        <dsp:cNvSpPr/>
      </dsp:nvSpPr>
      <dsp:spPr>
        <a:xfrm>
          <a:off x="4503" y="1741969"/>
          <a:ext cx="3685839" cy="1515977"/>
        </a:xfrm>
        <a:prstGeom prst="round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Arial" panose="020B0604020202020204" pitchFamily="34" charset="0"/>
              <a:cs typeface="Arial" panose="020B0604020202020204" pitchFamily="34" charset="0"/>
            </a:rPr>
            <a:t>No</a:t>
          </a:r>
          <a:r>
            <a:rPr lang="en-GB" sz="6500" kern="1200" dirty="0"/>
            <a:t> </a:t>
          </a:r>
        </a:p>
      </dsp:txBody>
      <dsp:txXfrm>
        <a:off x="78507" y="1815973"/>
        <a:ext cx="3537831" cy="1367969"/>
      </dsp:txXfrm>
    </dsp:sp>
    <dsp:sp modelId="{9A650B9B-EDBB-48E6-960D-C6FD112BC9B2}">
      <dsp:nvSpPr>
        <dsp:cNvPr id="0" name=""/>
        <dsp:cNvSpPr/>
      </dsp:nvSpPr>
      <dsp:spPr>
        <a:xfrm>
          <a:off x="3690342" y="3480734"/>
          <a:ext cx="5528758" cy="2244328"/>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None/>
          </a:pPr>
          <a:r>
            <a:rPr lang="en-GB" sz="1400" b="0" kern="1200" dirty="0">
              <a:latin typeface="Arial" panose="020B0604020202020204" pitchFamily="34" charset="0"/>
              <a:cs typeface="Arial" panose="020B0604020202020204" pitchFamily="34" charset="0"/>
            </a:rPr>
            <a:t>“At this time, the incident does not clearly meet the threshold for attendance and as a result a further risk review will be instigated, including further checks. While these checks are being made, the police will not be attending this incident and at this time you will remain responsible. The police will make further contact with you in due course (obtain a contact number). In the meantime, your own agencies policies, procedures and escalation processes apply.”</a:t>
          </a:r>
        </a:p>
      </dsp:txBody>
      <dsp:txXfrm>
        <a:off x="3690342" y="3761275"/>
        <a:ext cx="4687135" cy="1683246"/>
      </dsp:txXfrm>
    </dsp:sp>
    <dsp:sp modelId="{3ACFFA3F-8014-4086-B1D5-EB4D0E74CB41}">
      <dsp:nvSpPr>
        <dsp:cNvPr id="0" name=""/>
        <dsp:cNvSpPr/>
      </dsp:nvSpPr>
      <dsp:spPr>
        <a:xfrm>
          <a:off x="4503" y="3844910"/>
          <a:ext cx="3685839" cy="1515977"/>
        </a:xfrm>
        <a:prstGeom prst="round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GB" sz="6500" kern="1200" dirty="0">
              <a:latin typeface="Arial" panose="020B0604020202020204" pitchFamily="34" charset="0"/>
              <a:cs typeface="Arial" panose="020B0604020202020204" pitchFamily="34" charset="0"/>
            </a:rPr>
            <a:t>Maybe</a:t>
          </a:r>
        </a:p>
      </dsp:txBody>
      <dsp:txXfrm>
        <a:off x="78507" y="3918914"/>
        <a:ext cx="3537831" cy="1367969"/>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8E2B6B-D693-47BF-A406-6D6B11EA6B14}" type="datetimeFigureOut">
              <a:rPr lang="en-GB" smtClean="0"/>
              <a:t>06/06/2024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BECFE5-F738-4EB3-B2A2-1AB3EE9AB132}" type="slidenum">
              <a:rPr lang="en-GB" smtClean="0"/>
              <a:t>‹#›</a:t>
            </a:fld>
            <a:endParaRPr lang="en-GB"/>
          </a:p>
        </p:txBody>
      </p:sp>
    </p:spTree>
    <p:extLst>
      <p:ext uri="{BB962C8B-B14F-4D97-AF65-F5344CB8AC3E}">
        <p14:creationId xmlns:p14="http://schemas.microsoft.com/office/powerpoint/2010/main" val="310719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8C2158-5348-4305-9567-D9F89A79463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4339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ECFE5-F738-4EB3-B2A2-1AB3EE9AB132}" type="slidenum">
              <a:rPr lang="en-GB" smtClean="0"/>
              <a:t>3</a:t>
            </a:fld>
            <a:endParaRPr lang="en-GB"/>
          </a:p>
        </p:txBody>
      </p:sp>
    </p:spTree>
    <p:extLst>
      <p:ext uri="{BB962C8B-B14F-4D97-AF65-F5344CB8AC3E}">
        <p14:creationId xmlns:p14="http://schemas.microsoft.com/office/powerpoint/2010/main" val="136098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ECFE5-F738-4EB3-B2A2-1AB3EE9AB132}" type="slidenum">
              <a:rPr lang="en-GB" smtClean="0"/>
              <a:t>4</a:t>
            </a:fld>
            <a:endParaRPr lang="en-GB"/>
          </a:p>
        </p:txBody>
      </p:sp>
    </p:spTree>
    <p:extLst>
      <p:ext uri="{BB962C8B-B14F-4D97-AF65-F5344CB8AC3E}">
        <p14:creationId xmlns:p14="http://schemas.microsoft.com/office/powerpoint/2010/main" val="345292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1BECFE5-F738-4EB3-B2A2-1AB3EE9AB132}" type="slidenum">
              <a:rPr lang="en-GB" smtClean="0"/>
              <a:t>5</a:t>
            </a:fld>
            <a:endParaRPr lang="en-GB"/>
          </a:p>
        </p:txBody>
      </p:sp>
    </p:spTree>
    <p:extLst>
      <p:ext uri="{BB962C8B-B14F-4D97-AF65-F5344CB8AC3E}">
        <p14:creationId xmlns:p14="http://schemas.microsoft.com/office/powerpoint/2010/main" val="4224754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336248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3152816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291875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C0B3F-4B8E-4810-0DCD-CE739B84742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CC0EDB0-F889-D7FB-76A1-ABC3048B19D8}"/>
              </a:ext>
            </a:extLst>
          </p:cNvPr>
          <p:cNvSpPr>
            <a:spLocks noGrp="1"/>
          </p:cNvSpPr>
          <p:nvPr>
            <p:ph type="dt" sz="half" idx="10"/>
          </p:nvPr>
        </p:nvSpPr>
        <p:spPr/>
        <p:txBody>
          <a:bodyPr/>
          <a:lstStyle/>
          <a:p>
            <a:fld id="{9C0D8008-0110-4689-B803-49608A8BF238}" type="datetimeFigureOut">
              <a:rPr lang="en-GB" smtClean="0"/>
              <a:t>06/06/2024</a:t>
            </a:fld>
            <a:endParaRPr lang="en-GB"/>
          </a:p>
        </p:txBody>
      </p:sp>
      <p:sp>
        <p:nvSpPr>
          <p:cNvPr id="4" name="Footer Placeholder 3">
            <a:extLst>
              <a:ext uri="{FF2B5EF4-FFF2-40B4-BE49-F238E27FC236}">
                <a16:creationId xmlns:a16="http://schemas.microsoft.com/office/drawing/2014/main" id="{52C1DB09-0A29-0C45-4D60-92F71DC687A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81614F-555D-D04F-6179-69DBCC8166AF}"/>
              </a:ext>
            </a:extLst>
          </p:cNvPr>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2943213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258298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0D8008-0110-4689-B803-49608A8BF238}" type="datetimeFigureOut">
              <a:rPr lang="en-GB" smtClean="0"/>
              <a:t>06/06/2024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488882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0D8008-0110-4689-B803-49608A8BF238}" type="datetimeFigureOut">
              <a:rPr lang="en-GB" smtClean="0"/>
              <a:t>06/06/2024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2149911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C0D8008-0110-4689-B803-49608A8BF238}" type="datetimeFigureOut">
              <a:rPr lang="en-GB" smtClean="0"/>
              <a:t>06/06/2024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9106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C0D8008-0110-4689-B803-49608A8BF238}" type="datetimeFigureOut">
              <a:rPr lang="en-GB" smtClean="0"/>
              <a:t>06/06/2024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97329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066835-F79E-4CD5-BBFA-C2C1532FA8C4}" type="slidenum">
              <a:rPr lang="en-GB" smtClean="0"/>
              <a:t>‹#›</a:t>
            </a:fld>
            <a:endParaRPr lang="en-GB"/>
          </a:p>
        </p:txBody>
      </p:sp>
      <p:pic>
        <p:nvPicPr>
          <p:cNvPr id="5" name="Picture 4">
            <a:extLst>
              <a:ext uri="{FF2B5EF4-FFF2-40B4-BE49-F238E27FC236}">
                <a16:creationId xmlns:a16="http://schemas.microsoft.com/office/drawing/2014/main" id="{5D393DF2-828B-8AB7-4542-F9A127FDE588}"/>
              </a:ext>
            </a:extLst>
          </p:cNvPr>
          <p:cNvPicPr>
            <a:picLocks noChangeAspect="1"/>
          </p:cNvPicPr>
          <p:nvPr userDrawn="1"/>
        </p:nvPicPr>
        <p:blipFill>
          <a:blip r:embed="rId2"/>
          <a:stretch>
            <a:fillRect/>
          </a:stretch>
        </p:blipFill>
        <p:spPr>
          <a:xfrm>
            <a:off x="-1" y="0"/>
            <a:ext cx="1276423" cy="6858000"/>
          </a:xfrm>
          <a:prstGeom prst="rect">
            <a:avLst/>
          </a:prstGeom>
        </p:spPr>
      </p:pic>
      <p:pic>
        <p:nvPicPr>
          <p:cNvPr id="6" name="Picture 5" descr="Logo&#10;&#10;Description automatically generated">
            <a:extLst>
              <a:ext uri="{FF2B5EF4-FFF2-40B4-BE49-F238E27FC236}">
                <a16:creationId xmlns:a16="http://schemas.microsoft.com/office/drawing/2014/main" id="{AC3D3034-9BE0-FDF2-3E6F-3CF9222418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 y="0"/>
            <a:ext cx="1276423" cy="1460665"/>
          </a:xfrm>
          <a:prstGeom prst="rect">
            <a:avLst/>
          </a:prstGeom>
        </p:spPr>
      </p:pic>
    </p:spTree>
    <p:extLst>
      <p:ext uri="{BB962C8B-B14F-4D97-AF65-F5344CB8AC3E}">
        <p14:creationId xmlns:p14="http://schemas.microsoft.com/office/powerpoint/2010/main" val="44167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D8008-0110-4689-B803-49608A8BF238}" type="datetimeFigureOut">
              <a:rPr lang="en-GB" smtClean="0"/>
              <a:t>06/06/2024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15024490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0D8008-0110-4689-B803-49608A8BF238}" type="datetimeFigureOut">
              <a:rPr lang="en-GB" smtClean="0"/>
              <a:t>06/06/2024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066835-F79E-4CD5-BBFA-C2C1532FA8C4}" type="slidenum">
              <a:rPr lang="en-GB" smtClean="0"/>
              <a:t>‹#›</a:t>
            </a:fld>
            <a:endParaRPr lang="en-GB"/>
          </a:p>
        </p:txBody>
      </p:sp>
    </p:spTree>
    <p:extLst>
      <p:ext uri="{BB962C8B-B14F-4D97-AF65-F5344CB8AC3E}">
        <p14:creationId xmlns:p14="http://schemas.microsoft.com/office/powerpoint/2010/main" val="319330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0D8008-0110-4689-B803-49608A8BF238}" type="datetimeFigureOut">
              <a:rPr lang="en-GB" smtClean="0"/>
              <a:t>06/06/2024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66835-F79E-4CD5-BBFA-C2C1532FA8C4}" type="slidenum">
              <a:rPr lang="en-GB" smtClean="0"/>
              <a:t>‹#›</a:t>
            </a:fld>
            <a:endParaRPr lang="en-GB"/>
          </a:p>
        </p:txBody>
      </p:sp>
    </p:spTree>
    <p:extLst>
      <p:ext uri="{BB962C8B-B14F-4D97-AF65-F5344CB8AC3E}">
        <p14:creationId xmlns:p14="http://schemas.microsoft.com/office/powerpoint/2010/main" val="382703252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4B0F0E-2D63-4820-A210-FF03B9E5888F}"/>
              </a:ext>
            </a:extLst>
          </p:cNvPr>
          <p:cNvSpPr>
            <a:spLocks noGrp="1"/>
          </p:cNvSpPr>
          <p:nvPr>
            <p:ph type="ftr" sz="quarter" idx="11"/>
          </p:nvPr>
        </p:nvSpPr>
        <p:spPr>
          <a:xfrm>
            <a:off x="4037076" y="6515418"/>
            <a:ext cx="4114800" cy="365125"/>
          </a:xfrm>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Calibri" panose="020F0502020204030204"/>
                <a:ea typeface="+mn-ea"/>
                <a:cs typeface="+mn-cs"/>
              </a:rPr>
              <a:t>OFFICIAL SENSITIVE</a:t>
            </a:r>
          </a:p>
        </p:txBody>
      </p:sp>
      <p:sp>
        <p:nvSpPr>
          <p:cNvPr id="11" name="Title 4">
            <a:extLst>
              <a:ext uri="{FF2B5EF4-FFF2-40B4-BE49-F238E27FC236}">
                <a16:creationId xmlns:a16="http://schemas.microsoft.com/office/drawing/2014/main" id="{86827F5B-CE5D-5B5A-5AD5-3B74AADDADB2}"/>
              </a:ext>
            </a:extLst>
          </p:cNvPr>
          <p:cNvSpPr txBox="1">
            <a:spLocks/>
          </p:cNvSpPr>
          <p:nvPr/>
        </p:nvSpPr>
        <p:spPr>
          <a:xfrm>
            <a:off x="1532847" y="185750"/>
            <a:ext cx="11835058" cy="342158"/>
          </a:xfrm>
          <a:prstGeom prst="rect">
            <a:avLst/>
          </a:prstGeom>
          <a:no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2800" b="1" dirty="0">
                <a:latin typeface="Montserrat" pitchFamily="2" charset="0"/>
              </a:rPr>
              <a:t>Heading</a:t>
            </a:r>
          </a:p>
        </p:txBody>
      </p:sp>
      <p:pic>
        <p:nvPicPr>
          <p:cNvPr id="6" name="Picture 5" descr="Logo&#10;&#10;Description automatically generated">
            <a:extLst>
              <a:ext uri="{FF2B5EF4-FFF2-40B4-BE49-F238E27FC236}">
                <a16:creationId xmlns:a16="http://schemas.microsoft.com/office/drawing/2014/main" id="{CE0D869F-F19A-764E-450B-A2AA06874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76423" cy="1460665"/>
          </a:xfrm>
          <a:prstGeom prst="rect">
            <a:avLst/>
          </a:prstGeom>
        </p:spPr>
      </p:pic>
      <p:pic>
        <p:nvPicPr>
          <p:cNvPr id="3" name="Content Placeholder 4">
            <a:extLst>
              <a:ext uri="{FF2B5EF4-FFF2-40B4-BE49-F238E27FC236}">
                <a16:creationId xmlns:a16="http://schemas.microsoft.com/office/drawing/2014/main" id="{CBAE503C-C07E-2F9B-DAA7-7533FF4806C3}"/>
              </a:ext>
            </a:extLst>
          </p:cNvPr>
          <p:cNvPicPr>
            <a:picLocks noChangeAspect="1"/>
          </p:cNvPicPr>
          <p:nvPr/>
        </p:nvPicPr>
        <p:blipFill rotWithShape="1">
          <a:blip r:embed="rId4"/>
          <a:srcRect r="425" b="-1"/>
          <a:stretch/>
        </p:blipFill>
        <p:spPr>
          <a:xfrm>
            <a:off x="15324" y="1588"/>
            <a:ext cx="12192000" cy="6856412"/>
          </a:xfrm>
          <a:prstGeom prst="rect">
            <a:avLst/>
          </a:prstGeom>
        </p:spPr>
      </p:pic>
      <p:pic>
        <p:nvPicPr>
          <p:cNvPr id="4" name="Picture 3">
            <a:extLst>
              <a:ext uri="{FF2B5EF4-FFF2-40B4-BE49-F238E27FC236}">
                <a16:creationId xmlns:a16="http://schemas.microsoft.com/office/drawing/2014/main" id="{CF4819DF-DC2A-D8B2-357C-5CDD35C8174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227375" y="1460665"/>
            <a:ext cx="1514498" cy="1816255"/>
          </a:xfrm>
          <a:prstGeom prst="rect">
            <a:avLst/>
          </a:prstGeom>
        </p:spPr>
      </p:pic>
      <p:sp>
        <p:nvSpPr>
          <p:cNvPr id="5" name="TextBox 4">
            <a:extLst>
              <a:ext uri="{FF2B5EF4-FFF2-40B4-BE49-F238E27FC236}">
                <a16:creationId xmlns:a16="http://schemas.microsoft.com/office/drawing/2014/main" id="{FABF1F24-880C-AE61-81DF-B5EB94BB619A}"/>
              </a:ext>
            </a:extLst>
          </p:cNvPr>
          <p:cNvSpPr txBox="1"/>
          <p:nvPr/>
        </p:nvSpPr>
        <p:spPr>
          <a:xfrm>
            <a:off x="2644593" y="2234547"/>
            <a:ext cx="6933461" cy="3416320"/>
          </a:xfrm>
          <a:prstGeom prst="rect">
            <a:avLst/>
          </a:prstGeom>
          <a:noFill/>
        </p:spPr>
        <p:txBody>
          <a:bodyPr wrap="square" rtlCol="0">
            <a:spAutoFit/>
          </a:bodyPr>
          <a:lstStyle/>
          <a:p>
            <a:pPr algn="ctr"/>
            <a:endParaRPr lang="en-GB" sz="3600" b="1" dirty="0">
              <a:solidFill>
                <a:schemeClr val="bg1"/>
              </a:solidFill>
            </a:endParaRPr>
          </a:p>
          <a:p>
            <a:pPr algn="ctr"/>
            <a:endParaRPr lang="en-GB" sz="3600" b="1" dirty="0">
              <a:solidFill>
                <a:schemeClr val="bg1"/>
              </a:solidFill>
            </a:endParaRPr>
          </a:p>
          <a:p>
            <a:pPr algn="ctr"/>
            <a:r>
              <a:rPr lang="en-GB" sz="3600" b="1" dirty="0">
                <a:solidFill>
                  <a:schemeClr val="bg1"/>
                </a:solidFill>
                <a:latin typeface="Arial" panose="020B0604020202020204" pitchFamily="34" charset="0"/>
                <a:cs typeface="Arial" panose="020B0604020202020204" pitchFamily="34" charset="0"/>
              </a:rPr>
              <a:t>Right Care, Right Person</a:t>
            </a:r>
          </a:p>
          <a:p>
            <a:pPr algn="ctr"/>
            <a:r>
              <a:rPr lang="en-GB" sz="3600" b="1" dirty="0">
                <a:solidFill>
                  <a:schemeClr val="bg1"/>
                </a:solidFill>
                <a:latin typeface="Arial" panose="020B0604020202020204" pitchFamily="34" charset="0"/>
                <a:cs typeface="Arial" panose="020B0604020202020204" pitchFamily="34" charset="0"/>
              </a:rPr>
              <a:t>Police questions</a:t>
            </a:r>
          </a:p>
          <a:p>
            <a:pPr algn="ctr"/>
            <a:endParaRPr lang="en-GB" sz="3600" b="1" dirty="0">
              <a:solidFill>
                <a:schemeClr val="bg1"/>
              </a:solidFill>
            </a:endParaRPr>
          </a:p>
          <a:p>
            <a:pPr algn="ctr"/>
            <a:endParaRPr lang="en-GB" sz="3600" b="1" dirty="0">
              <a:solidFill>
                <a:schemeClr val="bg1"/>
              </a:solidFill>
            </a:endParaRPr>
          </a:p>
        </p:txBody>
      </p:sp>
    </p:spTree>
    <p:extLst>
      <p:ext uri="{BB962C8B-B14F-4D97-AF65-F5344CB8AC3E}">
        <p14:creationId xmlns:p14="http://schemas.microsoft.com/office/powerpoint/2010/main" val="2339056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8920B68-19FE-E60B-07AC-4014DF8204F2}"/>
              </a:ext>
            </a:extLst>
          </p:cNvPr>
          <p:cNvSpPr txBox="1"/>
          <p:nvPr/>
        </p:nvSpPr>
        <p:spPr>
          <a:xfrm>
            <a:off x="2376823" y="824813"/>
            <a:ext cx="8770742" cy="707886"/>
          </a:xfrm>
          <a:prstGeom prst="rect">
            <a:avLst/>
          </a:prstGeom>
          <a:noFill/>
        </p:spPr>
        <p:txBody>
          <a:bodyPr wrap="square">
            <a:spAutoFit/>
          </a:bodyPr>
          <a:lstStyle/>
          <a:p>
            <a:r>
              <a:rPr lang="en-GB" sz="2000" dirty="0">
                <a:latin typeface="Arial" panose="020B0604020202020204" pitchFamily="34" charset="0"/>
                <a:cs typeface="Arial" panose="020B0604020202020204" pitchFamily="34" charset="0"/>
              </a:rPr>
              <a:t>Police will attend when there is an </a:t>
            </a:r>
            <a:r>
              <a:rPr lang="en-GB" sz="2000" b="1" dirty="0">
                <a:latin typeface="Arial" panose="020B0604020202020204" pitchFamily="34" charset="0"/>
                <a:cs typeface="Arial" panose="020B0604020202020204" pitchFamily="34" charset="0"/>
              </a:rPr>
              <a:t>immediate risk to life or serious harm</a:t>
            </a:r>
            <a:r>
              <a:rPr lang="en-GB" sz="2000" dirty="0">
                <a:latin typeface="Arial" panose="020B0604020202020204" pitchFamily="34" charset="0"/>
                <a:cs typeface="Arial" panose="020B0604020202020204" pitchFamily="34" charset="0"/>
              </a:rPr>
              <a:t> to an individual or wider public.</a:t>
            </a:r>
          </a:p>
        </p:txBody>
      </p:sp>
      <p:graphicFrame>
        <p:nvGraphicFramePr>
          <p:cNvPr id="8" name="Table 7">
            <a:extLst>
              <a:ext uri="{FF2B5EF4-FFF2-40B4-BE49-F238E27FC236}">
                <a16:creationId xmlns:a16="http://schemas.microsoft.com/office/drawing/2014/main" id="{4A788ECD-AD12-6B6A-E182-030944A3C3DD}"/>
              </a:ext>
            </a:extLst>
          </p:cNvPr>
          <p:cNvGraphicFramePr>
            <a:graphicFrameLocks noGrp="1"/>
          </p:cNvGraphicFramePr>
          <p:nvPr>
            <p:extLst>
              <p:ext uri="{D42A27DB-BD31-4B8C-83A1-F6EECF244321}">
                <p14:modId xmlns:p14="http://schemas.microsoft.com/office/powerpoint/2010/main" val="3112606087"/>
              </p:ext>
            </p:extLst>
          </p:nvPr>
        </p:nvGraphicFramePr>
        <p:xfrm>
          <a:off x="2453458" y="1653871"/>
          <a:ext cx="8128000" cy="4891215"/>
        </p:xfrm>
        <a:graphic>
          <a:graphicData uri="http://schemas.openxmlformats.org/drawingml/2006/table">
            <a:tbl>
              <a:tblPr firstRow="1" bandRow="1">
                <a:tableStyleId>{5FD0F851-EC5A-4D38-B0AD-8093EC10F338}</a:tableStyleId>
              </a:tblPr>
              <a:tblGrid>
                <a:gridCol w="4058407">
                  <a:extLst>
                    <a:ext uri="{9D8B030D-6E8A-4147-A177-3AD203B41FA5}">
                      <a16:colId xmlns:a16="http://schemas.microsoft.com/office/drawing/2014/main" val="1188488581"/>
                    </a:ext>
                  </a:extLst>
                </a:gridCol>
                <a:gridCol w="4069593">
                  <a:extLst>
                    <a:ext uri="{9D8B030D-6E8A-4147-A177-3AD203B41FA5}">
                      <a16:colId xmlns:a16="http://schemas.microsoft.com/office/drawing/2014/main" val="3050447624"/>
                    </a:ext>
                  </a:extLst>
                </a:gridCol>
              </a:tblGrid>
              <a:tr h="323592">
                <a:tc gridSpan="2">
                  <a:txBody>
                    <a:bodyPr/>
                    <a:lstStyle/>
                    <a:p>
                      <a:pPr algn="ctr"/>
                      <a:r>
                        <a:rPr lang="en-GB" sz="1600" dirty="0">
                          <a:latin typeface="Arial" panose="020B0604020202020204" pitchFamily="34" charset="0"/>
                          <a:cs typeface="Arial" panose="020B0604020202020204" pitchFamily="34" charset="0"/>
                        </a:rPr>
                        <a:t>Police will need to know</a:t>
                      </a:r>
                    </a:p>
                  </a:txBody>
                  <a:tcPr/>
                </a:tc>
                <a:tc hMerge="1">
                  <a:txBody>
                    <a:bodyPr/>
                    <a:lstStyle/>
                    <a:p>
                      <a:endParaRPr lang="en-GB" sz="1600" dirty="0"/>
                    </a:p>
                  </a:txBody>
                  <a:tcPr/>
                </a:tc>
                <a:extLst>
                  <a:ext uri="{0D108BD9-81ED-4DB2-BD59-A6C34878D82A}">
                    <a16:rowId xmlns:a16="http://schemas.microsoft.com/office/drawing/2014/main" val="2945888073"/>
                  </a:ext>
                </a:extLst>
              </a:tr>
              <a:tr h="787125">
                <a:tc>
                  <a:txBody>
                    <a:bodyPr/>
                    <a:lstStyle/>
                    <a:p>
                      <a:r>
                        <a:rPr lang="en-GB" sz="1400" dirty="0">
                          <a:latin typeface="Arial" panose="020B0604020202020204" pitchFamily="34" charset="0"/>
                          <a:cs typeface="Arial" panose="020B0604020202020204" pitchFamily="34" charset="0"/>
                        </a:rPr>
                        <a:t>What are the specific concerns?</a:t>
                      </a:r>
                    </a:p>
                  </a:txBody>
                  <a:tcPr/>
                </a:tc>
                <a:tc>
                  <a:txBody>
                    <a:bodyPr/>
                    <a:lstStyle/>
                    <a:p>
                      <a:r>
                        <a:rPr lang="en-GB" sz="1400" dirty="0">
                          <a:latin typeface="Arial" panose="020B0604020202020204" pitchFamily="34" charset="0"/>
                          <a:cs typeface="Arial" panose="020B0604020202020204" pitchFamily="34" charset="0"/>
                        </a:rPr>
                        <a:t>Be as detailed as possible. Include any physical injuries, MH background. Why you believe there is an </a:t>
                      </a:r>
                      <a:r>
                        <a:rPr lang="en-GB" sz="1400" b="1" dirty="0">
                          <a:latin typeface="Arial" panose="020B0604020202020204" pitchFamily="34" charset="0"/>
                          <a:cs typeface="Arial" panose="020B0604020202020204" pitchFamily="34" charset="0"/>
                        </a:rPr>
                        <a:t>immediate</a:t>
                      </a:r>
                      <a:r>
                        <a:rPr lang="en-GB" sz="1400" dirty="0">
                          <a:latin typeface="Arial" panose="020B0604020202020204" pitchFamily="34" charset="0"/>
                          <a:cs typeface="Arial" panose="020B0604020202020204" pitchFamily="34" charset="0"/>
                        </a:rPr>
                        <a:t> risk. </a:t>
                      </a:r>
                    </a:p>
                  </a:txBody>
                  <a:tcPr/>
                </a:tc>
                <a:extLst>
                  <a:ext uri="{0D108BD9-81ED-4DB2-BD59-A6C34878D82A}">
                    <a16:rowId xmlns:a16="http://schemas.microsoft.com/office/drawing/2014/main" val="2743428669"/>
                  </a:ext>
                </a:extLst>
              </a:tr>
              <a:tr h="787125">
                <a:tc>
                  <a:txBody>
                    <a:bodyPr/>
                    <a:lstStyle/>
                    <a:p>
                      <a:r>
                        <a:rPr lang="en-GB" sz="1400">
                          <a:latin typeface="Arial" panose="020B0604020202020204" pitchFamily="34" charset="0"/>
                          <a:cs typeface="Arial" panose="020B0604020202020204" pitchFamily="34" charset="0"/>
                        </a:rPr>
                        <a:t>What actions have you taken?</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Detail ALL actions taken including address checks, phone calls to the individual/family/friends etc.</a:t>
                      </a:r>
                    </a:p>
                  </a:txBody>
                  <a:tcPr/>
                </a:tc>
                <a:extLst>
                  <a:ext uri="{0D108BD9-81ED-4DB2-BD59-A6C34878D82A}">
                    <a16:rowId xmlns:a16="http://schemas.microsoft.com/office/drawing/2014/main" val="3500187026"/>
                  </a:ext>
                </a:extLst>
              </a:tr>
              <a:tr h="787125">
                <a:tc>
                  <a:txBody>
                    <a:bodyPr/>
                    <a:lstStyle/>
                    <a:p>
                      <a:r>
                        <a:rPr lang="en-GB" sz="1400">
                          <a:latin typeface="Arial" panose="020B0604020202020204" pitchFamily="34" charset="0"/>
                          <a:cs typeface="Arial" panose="020B0604020202020204" pitchFamily="34" charset="0"/>
                        </a:rPr>
                        <a:t>Does the concern relate to a child?</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Even if the call is not about a child are there children that will be significantly impacted?</a:t>
                      </a:r>
                    </a:p>
                    <a:p>
                      <a:r>
                        <a:rPr lang="en-GB" sz="1400" dirty="0">
                          <a:latin typeface="Arial" panose="020B0604020202020204" pitchFamily="34" charset="0"/>
                          <a:cs typeface="Arial" panose="020B0604020202020204" pitchFamily="34" charset="0"/>
                        </a:rPr>
                        <a:t>Provide full details.</a:t>
                      </a:r>
                    </a:p>
                  </a:txBody>
                  <a:tcPr/>
                </a:tc>
                <a:extLst>
                  <a:ext uri="{0D108BD9-81ED-4DB2-BD59-A6C34878D82A}">
                    <a16:rowId xmlns:a16="http://schemas.microsoft.com/office/drawing/2014/main" val="1752385726"/>
                  </a:ext>
                </a:extLst>
              </a:tr>
              <a:tr h="500097">
                <a:tc>
                  <a:txBody>
                    <a:bodyPr/>
                    <a:lstStyle/>
                    <a:p>
                      <a:r>
                        <a:rPr lang="en-GB" sz="1400">
                          <a:latin typeface="Arial" panose="020B0604020202020204" pitchFamily="34" charset="0"/>
                          <a:cs typeface="Arial" panose="020B0604020202020204" pitchFamily="34" charset="0"/>
                        </a:rPr>
                        <a:t>Is the person detained under a legal framework?</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DOLS/Mental Health/Capacity Act - explain the context</a:t>
                      </a:r>
                    </a:p>
                  </a:txBody>
                  <a:tcPr/>
                </a:tc>
                <a:extLst>
                  <a:ext uri="{0D108BD9-81ED-4DB2-BD59-A6C34878D82A}">
                    <a16:rowId xmlns:a16="http://schemas.microsoft.com/office/drawing/2014/main" val="613475828"/>
                  </a:ext>
                </a:extLst>
              </a:tr>
              <a:tr h="911942">
                <a:tc>
                  <a:txBody>
                    <a:bodyPr/>
                    <a:lstStyle/>
                    <a:p>
                      <a:r>
                        <a:rPr lang="en-GB" sz="1400">
                          <a:latin typeface="Arial" panose="020B0604020202020204" pitchFamily="34" charset="0"/>
                          <a:cs typeface="Arial" panose="020B0604020202020204" pitchFamily="34" charset="0"/>
                        </a:rPr>
                        <a:t>Why are Police required?</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What are the legal powers for Police – Mental Health/Capacity Act, power of entry. Police do not always have a power and the threshold for response is high.</a:t>
                      </a:r>
                    </a:p>
                  </a:txBody>
                  <a:tcPr/>
                </a:tc>
                <a:extLst>
                  <a:ext uri="{0D108BD9-81ED-4DB2-BD59-A6C34878D82A}">
                    <a16:rowId xmlns:a16="http://schemas.microsoft.com/office/drawing/2014/main" val="4195376109"/>
                  </a:ext>
                </a:extLst>
              </a:tr>
              <a:tr h="706020">
                <a:tc>
                  <a:txBody>
                    <a:bodyPr/>
                    <a:lstStyle/>
                    <a:p>
                      <a:r>
                        <a:rPr lang="en-GB" sz="1400">
                          <a:latin typeface="Arial" panose="020B0604020202020204" pitchFamily="34" charset="0"/>
                          <a:cs typeface="Arial" panose="020B0604020202020204" pitchFamily="34" charset="0"/>
                        </a:rPr>
                        <a:t>What is your relationship with the individual? </a:t>
                      </a:r>
                      <a:endParaRPr lang="en-GB" sz="1400" dirty="0">
                        <a:latin typeface="Arial" panose="020B0604020202020204" pitchFamily="34" charset="0"/>
                        <a:cs typeface="Arial" panose="020B0604020202020204" pitchFamily="34" charset="0"/>
                      </a:endParaRPr>
                    </a:p>
                  </a:txBody>
                  <a:tcPr/>
                </a:tc>
                <a:tc>
                  <a:txBody>
                    <a:bodyPr/>
                    <a:lstStyle/>
                    <a:p>
                      <a:r>
                        <a:rPr lang="en-GB" sz="1400" dirty="0">
                          <a:latin typeface="Arial" panose="020B0604020202020204" pitchFamily="34" charset="0"/>
                          <a:cs typeface="Arial" panose="020B0604020202020204" pitchFamily="34" charset="0"/>
                        </a:rPr>
                        <a:t>It's important that Police understand your knowledge and experience with the individual to accurately risk assess.</a:t>
                      </a:r>
                    </a:p>
                  </a:txBody>
                  <a:tcPr/>
                </a:tc>
                <a:extLst>
                  <a:ext uri="{0D108BD9-81ED-4DB2-BD59-A6C34878D82A}">
                    <a16:rowId xmlns:a16="http://schemas.microsoft.com/office/drawing/2014/main" val="1380608507"/>
                  </a:ext>
                </a:extLst>
              </a:tr>
            </a:tbl>
          </a:graphicData>
        </a:graphic>
      </p:graphicFrame>
      <p:pic>
        <p:nvPicPr>
          <p:cNvPr id="2" name="Content Placeholder 4">
            <a:extLst>
              <a:ext uri="{FF2B5EF4-FFF2-40B4-BE49-F238E27FC236}">
                <a16:creationId xmlns:a16="http://schemas.microsoft.com/office/drawing/2014/main" id="{41D46C37-9586-7646-D3BC-2100DA97F0D8}"/>
              </a:ext>
            </a:extLst>
          </p:cNvPr>
          <p:cNvPicPr>
            <a:picLocks noChangeAspect="1"/>
          </p:cNvPicPr>
          <p:nvPr/>
        </p:nvPicPr>
        <p:blipFill rotWithShape="1">
          <a:blip r:embed="rId2"/>
          <a:srcRect r="425" b="-1"/>
          <a:stretch/>
        </p:blipFill>
        <p:spPr>
          <a:xfrm>
            <a:off x="15324" y="1588"/>
            <a:ext cx="1247868" cy="6856412"/>
          </a:xfrm>
          <a:prstGeom prst="rect">
            <a:avLst/>
          </a:prstGeom>
        </p:spPr>
      </p:pic>
      <p:pic>
        <p:nvPicPr>
          <p:cNvPr id="3" name="Picture 2">
            <a:extLst>
              <a:ext uri="{FF2B5EF4-FFF2-40B4-BE49-F238E27FC236}">
                <a16:creationId xmlns:a16="http://schemas.microsoft.com/office/drawing/2014/main" id="{FE0D0E0F-F467-CBC3-976A-9518B2AFE7A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
        <p:nvSpPr>
          <p:cNvPr id="5" name="TextBox 4">
            <a:extLst>
              <a:ext uri="{FF2B5EF4-FFF2-40B4-BE49-F238E27FC236}">
                <a16:creationId xmlns:a16="http://schemas.microsoft.com/office/drawing/2014/main" id="{49D41CF8-32EC-59C7-09B6-CB8BF302DEAC}"/>
              </a:ext>
            </a:extLst>
          </p:cNvPr>
          <p:cNvSpPr txBox="1"/>
          <p:nvPr/>
        </p:nvSpPr>
        <p:spPr>
          <a:xfrm>
            <a:off x="2376823" y="363148"/>
            <a:ext cx="7275445" cy="46166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Things to consider prior to contacting the Police</a:t>
            </a:r>
          </a:p>
        </p:txBody>
      </p:sp>
    </p:spTree>
    <p:extLst>
      <p:ext uri="{BB962C8B-B14F-4D97-AF65-F5344CB8AC3E}">
        <p14:creationId xmlns:p14="http://schemas.microsoft.com/office/powerpoint/2010/main" val="4015453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FFAD4AD-BC71-6ECA-C884-DEE7B94C0BEA}"/>
              </a:ext>
            </a:extLst>
          </p:cNvPr>
          <p:cNvSpPr txBox="1"/>
          <p:nvPr/>
        </p:nvSpPr>
        <p:spPr>
          <a:xfrm>
            <a:off x="1598211" y="632853"/>
            <a:ext cx="9616893"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Risk Assessment tool used by Police</a:t>
            </a:r>
          </a:p>
        </p:txBody>
      </p:sp>
      <p:pic>
        <p:nvPicPr>
          <p:cNvPr id="5" name="Picture 4">
            <a:extLst>
              <a:ext uri="{FF2B5EF4-FFF2-40B4-BE49-F238E27FC236}">
                <a16:creationId xmlns:a16="http://schemas.microsoft.com/office/drawing/2014/main" id="{4960F1B2-C0D9-F511-E793-8D78011B1E9A}"/>
              </a:ext>
            </a:extLst>
          </p:cNvPr>
          <p:cNvPicPr>
            <a:picLocks noChangeAspect="1"/>
          </p:cNvPicPr>
          <p:nvPr/>
        </p:nvPicPr>
        <p:blipFill>
          <a:blip r:embed="rId3"/>
          <a:stretch>
            <a:fillRect/>
          </a:stretch>
        </p:blipFill>
        <p:spPr>
          <a:xfrm>
            <a:off x="1287553" y="1551001"/>
            <a:ext cx="5213373" cy="4674146"/>
          </a:xfrm>
          <a:prstGeom prst="rect">
            <a:avLst/>
          </a:prstGeom>
        </p:spPr>
      </p:pic>
      <p:sp>
        <p:nvSpPr>
          <p:cNvPr id="7" name="TextBox 6">
            <a:extLst>
              <a:ext uri="{FF2B5EF4-FFF2-40B4-BE49-F238E27FC236}">
                <a16:creationId xmlns:a16="http://schemas.microsoft.com/office/drawing/2014/main" id="{A884C9CF-EAEC-FCEE-26FB-C60AAA30A469}"/>
              </a:ext>
            </a:extLst>
          </p:cNvPr>
          <p:cNvSpPr txBox="1"/>
          <p:nvPr/>
        </p:nvSpPr>
        <p:spPr>
          <a:xfrm>
            <a:off x="7315199" y="1810582"/>
            <a:ext cx="4261282" cy="4154984"/>
          </a:xfrm>
          <a:prstGeom prst="rect">
            <a:avLst/>
          </a:prstGeom>
          <a:noFill/>
        </p:spPr>
        <p:txBody>
          <a:bodyPr wrap="square">
            <a:spAutoFit/>
          </a:bodyPr>
          <a:lstStyle/>
          <a:p>
            <a:r>
              <a:rPr lang="en-GB" sz="4400" dirty="0">
                <a:solidFill>
                  <a:schemeClr val="accent1">
                    <a:lumMod val="75000"/>
                  </a:schemeClr>
                </a:solidFill>
                <a:latin typeface="Arial" panose="020B0604020202020204" pitchFamily="34" charset="0"/>
                <a:cs typeface="Arial" panose="020B0604020202020204" pitchFamily="34" charset="0"/>
              </a:rPr>
              <a:t>T - Threat</a:t>
            </a:r>
          </a:p>
          <a:p>
            <a:r>
              <a:rPr lang="en-GB" sz="4400" dirty="0">
                <a:solidFill>
                  <a:schemeClr val="accent1">
                    <a:lumMod val="75000"/>
                  </a:schemeClr>
                </a:solidFill>
                <a:latin typeface="Arial" panose="020B0604020202020204" pitchFamily="34" charset="0"/>
                <a:cs typeface="Arial" panose="020B0604020202020204" pitchFamily="34" charset="0"/>
              </a:rPr>
              <a:t>H - Harm</a:t>
            </a:r>
          </a:p>
          <a:p>
            <a:r>
              <a:rPr lang="en-GB" sz="4400" dirty="0">
                <a:solidFill>
                  <a:schemeClr val="accent1">
                    <a:lumMod val="75000"/>
                  </a:schemeClr>
                </a:solidFill>
                <a:latin typeface="Arial" panose="020B0604020202020204" pitchFamily="34" charset="0"/>
                <a:cs typeface="Arial" panose="020B0604020202020204" pitchFamily="34" charset="0"/>
              </a:rPr>
              <a:t>R - Risk</a:t>
            </a:r>
          </a:p>
          <a:p>
            <a:r>
              <a:rPr lang="en-GB" sz="4400" dirty="0">
                <a:solidFill>
                  <a:schemeClr val="accent1">
                    <a:lumMod val="75000"/>
                  </a:schemeClr>
                </a:solidFill>
                <a:latin typeface="Arial" panose="020B0604020202020204" pitchFamily="34" charset="0"/>
                <a:cs typeface="Arial" panose="020B0604020202020204" pitchFamily="34" charset="0"/>
              </a:rPr>
              <a:t>I - Investigation</a:t>
            </a:r>
          </a:p>
          <a:p>
            <a:r>
              <a:rPr lang="en-GB" sz="4400" dirty="0">
                <a:solidFill>
                  <a:schemeClr val="accent1">
                    <a:lumMod val="75000"/>
                  </a:schemeClr>
                </a:solidFill>
                <a:latin typeface="Arial" panose="020B0604020202020204" pitchFamily="34" charset="0"/>
                <a:cs typeface="Arial" panose="020B0604020202020204" pitchFamily="34" charset="0"/>
              </a:rPr>
              <a:t>V - Vulnerability</a:t>
            </a:r>
          </a:p>
          <a:p>
            <a:r>
              <a:rPr lang="en-GB" sz="4400" dirty="0">
                <a:solidFill>
                  <a:schemeClr val="accent1">
                    <a:lumMod val="75000"/>
                  </a:schemeClr>
                </a:solidFill>
                <a:latin typeface="Arial" panose="020B0604020202020204" pitchFamily="34" charset="0"/>
                <a:cs typeface="Arial" panose="020B0604020202020204" pitchFamily="34" charset="0"/>
              </a:rPr>
              <a:t>E - Engagement</a:t>
            </a:r>
          </a:p>
        </p:txBody>
      </p:sp>
      <p:pic>
        <p:nvPicPr>
          <p:cNvPr id="2" name="Content Placeholder 4">
            <a:extLst>
              <a:ext uri="{FF2B5EF4-FFF2-40B4-BE49-F238E27FC236}">
                <a16:creationId xmlns:a16="http://schemas.microsoft.com/office/drawing/2014/main" id="{F2C3ABA4-5DE1-122C-1BDA-CEB41E0612C6}"/>
              </a:ext>
            </a:extLst>
          </p:cNvPr>
          <p:cNvPicPr>
            <a:picLocks noChangeAspect="1"/>
          </p:cNvPicPr>
          <p:nvPr/>
        </p:nvPicPr>
        <p:blipFill rotWithShape="1">
          <a:blip r:embed="rId4"/>
          <a:srcRect r="425" b="-1"/>
          <a:stretch/>
        </p:blipFill>
        <p:spPr>
          <a:xfrm>
            <a:off x="15324" y="1588"/>
            <a:ext cx="1247868" cy="6856412"/>
          </a:xfrm>
          <a:prstGeom prst="rect">
            <a:avLst/>
          </a:prstGeom>
        </p:spPr>
      </p:pic>
      <p:pic>
        <p:nvPicPr>
          <p:cNvPr id="3" name="Picture 2">
            <a:extLst>
              <a:ext uri="{FF2B5EF4-FFF2-40B4-BE49-F238E27FC236}">
                <a16:creationId xmlns:a16="http://schemas.microsoft.com/office/drawing/2014/main" id="{9B240930-A3A1-B038-2D13-DC95E359BC51}"/>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Tree>
    <p:extLst>
      <p:ext uri="{BB962C8B-B14F-4D97-AF65-F5344CB8AC3E}">
        <p14:creationId xmlns:p14="http://schemas.microsoft.com/office/powerpoint/2010/main" val="30134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B7287166-FA77-EEEE-F7F9-1D8F6341AD2E}"/>
              </a:ext>
            </a:extLst>
          </p:cNvPr>
          <p:cNvSpPr/>
          <p:nvPr/>
        </p:nvSpPr>
        <p:spPr>
          <a:xfrm>
            <a:off x="2157274" y="1895381"/>
            <a:ext cx="2902998" cy="14381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Which agency are you calling from?</a:t>
            </a:r>
          </a:p>
        </p:txBody>
      </p:sp>
      <p:sp>
        <p:nvSpPr>
          <p:cNvPr id="15" name="Oval 14">
            <a:extLst>
              <a:ext uri="{FF2B5EF4-FFF2-40B4-BE49-F238E27FC236}">
                <a16:creationId xmlns:a16="http://schemas.microsoft.com/office/drawing/2014/main" id="{A9193956-52EC-D04E-DBBF-F39A721B462E}"/>
              </a:ext>
            </a:extLst>
          </p:cNvPr>
          <p:cNvSpPr/>
          <p:nvPr/>
        </p:nvSpPr>
        <p:spPr>
          <a:xfrm>
            <a:off x="7665868" y="1895381"/>
            <a:ext cx="2902998" cy="14381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Does the concern relate to a child?</a:t>
            </a:r>
          </a:p>
        </p:txBody>
      </p:sp>
      <p:sp>
        <p:nvSpPr>
          <p:cNvPr id="16" name="Oval 15">
            <a:extLst>
              <a:ext uri="{FF2B5EF4-FFF2-40B4-BE49-F238E27FC236}">
                <a16:creationId xmlns:a16="http://schemas.microsoft.com/office/drawing/2014/main" id="{F4309402-EE6B-CB98-864C-B03FA1037C8B}"/>
              </a:ext>
            </a:extLst>
          </p:cNvPr>
          <p:cNvSpPr/>
          <p:nvPr/>
        </p:nvSpPr>
        <p:spPr>
          <a:xfrm>
            <a:off x="7665868" y="4209494"/>
            <a:ext cx="2902998" cy="14381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Does the concern relate to physical or mental health?</a:t>
            </a:r>
          </a:p>
        </p:txBody>
      </p:sp>
      <p:sp>
        <p:nvSpPr>
          <p:cNvPr id="18" name="Oval 17">
            <a:extLst>
              <a:ext uri="{FF2B5EF4-FFF2-40B4-BE49-F238E27FC236}">
                <a16:creationId xmlns:a16="http://schemas.microsoft.com/office/drawing/2014/main" id="{6F73F225-FD8F-38F7-20E9-B395D996B070}"/>
              </a:ext>
            </a:extLst>
          </p:cNvPr>
          <p:cNvSpPr/>
          <p:nvPr/>
        </p:nvSpPr>
        <p:spPr>
          <a:xfrm>
            <a:off x="2157274" y="4209495"/>
            <a:ext cx="2902998" cy="143818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What is your relationship to the individual?</a:t>
            </a:r>
          </a:p>
        </p:txBody>
      </p:sp>
      <p:pic>
        <p:nvPicPr>
          <p:cNvPr id="22" name="Picture 21">
            <a:extLst>
              <a:ext uri="{FF2B5EF4-FFF2-40B4-BE49-F238E27FC236}">
                <a16:creationId xmlns:a16="http://schemas.microsoft.com/office/drawing/2014/main" id="{BB6A28BD-BD8F-9A11-6D78-CA9F8DA68BEE}"/>
              </a:ext>
            </a:extLst>
          </p:cNvPr>
          <p:cNvPicPr>
            <a:picLocks noChangeAspect="1"/>
          </p:cNvPicPr>
          <p:nvPr/>
        </p:nvPicPr>
        <p:blipFill>
          <a:blip r:embed="rId3"/>
          <a:stretch>
            <a:fillRect/>
          </a:stretch>
        </p:blipFill>
        <p:spPr>
          <a:xfrm>
            <a:off x="5315320" y="2778109"/>
            <a:ext cx="2095500" cy="1781175"/>
          </a:xfrm>
          <a:prstGeom prst="rect">
            <a:avLst/>
          </a:prstGeom>
        </p:spPr>
      </p:pic>
      <p:sp>
        <p:nvSpPr>
          <p:cNvPr id="23" name="TextBox 22">
            <a:extLst>
              <a:ext uri="{FF2B5EF4-FFF2-40B4-BE49-F238E27FC236}">
                <a16:creationId xmlns:a16="http://schemas.microsoft.com/office/drawing/2014/main" id="{ABB92351-9D75-6B04-FA61-086DDA840CF2}"/>
              </a:ext>
            </a:extLst>
          </p:cNvPr>
          <p:cNvSpPr txBox="1"/>
          <p:nvPr/>
        </p:nvSpPr>
        <p:spPr>
          <a:xfrm>
            <a:off x="2072433" y="563991"/>
            <a:ext cx="8411592" cy="646331"/>
          </a:xfrm>
          <a:prstGeom prst="rect">
            <a:avLst/>
          </a:prstGeom>
          <a:noFill/>
        </p:spPr>
        <p:txBody>
          <a:bodyPr wrap="square" rtlCol="0">
            <a:spAutoFit/>
          </a:bodyPr>
          <a:lstStyle/>
          <a:p>
            <a:r>
              <a:rPr lang="en-GB" sz="3600" b="1" dirty="0">
                <a:latin typeface="Arial" panose="020B0604020202020204" pitchFamily="34" charset="0"/>
                <a:cs typeface="Arial" panose="020B0604020202020204" pitchFamily="34" charset="0"/>
              </a:rPr>
              <a:t>Initial Information</a:t>
            </a:r>
          </a:p>
        </p:txBody>
      </p:sp>
      <p:pic>
        <p:nvPicPr>
          <p:cNvPr id="2" name="Content Placeholder 4">
            <a:extLst>
              <a:ext uri="{FF2B5EF4-FFF2-40B4-BE49-F238E27FC236}">
                <a16:creationId xmlns:a16="http://schemas.microsoft.com/office/drawing/2014/main" id="{F32961B9-9037-440B-E4E7-F8A810DF04D7}"/>
              </a:ext>
            </a:extLst>
          </p:cNvPr>
          <p:cNvPicPr>
            <a:picLocks noChangeAspect="1"/>
          </p:cNvPicPr>
          <p:nvPr/>
        </p:nvPicPr>
        <p:blipFill rotWithShape="1">
          <a:blip r:embed="rId4"/>
          <a:srcRect r="425" b="-1"/>
          <a:stretch/>
        </p:blipFill>
        <p:spPr>
          <a:xfrm>
            <a:off x="15324" y="1588"/>
            <a:ext cx="1247868" cy="6856412"/>
          </a:xfrm>
          <a:prstGeom prst="rect">
            <a:avLst/>
          </a:prstGeom>
        </p:spPr>
      </p:pic>
      <p:pic>
        <p:nvPicPr>
          <p:cNvPr id="3" name="Picture 2">
            <a:extLst>
              <a:ext uri="{FF2B5EF4-FFF2-40B4-BE49-F238E27FC236}">
                <a16:creationId xmlns:a16="http://schemas.microsoft.com/office/drawing/2014/main" id="{43A0F417-1B43-7E5E-E3B0-95C107F8CB4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Tree>
    <p:extLst>
      <p:ext uri="{BB962C8B-B14F-4D97-AF65-F5344CB8AC3E}">
        <p14:creationId xmlns:p14="http://schemas.microsoft.com/office/powerpoint/2010/main" val="3693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DAA320A7-0B92-A081-23CD-8ADE7F96F49D}"/>
              </a:ext>
            </a:extLst>
          </p:cNvPr>
          <p:cNvGraphicFramePr/>
          <p:nvPr>
            <p:extLst>
              <p:ext uri="{D42A27DB-BD31-4B8C-83A1-F6EECF244321}">
                <p14:modId xmlns:p14="http://schemas.microsoft.com/office/powerpoint/2010/main" val="232618402"/>
              </p:ext>
            </p:extLst>
          </p:nvPr>
        </p:nvGraphicFramePr>
        <p:xfrm>
          <a:off x="2523655" y="1011897"/>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Content Placeholder 4">
            <a:extLst>
              <a:ext uri="{FF2B5EF4-FFF2-40B4-BE49-F238E27FC236}">
                <a16:creationId xmlns:a16="http://schemas.microsoft.com/office/drawing/2014/main" id="{C899553E-F97A-7E07-8BD1-4D91A8D3DA5F}"/>
              </a:ext>
            </a:extLst>
          </p:cNvPr>
          <p:cNvPicPr>
            <a:picLocks noChangeAspect="1"/>
          </p:cNvPicPr>
          <p:nvPr/>
        </p:nvPicPr>
        <p:blipFill rotWithShape="1">
          <a:blip r:embed="rId8"/>
          <a:srcRect r="425" b="-1"/>
          <a:stretch/>
        </p:blipFill>
        <p:spPr>
          <a:xfrm>
            <a:off x="15324" y="1588"/>
            <a:ext cx="1247868" cy="6856412"/>
          </a:xfrm>
          <a:prstGeom prst="rect">
            <a:avLst/>
          </a:prstGeom>
        </p:spPr>
      </p:pic>
      <p:pic>
        <p:nvPicPr>
          <p:cNvPr id="3" name="Picture 2">
            <a:extLst>
              <a:ext uri="{FF2B5EF4-FFF2-40B4-BE49-F238E27FC236}">
                <a16:creationId xmlns:a16="http://schemas.microsoft.com/office/drawing/2014/main" id="{4BA516C5-DCC4-027D-4BEA-0648D8CA9D57}"/>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
        <p:nvSpPr>
          <p:cNvPr id="5" name="TextBox 4">
            <a:extLst>
              <a:ext uri="{FF2B5EF4-FFF2-40B4-BE49-F238E27FC236}">
                <a16:creationId xmlns:a16="http://schemas.microsoft.com/office/drawing/2014/main" id="{F3A4BCA2-9B5B-B2F1-DB07-B8991B3C2271}"/>
              </a:ext>
            </a:extLst>
          </p:cNvPr>
          <p:cNvSpPr txBox="1"/>
          <p:nvPr/>
        </p:nvSpPr>
        <p:spPr>
          <a:xfrm>
            <a:off x="2617304" y="317299"/>
            <a:ext cx="6957391"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Further questions to consider</a:t>
            </a:r>
          </a:p>
        </p:txBody>
      </p:sp>
    </p:spTree>
    <p:extLst>
      <p:ext uri="{BB962C8B-B14F-4D97-AF65-F5344CB8AC3E}">
        <p14:creationId xmlns:p14="http://schemas.microsoft.com/office/powerpoint/2010/main" val="423681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C541963-4613-340A-6CAB-6F61A50DCD8D}"/>
              </a:ext>
            </a:extLst>
          </p:cNvPr>
          <p:cNvGraphicFramePr/>
          <p:nvPr>
            <p:extLst>
              <p:ext uri="{D42A27DB-BD31-4B8C-83A1-F6EECF244321}">
                <p14:modId xmlns:p14="http://schemas.microsoft.com/office/powerpoint/2010/main" val="2557521704"/>
              </p:ext>
            </p:extLst>
          </p:nvPr>
        </p:nvGraphicFramePr>
        <p:xfrm>
          <a:off x="2031997" y="798189"/>
          <a:ext cx="9223605" cy="57282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Content Placeholder 4">
            <a:extLst>
              <a:ext uri="{FF2B5EF4-FFF2-40B4-BE49-F238E27FC236}">
                <a16:creationId xmlns:a16="http://schemas.microsoft.com/office/drawing/2014/main" id="{AEB77DE6-DD62-D7DC-2F50-C811D5C1DC8D}"/>
              </a:ext>
            </a:extLst>
          </p:cNvPr>
          <p:cNvPicPr>
            <a:picLocks noChangeAspect="1"/>
          </p:cNvPicPr>
          <p:nvPr/>
        </p:nvPicPr>
        <p:blipFill rotWithShape="1">
          <a:blip r:embed="rId7"/>
          <a:srcRect r="425" b="-1"/>
          <a:stretch/>
        </p:blipFill>
        <p:spPr>
          <a:xfrm>
            <a:off x="15324" y="1588"/>
            <a:ext cx="1247868" cy="6856412"/>
          </a:xfrm>
          <a:prstGeom prst="rect">
            <a:avLst/>
          </a:prstGeom>
        </p:spPr>
      </p:pic>
      <p:pic>
        <p:nvPicPr>
          <p:cNvPr id="4" name="Picture 3">
            <a:extLst>
              <a:ext uri="{FF2B5EF4-FFF2-40B4-BE49-F238E27FC236}">
                <a16:creationId xmlns:a16="http://schemas.microsoft.com/office/drawing/2014/main" id="{8986E070-FE91-2D0E-1BA8-CC573836D8C1}"/>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81441" y="249155"/>
            <a:ext cx="915633" cy="1098069"/>
          </a:xfrm>
          <a:prstGeom prst="rect">
            <a:avLst/>
          </a:prstGeom>
        </p:spPr>
      </p:pic>
      <p:sp>
        <p:nvSpPr>
          <p:cNvPr id="5" name="TextBox 4">
            <a:extLst>
              <a:ext uri="{FF2B5EF4-FFF2-40B4-BE49-F238E27FC236}">
                <a16:creationId xmlns:a16="http://schemas.microsoft.com/office/drawing/2014/main" id="{E39876CD-1812-49F7-1607-4B8B29BF2B6B}"/>
              </a:ext>
            </a:extLst>
          </p:cNvPr>
          <p:cNvSpPr txBox="1"/>
          <p:nvPr/>
        </p:nvSpPr>
        <p:spPr>
          <a:xfrm>
            <a:off x="2103707" y="198618"/>
            <a:ext cx="6893169" cy="584775"/>
          </a:xfrm>
          <a:prstGeom prst="rect">
            <a:avLst/>
          </a:prstGeom>
          <a:noFill/>
        </p:spPr>
        <p:txBody>
          <a:bodyPr wrap="square" rtlCol="0">
            <a:spAutoFit/>
          </a:bodyPr>
          <a:lstStyle/>
          <a:p>
            <a:r>
              <a:rPr lang="en-GB" sz="3200" b="1" dirty="0">
                <a:latin typeface="Arial" panose="020B0604020202020204" pitchFamily="34" charset="0"/>
                <a:cs typeface="Arial" panose="020B0604020202020204" pitchFamily="34" charset="0"/>
              </a:rPr>
              <a:t>Police response decision</a:t>
            </a:r>
          </a:p>
        </p:txBody>
      </p:sp>
    </p:spTree>
    <p:extLst>
      <p:ext uri="{BB962C8B-B14F-4D97-AF65-F5344CB8AC3E}">
        <p14:creationId xmlns:p14="http://schemas.microsoft.com/office/powerpoint/2010/main" val="1662923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20935D56F044F4F9A1F8A58D298BBA1" ma:contentTypeVersion="14" ma:contentTypeDescription="Create a new document." ma:contentTypeScope="" ma:versionID="336a2d5e1f7c1d54ca5bb64dc58da7a7">
  <xsd:schema xmlns:xsd="http://www.w3.org/2001/XMLSchema" xmlns:xs="http://www.w3.org/2001/XMLSchema" xmlns:p="http://schemas.microsoft.com/office/2006/metadata/properties" xmlns:ns2="bb236b54-36d1-4002-93e4-839393f4c72e" xmlns:ns3="d356d8e0-e137-4da1-b51d-b7a5419a503c" targetNamespace="http://schemas.microsoft.com/office/2006/metadata/properties" ma:root="true" ma:fieldsID="a0c7dcc29442581760eeeedea7fac6fc" ns2:_="" ns3:_="">
    <xsd:import namespace="bb236b54-36d1-4002-93e4-839393f4c72e"/>
    <xsd:import namespace="d356d8e0-e137-4da1-b51d-b7a5419a503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236b54-36d1-4002-93e4-839393f4c7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26850d38-06b5-4845-ad46-b812e240369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56d8e0-e137-4da1-b51d-b7a5419a503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29864c-04eb-42c6-91ae-d3895948cd43}" ma:internalName="TaxCatchAll" ma:showField="CatchAllData" ma:web="d356d8e0-e137-4da1-b51d-b7a5419a503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b236b54-36d1-4002-93e4-839393f4c72e">
      <Terms xmlns="http://schemas.microsoft.com/office/infopath/2007/PartnerControls"/>
    </lcf76f155ced4ddcb4097134ff3c332f>
    <TaxCatchAll xmlns="d356d8e0-e137-4da1-b51d-b7a5419a503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866B6E-48F2-4EDC-B2DA-DAB99299E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236b54-36d1-4002-93e4-839393f4c72e"/>
    <ds:schemaRef ds:uri="d356d8e0-e137-4da1-b51d-b7a5419a50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64A4081-F2F9-49AF-AD34-47699F1BF98C}">
  <ds:schemaRefs>
    <ds:schemaRef ds:uri="http://schemas.microsoft.com/office/2006/documentManagement/types"/>
    <ds:schemaRef ds:uri="http://schemas.openxmlformats.org/package/2006/metadata/core-properties"/>
    <ds:schemaRef ds:uri="http://purl.org/dc/terms/"/>
    <ds:schemaRef ds:uri="http://schemas.microsoft.com/office/2006/metadata/properties"/>
    <ds:schemaRef ds:uri="http://purl.org/dc/dcmitype/"/>
    <ds:schemaRef ds:uri="http://www.w3.org/XML/1998/namespace"/>
    <ds:schemaRef ds:uri="bb236b54-36d1-4002-93e4-839393f4c72e"/>
    <ds:schemaRef ds:uri="http://schemas.microsoft.com/office/infopath/2007/PartnerControls"/>
    <ds:schemaRef ds:uri="d356d8e0-e137-4da1-b51d-b7a5419a503c"/>
    <ds:schemaRef ds:uri="http://purl.org/dc/elements/1.1/"/>
  </ds:schemaRefs>
</ds:datastoreItem>
</file>

<file path=customXml/itemProps3.xml><?xml version="1.0" encoding="utf-8"?>
<ds:datastoreItem xmlns:ds="http://schemas.openxmlformats.org/officeDocument/2006/customXml" ds:itemID="{D9270247-6018-4E8E-8C1F-35E8F3D6BD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1621</TotalTime>
  <Words>519</Words>
  <Application>Microsoft Office PowerPoint</Application>
  <PresentationFormat>Widescreen</PresentationFormat>
  <Paragraphs>51</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Gardiner</dc:creator>
  <cp:lastModifiedBy>Megan Williams</cp:lastModifiedBy>
  <cp:revision>16</cp:revision>
  <dcterms:created xsi:type="dcterms:W3CDTF">2023-04-28T10:15:59Z</dcterms:created>
  <dcterms:modified xsi:type="dcterms:W3CDTF">2024-06-06T15:05:06Z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eaa0aa9-7845-4268-8f65-90cf4ea80712_Enabled">
    <vt:lpwstr>true</vt:lpwstr>
  </property>
  <property fmtid="{D5CDD505-2E9C-101B-9397-08002B2CF9AE}" pid="3" name="MSIP_Label_8eaa0aa9-7845-4268-8f65-90cf4ea80712_SetDate">
    <vt:lpwstr>2023-04-28T10:16:00Z</vt:lpwstr>
  </property>
  <property fmtid="{D5CDD505-2E9C-101B-9397-08002B2CF9AE}" pid="4" name="MSIP_Label_8eaa0aa9-7845-4268-8f65-90cf4ea80712_Method">
    <vt:lpwstr>Standard</vt:lpwstr>
  </property>
  <property fmtid="{D5CDD505-2E9C-101B-9397-08002B2CF9AE}" pid="5" name="MSIP_Label_8eaa0aa9-7845-4268-8f65-90cf4ea80712_Name">
    <vt:lpwstr>OFFICIAL</vt:lpwstr>
  </property>
  <property fmtid="{D5CDD505-2E9C-101B-9397-08002B2CF9AE}" pid="6" name="MSIP_Label_8eaa0aa9-7845-4268-8f65-90cf4ea80712_SiteId">
    <vt:lpwstr>4bed7fe3-f410-4076-9052-b7b894eafffe</vt:lpwstr>
  </property>
  <property fmtid="{D5CDD505-2E9C-101B-9397-08002B2CF9AE}" pid="7" name="MSIP_Label_8eaa0aa9-7845-4268-8f65-90cf4ea80712_ActionId">
    <vt:lpwstr>76153d1e-6ef4-42e4-89dc-c63bbf4528e6</vt:lpwstr>
  </property>
  <property fmtid="{D5CDD505-2E9C-101B-9397-08002B2CF9AE}" pid="8" name="MSIP_Label_8eaa0aa9-7845-4268-8f65-90cf4ea80712_ContentBits">
    <vt:lpwstr>0</vt:lpwstr>
  </property>
  <property fmtid="{D5CDD505-2E9C-101B-9397-08002B2CF9AE}" pid="9" name="ContentTypeId">
    <vt:lpwstr>0x010100220935D56F044F4F9A1F8A58D298BBA1</vt:lpwstr>
  </property>
  <property fmtid="{D5CDD505-2E9C-101B-9397-08002B2CF9AE}" pid="10" name="MediaServiceImageTags">
    <vt:lpwstr/>
  </property>
</Properties>
</file>