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314" r:id="rId4"/>
    <p:sldId id="312" r:id="rId5"/>
    <p:sldId id="313" r:id="rId6"/>
    <p:sldId id="263" r:id="rId7"/>
    <p:sldId id="328" r:id="rId8"/>
    <p:sldId id="277" r:id="rId9"/>
    <p:sldId id="329" r:id="rId10"/>
    <p:sldId id="331" r:id="rId11"/>
    <p:sldId id="330" r:id="rId12"/>
    <p:sldId id="336" r:id="rId13"/>
    <p:sldId id="291" r:id="rId14"/>
    <p:sldId id="290" r:id="rId15"/>
    <p:sldId id="333" r:id="rId16"/>
    <p:sldId id="315" r:id="rId17"/>
    <p:sldId id="316" r:id="rId18"/>
    <p:sldId id="317" r:id="rId19"/>
    <p:sldId id="318" r:id="rId20"/>
    <p:sldId id="319" r:id="rId21"/>
    <p:sldId id="261" r:id="rId22"/>
    <p:sldId id="332" r:id="rId23"/>
    <p:sldId id="320" r:id="rId24"/>
    <p:sldId id="321" r:id="rId25"/>
    <p:sldId id="262" r:id="rId26"/>
    <p:sldId id="322" r:id="rId27"/>
    <p:sldId id="323" r:id="rId28"/>
    <p:sldId id="335" r:id="rId29"/>
    <p:sldId id="267" r:id="rId30"/>
    <p:sldId id="324" r:id="rId31"/>
    <p:sldId id="325" r:id="rId32"/>
    <p:sldId id="326" r:id="rId33"/>
    <p:sldId id="327" r:id="rId34"/>
    <p:sldId id="334" r:id="rId35"/>
    <p:sldId id="33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97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6357" autoAdjust="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76E785-194C-4A59-B171-876617714CD3}" type="doc">
      <dgm:prSet loTypeId="urn:microsoft.com/office/officeart/2008/layout/VerticalCurvedList" loCatId="list" qsTypeId="urn:microsoft.com/office/officeart/2005/8/quickstyle/3d2" qsCatId="3D" csTypeId="urn:microsoft.com/office/officeart/2005/8/colors/accent1_5" csCatId="accent1" phldr="1"/>
      <dgm:spPr/>
      <dgm:t>
        <a:bodyPr/>
        <a:lstStyle/>
        <a:p>
          <a:endParaRPr lang="en-GB"/>
        </a:p>
      </dgm:t>
    </dgm:pt>
    <dgm:pt modelId="{47170903-24A5-4367-8891-E0138050F9BA}">
      <dgm:prSet phldrT="[Text]"/>
      <dgm:spPr/>
      <dgm:t>
        <a:bodyPr/>
        <a:lstStyle/>
        <a:p>
          <a:endParaRPr lang="en-GB" dirty="0"/>
        </a:p>
      </dgm:t>
    </dgm:pt>
    <dgm:pt modelId="{B6367214-4263-4504-8A79-4C7CEE240B48}" type="parTrans" cxnId="{755912AC-6BFE-4C99-ADE5-490D5B11B4EF}">
      <dgm:prSet/>
      <dgm:spPr/>
      <dgm:t>
        <a:bodyPr/>
        <a:lstStyle/>
        <a:p>
          <a:endParaRPr lang="en-GB"/>
        </a:p>
      </dgm:t>
    </dgm:pt>
    <dgm:pt modelId="{9A4785C9-BDC6-4B7F-97AF-3CCC45D98B90}" type="sibTrans" cxnId="{755912AC-6BFE-4C99-ADE5-490D5B11B4EF}">
      <dgm:prSet/>
      <dgm:spPr/>
      <dgm:t>
        <a:bodyPr/>
        <a:lstStyle/>
        <a:p>
          <a:endParaRPr lang="en-GB"/>
        </a:p>
      </dgm:t>
    </dgm:pt>
    <dgm:pt modelId="{47DDF697-80E6-4867-9F96-EB39097B6AC6}">
      <dgm:prSet phldrT="[Text]" custT="1"/>
      <dgm:spPr/>
      <dgm:t>
        <a:bodyPr/>
        <a:lstStyle/>
        <a:p>
          <a:pPr algn="ctr"/>
          <a:r>
            <a:rPr lang="en-GB" sz="3200" b="1" dirty="0">
              <a:solidFill>
                <a:schemeClr val="tx1"/>
              </a:solidFill>
            </a:rPr>
            <a:t>The Scope of the Review</a:t>
          </a:r>
        </a:p>
      </dgm:t>
    </dgm:pt>
    <dgm:pt modelId="{C84D9862-E1E6-4153-8F37-2E589F528EB1}" type="parTrans" cxnId="{1C0A1636-9029-47FF-9CFF-32406240A078}">
      <dgm:prSet/>
      <dgm:spPr/>
      <dgm:t>
        <a:bodyPr/>
        <a:lstStyle/>
        <a:p>
          <a:endParaRPr lang="en-GB"/>
        </a:p>
      </dgm:t>
    </dgm:pt>
    <dgm:pt modelId="{D994763D-1135-4AFE-93F1-69C27C66D7EE}" type="sibTrans" cxnId="{1C0A1636-9029-47FF-9CFF-32406240A078}">
      <dgm:prSet/>
      <dgm:spPr/>
      <dgm:t>
        <a:bodyPr/>
        <a:lstStyle/>
        <a:p>
          <a:endParaRPr lang="en-GB"/>
        </a:p>
      </dgm:t>
    </dgm:pt>
    <dgm:pt modelId="{BB5BB76B-5830-436F-94CF-9FB6EC52100A}">
      <dgm:prSet phldrT="[Text]" custT="1"/>
      <dgm:spPr/>
      <dgm:t>
        <a:bodyPr/>
        <a:lstStyle/>
        <a:p>
          <a:pPr algn="ctr"/>
          <a:r>
            <a:rPr lang="en-GB" sz="3200" b="1" dirty="0">
              <a:solidFill>
                <a:schemeClr val="tx1"/>
              </a:solidFill>
            </a:rPr>
            <a:t>The Review</a:t>
          </a:r>
        </a:p>
      </dgm:t>
    </dgm:pt>
    <dgm:pt modelId="{362BFC25-6346-4082-964B-B76E1341E4F2}" type="sibTrans" cxnId="{39111BEC-262C-4617-BC05-8189A4480285}">
      <dgm:prSet/>
      <dgm:spPr/>
      <dgm:t>
        <a:bodyPr/>
        <a:lstStyle/>
        <a:p>
          <a:endParaRPr lang="en-GB"/>
        </a:p>
      </dgm:t>
    </dgm:pt>
    <dgm:pt modelId="{829015BE-47CE-4143-B6D3-C0B2591540FF}" type="parTrans" cxnId="{39111BEC-262C-4617-BC05-8189A4480285}">
      <dgm:prSet/>
      <dgm:spPr/>
      <dgm:t>
        <a:bodyPr/>
        <a:lstStyle/>
        <a:p>
          <a:endParaRPr lang="en-GB"/>
        </a:p>
      </dgm:t>
    </dgm:pt>
    <dgm:pt modelId="{6806A1C3-08A7-4997-9237-40B1AA0F9FD9}" type="pres">
      <dgm:prSet presAssocID="{8976E785-194C-4A59-B171-876617714CD3}" presName="Name0" presStyleCnt="0">
        <dgm:presLayoutVars>
          <dgm:chMax val="7"/>
          <dgm:chPref val="7"/>
          <dgm:dir/>
        </dgm:presLayoutVars>
      </dgm:prSet>
      <dgm:spPr/>
    </dgm:pt>
    <dgm:pt modelId="{E9C6C652-0B61-4EE5-9FFC-6A426344BAAA}" type="pres">
      <dgm:prSet presAssocID="{8976E785-194C-4A59-B171-876617714CD3}" presName="Name1" presStyleCnt="0"/>
      <dgm:spPr/>
    </dgm:pt>
    <dgm:pt modelId="{59A0EAD7-F77C-4E35-B91B-306DD76DCE60}" type="pres">
      <dgm:prSet presAssocID="{8976E785-194C-4A59-B171-876617714CD3}" presName="cycle" presStyleCnt="0"/>
      <dgm:spPr/>
    </dgm:pt>
    <dgm:pt modelId="{FA71F586-CC03-4851-985E-7A512E274D95}" type="pres">
      <dgm:prSet presAssocID="{8976E785-194C-4A59-B171-876617714CD3}" presName="srcNode" presStyleLbl="node1" presStyleIdx="0" presStyleCnt="3"/>
      <dgm:spPr/>
    </dgm:pt>
    <dgm:pt modelId="{0C0F5637-A048-4D98-A336-DD1AA10164CB}" type="pres">
      <dgm:prSet presAssocID="{8976E785-194C-4A59-B171-876617714CD3}" presName="conn" presStyleLbl="parChTrans1D2" presStyleIdx="0" presStyleCnt="1"/>
      <dgm:spPr/>
    </dgm:pt>
    <dgm:pt modelId="{DB4C28BA-58ED-4BCD-97AD-EC5B74312C48}" type="pres">
      <dgm:prSet presAssocID="{8976E785-194C-4A59-B171-876617714CD3}" presName="extraNode" presStyleLbl="node1" presStyleIdx="0" presStyleCnt="3"/>
      <dgm:spPr/>
    </dgm:pt>
    <dgm:pt modelId="{431F26E6-59EA-4D52-8DE3-7FD9FEC0EF35}" type="pres">
      <dgm:prSet presAssocID="{8976E785-194C-4A59-B171-876617714CD3}" presName="dstNode" presStyleLbl="node1" presStyleIdx="0" presStyleCnt="3"/>
      <dgm:spPr/>
    </dgm:pt>
    <dgm:pt modelId="{8F8020B1-B044-4254-A410-05D48E96DE40}" type="pres">
      <dgm:prSet presAssocID="{BB5BB76B-5830-436F-94CF-9FB6EC52100A}" presName="text_1" presStyleLbl="node1" presStyleIdx="0" presStyleCnt="3">
        <dgm:presLayoutVars>
          <dgm:bulletEnabled val="1"/>
        </dgm:presLayoutVars>
      </dgm:prSet>
      <dgm:spPr/>
    </dgm:pt>
    <dgm:pt modelId="{56F9C17F-7567-48E9-8E24-CA273AA3AF7E}" type="pres">
      <dgm:prSet presAssocID="{BB5BB76B-5830-436F-94CF-9FB6EC52100A}" presName="accent_1" presStyleCnt="0"/>
      <dgm:spPr/>
    </dgm:pt>
    <dgm:pt modelId="{94CB4F52-7118-4DA6-A218-B92D30C1D46C}" type="pres">
      <dgm:prSet presAssocID="{BB5BB76B-5830-436F-94CF-9FB6EC52100A}" presName="accentRepeatNode" presStyleLbl="solidFgAcc1" presStyleIdx="0" presStyleCnt="3"/>
      <dgm:spPr/>
    </dgm:pt>
    <dgm:pt modelId="{AC0CA9F4-134E-45A8-9836-2B454C75F659}" type="pres">
      <dgm:prSet presAssocID="{47170903-24A5-4367-8891-E0138050F9BA}" presName="text_2" presStyleLbl="node1" presStyleIdx="1" presStyleCnt="3">
        <dgm:presLayoutVars>
          <dgm:bulletEnabled val="1"/>
        </dgm:presLayoutVars>
      </dgm:prSet>
      <dgm:spPr/>
    </dgm:pt>
    <dgm:pt modelId="{B6249CF5-4FE5-4839-BEBB-B97F7A6F365B}" type="pres">
      <dgm:prSet presAssocID="{47170903-24A5-4367-8891-E0138050F9BA}" presName="accent_2" presStyleCnt="0"/>
      <dgm:spPr/>
    </dgm:pt>
    <dgm:pt modelId="{82F0D4C7-84F6-45FB-AF97-8860AC86C343}" type="pres">
      <dgm:prSet presAssocID="{47170903-24A5-4367-8891-E0138050F9BA}" presName="accentRepeatNode" presStyleLbl="solidFgAcc1" presStyleIdx="1" presStyleCnt="3"/>
      <dgm:spPr/>
    </dgm:pt>
    <dgm:pt modelId="{97BFAFF3-A8FF-41CF-AB48-5D48CB319472}" type="pres">
      <dgm:prSet presAssocID="{47DDF697-80E6-4867-9F96-EB39097B6AC6}" presName="text_3" presStyleLbl="node1" presStyleIdx="2" presStyleCnt="3" custScaleX="101427" custLinFactNeighborX="-845" custLinFactNeighborY="-4320">
        <dgm:presLayoutVars>
          <dgm:bulletEnabled val="1"/>
        </dgm:presLayoutVars>
      </dgm:prSet>
      <dgm:spPr/>
    </dgm:pt>
    <dgm:pt modelId="{9A06BAF5-C81E-4CC5-B658-BD83DD5A5DD7}" type="pres">
      <dgm:prSet presAssocID="{47DDF697-80E6-4867-9F96-EB39097B6AC6}" presName="accent_3" presStyleCnt="0"/>
      <dgm:spPr/>
    </dgm:pt>
    <dgm:pt modelId="{E453A7BF-D592-420B-B752-D0EEA919B2FC}" type="pres">
      <dgm:prSet presAssocID="{47DDF697-80E6-4867-9F96-EB39097B6AC6}" presName="accentRepeatNode" presStyleLbl="solidFgAcc1" presStyleIdx="2" presStyleCnt="3"/>
      <dgm:spPr/>
    </dgm:pt>
  </dgm:ptLst>
  <dgm:cxnLst>
    <dgm:cxn modelId="{1C0A1636-9029-47FF-9CFF-32406240A078}" srcId="{8976E785-194C-4A59-B171-876617714CD3}" destId="{47DDF697-80E6-4867-9F96-EB39097B6AC6}" srcOrd="2" destOrd="0" parTransId="{C84D9862-E1E6-4153-8F37-2E589F528EB1}" sibTransId="{D994763D-1135-4AFE-93F1-69C27C66D7EE}"/>
    <dgm:cxn modelId="{CA085F6E-2595-48A1-A6D6-5AFEF6DBF003}" type="presOf" srcId="{47170903-24A5-4367-8891-E0138050F9BA}" destId="{AC0CA9F4-134E-45A8-9836-2B454C75F659}" srcOrd="0" destOrd="0" presId="urn:microsoft.com/office/officeart/2008/layout/VerticalCurvedList"/>
    <dgm:cxn modelId="{7843FA7D-0F2C-4311-8204-5FEE5504E34F}" type="presOf" srcId="{BB5BB76B-5830-436F-94CF-9FB6EC52100A}" destId="{8F8020B1-B044-4254-A410-05D48E96DE40}" srcOrd="0" destOrd="0" presId="urn:microsoft.com/office/officeart/2008/layout/VerticalCurvedList"/>
    <dgm:cxn modelId="{0887FF83-84D5-4A18-B705-F4856B62AB43}" type="presOf" srcId="{362BFC25-6346-4082-964B-B76E1341E4F2}" destId="{0C0F5637-A048-4D98-A336-DD1AA10164CB}" srcOrd="0" destOrd="0" presId="urn:microsoft.com/office/officeart/2008/layout/VerticalCurvedList"/>
    <dgm:cxn modelId="{755912AC-6BFE-4C99-ADE5-490D5B11B4EF}" srcId="{8976E785-194C-4A59-B171-876617714CD3}" destId="{47170903-24A5-4367-8891-E0138050F9BA}" srcOrd="1" destOrd="0" parTransId="{B6367214-4263-4504-8A79-4C7CEE240B48}" sibTransId="{9A4785C9-BDC6-4B7F-97AF-3CCC45D98B90}"/>
    <dgm:cxn modelId="{87C0E3CD-B6BA-48F4-881A-95C59F21098F}" type="presOf" srcId="{47DDF697-80E6-4867-9F96-EB39097B6AC6}" destId="{97BFAFF3-A8FF-41CF-AB48-5D48CB319472}" srcOrd="0" destOrd="0" presId="urn:microsoft.com/office/officeart/2008/layout/VerticalCurvedList"/>
    <dgm:cxn modelId="{39111BEC-262C-4617-BC05-8189A4480285}" srcId="{8976E785-194C-4A59-B171-876617714CD3}" destId="{BB5BB76B-5830-436F-94CF-9FB6EC52100A}" srcOrd="0" destOrd="0" parTransId="{829015BE-47CE-4143-B6D3-C0B2591540FF}" sibTransId="{362BFC25-6346-4082-964B-B76E1341E4F2}"/>
    <dgm:cxn modelId="{AD6BF7F4-B61C-45B3-B066-1BC19D015CC2}" type="presOf" srcId="{8976E785-194C-4A59-B171-876617714CD3}" destId="{6806A1C3-08A7-4997-9237-40B1AA0F9FD9}" srcOrd="0" destOrd="0" presId="urn:microsoft.com/office/officeart/2008/layout/VerticalCurvedList"/>
    <dgm:cxn modelId="{73C07F07-9778-4B14-A001-ACB6D3571F4C}" type="presParOf" srcId="{6806A1C3-08A7-4997-9237-40B1AA0F9FD9}" destId="{E9C6C652-0B61-4EE5-9FFC-6A426344BAAA}" srcOrd="0" destOrd="0" presId="urn:microsoft.com/office/officeart/2008/layout/VerticalCurvedList"/>
    <dgm:cxn modelId="{897E0936-8613-4055-9D9D-79E726AE387C}" type="presParOf" srcId="{E9C6C652-0B61-4EE5-9FFC-6A426344BAAA}" destId="{59A0EAD7-F77C-4E35-B91B-306DD76DCE60}" srcOrd="0" destOrd="0" presId="urn:microsoft.com/office/officeart/2008/layout/VerticalCurvedList"/>
    <dgm:cxn modelId="{E3DEFDAD-E977-4A98-A7E5-28E02A7E8712}" type="presParOf" srcId="{59A0EAD7-F77C-4E35-B91B-306DD76DCE60}" destId="{FA71F586-CC03-4851-985E-7A512E274D95}" srcOrd="0" destOrd="0" presId="urn:microsoft.com/office/officeart/2008/layout/VerticalCurvedList"/>
    <dgm:cxn modelId="{8EAD2CDB-628D-4496-B593-061AA6FC6F95}" type="presParOf" srcId="{59A0EAD7-F77C-4E35-B91B-306DD76DCE60}" destId="{0C0F5637-A048-4D98-A336-DD1AA10164CB}" srcOrd="1" destOrd="0" presId="urn:microsoft.com/office/officeart/2008/layout/VerticalCurvedList"/>
    <dgm:cxn modelId="{BD713D12-8C8D-4DB2-A492-624EB7D28ADE}" type="presParOf" srcId="{59A0EAD7-F77C-4E35-B91B-306DD76DCE60}" destId="{DB4C28BA-58ED-4BCD-97AD-EC5B74312C48}" srcOrd="2" destOrd="0" presId="urn:microsoft.com/office/officeart/2008/layout/VerticalCurvedList"/>
    <dgm:cxn modelId="{D6311056-463F-4C65-8A11-52C1BF7CCF16}" type="presParOf" srcId="{59A0EAD7-F77C-4E35-B91B-306DD76DCE60}" destId="{431F26E6-59EA-4D52-8DE3-7FD9FEC0EF35}" srcOrd="3" destOrd="0" presId="urn:microsoft.com/office/officeart/2008/layout/VerticalCurvedList"/>
    <dgm:cxn modelId="{DDEAC00A-5274-4C97-AFD9-464B85BE7030}" type="presParOf" srcId="{E9C6C652-0B61-4EE5-9FFC-6A426344BAAA}" destId="{8F8020B1-B044-4254-A410-05D48E96DE40}" srcOrd="1" destOrd="0" presId="urn:microsoft.com/office/officeart/2008/layout/VerticalCurvedList"/>
    <dgm:cxn modelId="{C8280B5B-37F0-4F97-B31D-C0962A19E824}" type="presParOf" srcId="{E9C6C652-0B61-4EE5-9FFC-6A426344BAAA}" destId="{56F9C17F-7567-48E9-8E24-CA273AA3AF7E}" srcOrd="2" destOrd="0" presId="urn:microsoft.com/office/officeart/2008/layout/VerticalCurvedList"/>
    <dgm:cxn modelId="{5B214C09-5FB1-4853-9562-4EB5E001FA6E}" type="presParOf" srcId="{56F9C17F-7567-48E9-8E24-CA273AA3AF7E}" destId="{94CB4F52-7118-4DA6-A218-B92D30C1D46C}" srcOrd="0" destOrd="0" presId="urn:microsoft.com/office/officeart/2008/layout/VerticalCurvedList"/>
    <dgm:cxn modelId="{E95730A5-69E7-4F6E-A0C3-18FA2BFF6250}" type="presParOf" srcId="{E9C6C652-0B61-4EE5-9FFC-6A426344BAAA}" destId="{AC0CA9F4-134E-45A8-9836-2B454C75F659}" srcOrd="3" destOrd="0" presId="urn:microsoft.com/office/officeart/2008/layout/VerticalCurvedList"/>
    <dgm:cxn modelId="{BD49E623-921B-49E3-9753-26C922CE21B3}" type="presParOf" srcId="{E9C6C652-0B61-4EE5-9FFC-6A426344BAAA}" destId="{B6249CF5-4FE5-4839-BEBB-B97F7A6F365B}" srcOrd="4" destOrd="0" presId="urn:microsoft.com/office/officeart/2008/layout/VerticalCurvedList"/>
    <dgm:cxn modelId="{470E21A9-8C14-4B3B-8A16-668612F786AE}" type="presParOf" srcId="{B6249CF5-4FE5-4839-BEBB-B97F7A6F365B}" destId="{82F0D4C7-84F6-45FB-AF97-8860AC86C343}" srcOrd="0" destOrd="0" presId="urn:microsoft.com/office/officeart/2008/layout/VerticalCurvedList"/>
    <dgm:cxn modelId="{85B9B2D3-7F68-443A-95D3-4D7EE460E8C6}" type="presParOf" srcId="{E9C6C652-0B61-4EE5-9FFC-6A426344BAAA}" destId="{97BFAFF3-A8FF-41CF-AB48-5D48CB319472}" srcOrd="5" destOrd="0" presId="urn:microsoft.com/office/officeart/2008/layout/VerticalCurvedList"/>
    <dgm:cxn modelId="{3172D8C9-1C9E-4667-BDAE-9F07AA737684}" type="presParOf" srcId="{E9C6C652-0B61-4EE5-9FFC-6A426344BAAA}" destId="{9A06BAF5-C81E-4CC5-B658-BD83DD5A5DD7}" srcOrd="6" destOrd="0" presId="urn:microsoft.com/office/officeart/2008/layout/VerticalCurvedList"/>
    <dgm:cxn modelId="{0465CF20-744D-4A17-BFCA-D7293C44D28D}" type="presParOf" srcId="{9A06BAF5-C81E-4CC5-B658-BD83DD5A5DD7}" destId="{E453A7BF-D592-420B-B752-D0EEA919B2F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BE2831A1-6ED0-4537-86AA-54C176A44822}" type="doc">
      <dgm:prSet loTypeId="urn:microsoft.com/office/officeart/2005/8/layout/vList4" loCatId="list" qsTypeId="urn:microsoft.com/office/officeart/2005/8/quickstyle/3d3" qsCatId="3D" csTypeId="urn:microsoft.com/office/officeart/2005/8/colors/accent1_2" csCatId="accent1" phldr="1"/>
      <dgm:spPr/>
      <dgm:t>
        <a:bodyPr/>
        <a:lstStyle/>
        <a:p>
          <a:endParaRPr lang="en-GB"/>
        </a:p>
      </dgm:t>
    </dgm:pt>
    <dgm:pt modelId="{B10EC764-01EE-4FCF-A781-8534E4D0D2F0}">
      <dgm:prSet phldrT="[Text]" custT="1"/>
      <dgm:spPr/>
      <dgm:t>
        <a:bodyPr/>
        <a:lstStyle/>
        <a:p>
          <a:pPr>
            <a:buFont typeface="Courier New" panose="02070309020205020404" pitchFamily="49" charset="0"/>
            <a:buChar char="o"/>
          </a:pPr>
          <a:r>
            <a:rPr lang="en-GB" sz="2000" dirty="0"/>
            <a:t>A) Darlington Safeguarding Partnership to review the effectiveness of weekly review meetings from a multi-agency lens through an audit. </a:t>
          </a:r>
        </a:p>
        <a:p>
          <a:r>
            <a:rPr lang="en-GB" sz="2000" dirty="0"/>
            <a:t>B) DSP to review the MASH triage processes and membership to ensure all staff who are required to cover are fully trained in the process.</a:t>
          </a:r>
        </a:p>
      </dgm:t>
    </dgm:pt>
    <dgm:pt modelId="{E09DECEE-C702-4841-A24D-41C5718DE273}" type="parTrans" cxnId="{535EF9E5-B0A0-443D-B08B-818A8819F6D6}">
      <dgm:prSet/>
      <dgm:spPr/>
      <dgm:t>
        <a:bodyPr/>
        <a:lstStyle/>
        <a:p>
          <a:endParaRPr lang="en-GB"/>
        </a:p>
      </dgm:t>
    </dgm:pt>
    <dgm:pt modelId="{FAE24EEA-9B2A-4F18-AFF2-2EAC626F0244}" type="sibTrans" cxnId="{535EF9E5-B0A0-443D-B08B-818A8819F6D6}">
      <dgm:prSet/>
      <dgm:spPr/>
      <dgm:t>
        <a:bodyPr/>
        <a:lstStyle/>
        <a:p>
          <a:endParaRPr lang="en-GB"/>
        </a:p>
      </dgm:t>
    </dgm:pt>
    <dgm:pt modelId="{C92ADB49-609A-4672-9D3B-7626FBEB47A3}">
      <dgm:prSet phldrT="[Text]" custT="1"/>
      <dgm:spPr/>
      <dgm:t>
        <a:bodyPr/>
        <a:lstStyle/>
        <a:p>
          <a:pPr>
            <a:buFont typeface="Courier New" panose="02070309020205020404" pitchFamily="49" charset="0"/>
            <a:buChar char="o"/>
          </a:pPr>
          <a:r>
            <a:rPr lang="en-GB" sz="2000" dirty="0"/>
            <a:t>DSP to promote reflective discussion standards being implemented by single agencies and work towards multi-agency reflective discussions.</a:t>
          </a:r>
          <a:endParaRPr lang="en-GB" sz="1800" dirty="0"/>
        </a:p>
      </dgm:t>
    </dgm:pt>
    <dgm:pt modelId="{C1F5A1DD-C556-483D-BFBE-3325C49FE17D}" type="parTrans" cxnId="{F1AE28BB-8BDD-4E3C-B3E6-04B4F6165150}">
      <dgm:prSet/>
      <dgm:spPr/>
      <dgm:t>
        <a:bodyPr/>
        <a:lstStyle/>
        <a:p>
          <a:endParaRPr lang="en-GB"/>
        </a:p>
      </dgm:t>
    </dgm:pt>
    <dgm:pt modelId="{1DEC9735-F1D0-4364-96B1-70D1CA320AD0}" type="sibTrans" cxnId="{F1AE28BB-8BDD-4E3C-B3E6-04B4F6165150}">
      <dgm:prSet/>
      <dgm:spPr/>
      <dgm:t>
        <a:bodyPr/>
        <a:lstStyle/>
        <a:p>
          <a:endParaRPr lang="en-GB"/>
        </a:p>
      </dgm:t>
    </dgm:pt>
    <dgm:pt modelId="{9DFAF9F0-D690-4855-B109-E07A70444C20}">
      <dgm:prSet phldrT="[Text]" custT="1"/>
      <dgm:spPr/>
      <dgm:t>
        <a:bodyPr/>
        <a:lstStyle/>
        <a:p>
          <a:pPr>
            <a:buFont typeface="Courier New" panose="02070309020205020404" pitchFamily="49" charset="0"/>
            <a:buChar char="o"/>
          </a:pPr>
          <a:r>
            <a:rPr lang="en-GB" sz="2400" dirty="0"/>
            <a:t>DSP to launch a challenge pledge (to be read out at start of multi-agency meetings).</a:t>
          </a:r>
          <a:endParaRPr lang="en-GB" sz="1600" dirty="0"/>
        </a:p>
      </dgm:t>
    </dgm:pt>
    <dgm:pt modelId="{78B0A476-FC3D-4EB4-ABD7-8BA353F350FE}" type="parTrans" cxnId="{9D73202F-73E3-4B99-B162-C7BF27B73646}">
      <dgm:prSet/>
      <dgm:spPr/>
      <dgm:t>
        <a:bodyPr/>
        <a:lstStyle/>
        <a:p>
          <a:endParaRPr lang="en-GB"/>
        </a:p>
      </dgm:t>
    </dgm:pt>
    <dgm:pt modelId="{912A9BC7-3EEE-4E58-8E8B-6E8FD952EC78}" type="sibTrans" cxnId="{9D73202F-73E3-4B99-B162-C7BF27B73646}">
      <dgm:prSet/>
      <dgm:spPr/>
      <dgm:t>
        <a:bodyPr/>
        <a:lstStyle/>
        <a:p>
          <a:endParaRPr lang="en-GB"/>
        </a:p>
      </dgm:t>
    </dgm:pt>
    <dgm:pt modelId="{F0C40D94-EAEA-49FC-A389-FDBADD204D9D}" type="pres">
      <dgm:prSet presAssocID="{BE2831A1-6ED0-4537-86AA-54C176A44822}" presName="linear" presStyleCnt="0">
        <dgm:presLayoutVars>
          <dgm:dir/>
          <dgm:resizeHandles val="exact"/>
        </dgm:presLayoutVars>
      </dgm:prSet>
      <dgm:spPr/>
    </dgm:pt>
    <dgm:pt modelId="{12E646C9-BD49-42B5-9712-DAE5BD613A4F}" type="pres">
      <dgm:prSet presAssocID="{B10EC764-01EE-4FCF-A781-8534E4D0D2F0}" presName="comp" presStyleCnt="0"/>
      <dgm:spPr/>
    </dgm:pt>
    <dgm:pt modelId="{C872919E-8C47-4715-A695-24B2D317A656}" type="pres">
      <dgm:prSet presAssocID="{B10EC764-01EE-4FCF-A781-8534E4D0D2F0}" presName="box" presStyleLbl="node1" presStyleIdx="0" presStyleCnt="3" custLinFactNeighborX="1173"/>
      <dgm:spPr/>
    </dgm:pt>
    <dgm:pt modelId="{C54A47F9-A6C7-4680-BE43-1B26620848C8}" type="pres">
      <dgm:prSet presAssocID="{B10EC764-01EE-4FCF-A781-8534E4D0D2F0}" presName="img" presStyleLbl="fgImgPlace1" presStyleIdx="0" presStyleCnt="3" custAng="0" custScaleX="72626" custScaleY="68266" custLinFactNeighborX="-2033" custLinFactNeighborY="-1627">
        <dgm:style>
          <a:lnRef idx="1">
            <a:schemeClr val="accent5"/>
          </a:lnRef>
          <a:fillRef idx="2">
            <a:schemeClr val="accent5"/>
          </a:fillRef>
          <a:effectRef idx="1">
            <a:schemeClr val="accent5"/>
          </a:effectRef>
          <a:fontRef idx="minor">
            <a:schemeClr val="dk1"/>
          </a:fontRef>
        </dgm:style>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2000" b="-12000"/>
          </a:stretch>
        </a:blipFill>
      </dgm:spPr>
      <dgm:extLst>
        <a:ext uri="{E40237B7-FDA0-4F09-8148-C483321AD2D9}">
          <dgm14:cNvPr xmlns:dgm14="http://schemas.microsoft.com/office/drawing/2010/diagram" id="0" name="" descr="Badge 1 outline"/>
        </a:ext>
      </dgm:extLst>
    </dgm:pt>
    <dgm:pt modelId="{5E831F0D-F145-49F1-A6A3-45D73087D1EA}" type="pres">
      <dgm:prSet presAssocID="{B10EC764-01EE-4FCF-A781-8534E4D0D2F0}" presName="text" presStyleLbl="node1" presStyleIdx="0" presStyleCnt="3">
        <dgm:presLayoutVars>
          <dgm:bulletEnabled val="1"/>
        </dgm:presLayoutVars>
      </dgm:prSet>
      <dgm:spPr/>
    </dgm:pt>
    <dgm:pt modelId="{0733ADCE-FF2D-4F2C-8C6B-E855ECA012A9}" type="pres">
      <dgm:prSet presAssocID="{FAE24EEA-9B2A-4F18-AFF2-2EAC626F0244}" presName="spacer" presStyleCnt="0"/>
      <dgm:spPr/>
    </dgm:pt>
    <dgm:pt modelId="{B5C3C96B-CADB-484D-B65C-B64488065077}" type="pres">
      <dgm:prSet presAssocID="{C92ADB49-609A-4672-9D3B-7626FBEB47A3}" presName="comp" presStyleCnt="0"/>
      <dgm:spPr/>
    </dgm:pt>
    <dgm:pt modelId="{1965A151-8D13-483F-B6DF-17425CA140AA}" type="pres">
      <dgm:prSet presAssocID="{C92ADB49-609A-4672-9D3B-7626FBEB47A3}" presName="box" presStyleLbl="node1" presStyleIdx="1" presStyleCnt="3"/>
      <dgm:spPr/>
    </dgm:pt>
    <dgm:pt modelId="{2064B0B5-33DD-4091-AD13-2835C535313E}" type="pres">
      <dgm:prSet presAssocID="{C92ADB49-609A-4672-9D3B-7626FBEB47A3}" presName="img" presStyleLbl="fgImgPlace1" presStyleIdx="1" presStyleCnt="3" custScaleX="76456" custScaleY="70346">
        <dgm:style>
          <a:lnRef idx="1">
            <a:schemeClr val="accent5"/>
          </a:lnRef>
          <a:fillRef idx="2">
            <a:schemeClr val="accent5"/>
          </a:fillRef>
          <a:effectRef idx="1">
            <a:schemeClr val="accent5"/>
          </a:effectRef>
          <a:fontRef idx="minor">
            <a:schemeClr val="dk1"/>
          </a:fontRef>
        </dgm:style>
      </dgm:prSet>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4000" b="-14000"/>
          </a:stretch>
        </a:blipFill>
      </dgm:spPr>
      <dgm:extLst>
        <a:ext uri="{E40237B7-FDA0-4F09-8148-C483321AD2D9}">
          <dgm14:cNvPr xmlns:dgm14="http://schemas.microsoft.com/office/drawing/2010/diagram" id="0" name="" descr="Badge outline"/>
        </a:ext>
      </dgm:extLst>
    </dgm:pt>
    <dgm:pt modelId="{1052B063-E1BD-4BDA-81C6-74E7A808A3E4}" type="pres">
      <dgm:prSet presAssocID="{C92ADB49-609A-4672-9D3B-7626FBEB47A3}" presName="text" presStyleLbl="node1" presStyleIdx="1" presStyleCnt="3">
        <dgm:presLayoutVars>
          <dgm:bulletEnabled val="1"/>
        </dgm:presLayoutVars>
      </dgm:prSet>
      <dgm:spPr/>
    </dgm:pt>
    <dgm:pt modelId="{356A20E4-6C1B-4A38-B343-77A21B986A07}" type="pres">
      <dgm:prSet presAssocID="{1DEC9735-F1D0-4364-96B1-70D1CA320AD0}" presName="spacer" presStyleCnt="0"/>
      <dgm:spPr/>
    </dgm:pt>
    <dgm:pt modelId="{4D972990-F40A-4163-8984-CA7BEEAF39BF}" type="pres">
      <dgm:prSet presAssocID="{9DFAF9F0-D690-4855-B109-E07A70444C20}" presName="comp" presStyleCnt="0"/>
      <dgm:spPr/>
    </dgm:pt>
    <dgm:pt modelId="{2049CE50-C358-4CCA-BE1F-A75C30C13CE7}" type="pres">
      <dgm:prSet presAssocID="{9DFAF9F0-D690-4855-B109-E07A70444C20}" presName="box" presStyleLbl="node1" presStyleIdx="2" presStyleCnt="3"/>
      <dgm:spPr/>
    </dgm:pt>
    <dgm:pt modelId="{3B22DDB0-19D9-4602-BE8F-A230CCB4925E}" type="pres">
      <dgm:prSet presAssocID="{9DFAF9F0-D690-4855-B109-E07A70444C20}" presName="img" presStyleLbl="fgImgPlace1" presStyleIdx="2" presStyleCnt="3" custScaleX="76456" custScaleY="70467">
        <dgm:style>
          <a:lnRef idx="1">
            <a:schemeClr val="accent5"/>
          </a:lnRef>
          <a:fillRef idx="2">
            <a:schemeClr val="accent5"/>
          </a:fillRef>
          <a:effectRef idx="1">
            <a:schemeClr val="accent5"/>
          </a:effectRef>
          <a:fontRef idx="minor">
            <a:schemeClr val="dk1"/>
          </a:fontRef>
        </dgm:style>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3000" b="-13000"/>
          </a:stretch>
        </a:blipFill>
      </dgm:spPr>
      <dgm:extLst>
        <a:ext uri="{E40237B7-FDA0-4F09-8148-C483321AD2D9}">
          <dgm14:cNvPr xmlns:dgm14="http://schemas.microsoft.com/office/drawing/2010/diagram" id="0" name="" descr="Badge 3 outline"/>
        </a:ext>
      </dgm:extLst>
    </dgm:pt>
    <dgm:pt modelId="{61DA0C86-B767-4FF4-9E28-27AD678F4ED2}" type="pres">
      <dgm:prSet presAssocID="{9DFAF9F0-D690-4855-B109-E07A70444C20}" presName="text" presStyleLbl="node1" presStyleIdx="2" presStyleCnt="3">
        <dgm:presLayoutVars>
          <dgm:bulletEnabled val="1"/>
        </dgm:presLayoutVars>
      </dgm:prSet>
      <dgm:spPr/>
    </dgm:pt>
  </dgm:ptLst>
  <dgm:cxnLst>
    <dgm:cxn modelId="{9D73202F-73E3-4B99-B162-C7BF27B73646}" srcId="{BE2831A1-6ED0-4537-86AA-54C176A44822}" destId="{9DFAF9F0-D690-4855-B109-E07A70444C20}" srcOrd="2" destOrd="0" parTransId="{78B0A476-FC3D-4EB4-ABD7-8BA353F350FE}" sibTransId="{912A9BC7-3EEE-4E58-8E8B-6E8FD952EC78}"/>
    <dgm:cxn modelId="{88B93234-A149-4E78-8282-8785B6D2972C}" type="presOf" srcId="{9DFAF9F0-D690-4855-B109-E07A70444C20}" destId="{2049CE50-C358-4CCA-BE1F-A75C30C13CE7}" srcOrd="0" destOrd="0" presId="urn:microsoft.com/office/officeart/2005/8/layout/vList4"/>
    <dgm:cxn modelId="{8C23495F-AA1E-47F2-8F40-8B90773ACC70}" type="presOf" srcId="{BE2831A1-6ED0-4537-86AA-54C176A44822}" destId="{F0C40D94-EAEA-49FC-A389-FDBADD204D9D}" srcOrd="0" destOrd="0" presId="urn:microsoft.com/office/officeart/2005/8/layout/vList4"/>
    <dgm:cxn modelId="{1F52357A-5EC5-4E96-A291-6FC50A55BB3D}" type="presOf" srcId="{C92ADB49-609A-4672-9D3B-7626FBEB47A3}" destId="{1965A151-8D13-483F-B6DF-17425CA140AA}" srcOrd="0" destOrd="0" presId="urn:microsoft.com/office/officeart/2005/8/layout/vList4"/>
    <dgm:cxn modelId="{D7FF387A-6FAE-461B-9061-58FFC887403F}" type="presOf" srcId="{B10EC764-01EE-4FCF-A781-8534E4D0D2F0}" destId="{C872919E-8C47-4715-A695-24B2D317A656}" srcOrd="0" destOrd="0" presId="urn:microsoft.com/office/officeart/2005/8/layout/vList4"/>
    <dgm:cxn modelId="{A455DDA9-6DAB-4710-9A83-F1EEF5279ACE}" type="presOf" srcId="{C92ADB49-609A-4672-9D3B-7626FBEB47A3}" destId="{1052B063-E1BD-4BDA-81C6-74E7A808A3E4}" srcOrd="1" destOrd="0" presId="urn:microsoft.com/office/officeart/2005/8/layout/vList4"/>
    <dgm:cxn modelId="{F1AE28BB-8BDD-4E3C-B3E6-04B4F6165150}" srcId="{BE2831A1-6ED0-4537-86AA-54C176A44822}" destId="{C92ADB49-609A-4672-9D3B-7626FBEB47A3}" srcOrd="1" destOrd="0" parTransId="{C1F5A1DD-C556-483D-BFBE-3325C49FE17D}" sibTransId="{1DEC9735-F1D0-4364-96B1-70D1CA320AD0}"/>
    <dgm:cxn modelId="{E865F0E0-317D-4E17-A66B-B80B536B43AB}" type="presOf" srcId="{B10EC764-01EE-4FCF-A781-8534E4D0D2F0}" destId="{5E831F0D-F145-49F1-A6A3-45D73087D1EA}" srcOrd="1" destOrd="0" presId="urn:microsoft.com/office/officeart/2005/8/layout/vList4"/>
    <dgm:cxn modelId="{535EF9E5-B0A0-443D-B08B-818A8819F6D6}" srcId="{BE2831A1-6ED0-4537-86AA-54C176A44822}" destId="{B10EC764-01EE-4FCF-A781-8534E4D0D2F0}" srcOrd="0" destOrd="0" parTransId="{E09DECEE-C702-4841-A24D-41C5718DE273}" sibTransId="{FAE24EEA-9B2A-4F18-AFF2-2EAC626F0244}"/>
    <dgm:cxn modelId="{456314E8-7D87-41C0-BDF1-34276D48AB97}" type="presOf" srcId="{9DFAF9F0-D690-4855-B109-E07A70444C20}" destId="{61DA0C86-B767-4FF4-9E28-27AD678F4ED2}" srcOrd="1" destOrd="0" presId="urn:microsoft.com/office/officeart/2005/8/layout/vList4"/>
    <dgm:cxn modelId="{B98FD446-F2C5-442E-8135-74DF51281A6D}" type="presParOf" srcId="{F0C40D94-EAEA-49FC-A389-FDBADD204D9D}" destId="{12E646C9-BD49-42B5-9712-DAE5BD613A4F}" srcOrd="0" destOrd="0" presId="urn:microsoft.com/office/officeart/2005/8/layout/vList4"/>
    <dgm:cxn modelId="{E81739DE-2470-4D8F-B7EA-EBA7C2208329}" type="presParOf" srcId="{12E646C9-BD49-42B5-9712-DAE5BD613A4F}" destId="{C872919E-8C47-4715-A695-24B2D317A656}" srcOrd="0" destOrd="0" presId="urn:microsoft.com/office/officeart/2005/8/layout/vList4"/>
    <dgm:cxn modelId="{EC26233F-4EA0-44AF-8B3A-38B0870F9406}" type="presParOf" srcId="{12E646C9-BD49-42B5-9712-DAE5BD613A4F}" destId="{C54A47F9-A6C7-4680-BE43-1B26620848C8}" srcOrd="1" destOrd="0" presId="urn:microsoft.com/office/officeart/2005/8/layout/vList4"/>
    <dgm:cxn modelId="{94F137AF-482D-4173-86CE-DCDE45452DC0}" type="presParOf" srcId="{12E646C9-BD49-42B5-9712-DAE5BD613A4F}" destId="{5E831F0D-F145-49F1-A6A3-45D73087D1EA}" srcOrd="2" destOrd="0" presId="urn:microsoft.com/office/officeart/2005/8/layout/vList4"/>
    <dgm:cxn modelId="{0E21C292-7E72-4FD7-ABC6-40F6EA6EF939}" type="presParOf" srcId="{F0C40D94-EAEA-49FC-A389-FDBADD204D9D}" destId="{0733ADCE-FF2D-4F2C-8C6B-E855ECA012A9}" srcOrd="1" destOrd="0" presId="urn:microsoft.com/office/officeart/2005/8/layout/vList4"/>
    <dgm:cxn modelId="{29B92956-5486-4567-889A-F4F855345FDC}" type="presParOf" srcId="{F0C40D94-EAEA-49FC-A389-FDBADD204D9D}" destId="{B5C3C96B-CADB-484D-B65C-B64488065077}" srcOrd="2" destOrd="0" presId="urn:microsoft.com/office/officeart/2005/8/layout/vList4"/>
    <dgm:cxn modelId="{3FC0A082-8A52-4565-878C-D201CDB8EC1F}" type="presParOf" srcId="{B5C3C96B-CADB-484D-B65C-B64488065077}" destId="{1965A151-8D13-483F-B6DF-17425CA140AA}" srcOrd="0" destOrd="0" presId="urn:microsoft.com/office/officeart/2005/8/layout/vList4"/>
    <dgm:cxn modelId="{CE3083D5-0762-40D6-A1EA-300EBF0E4E7F}" type="presParOf" srcId="{B5C3C96B-CADB-484D-B65C-B64488065077}" destId="{2064B0B5-33DD-4091-AD13-2835C535313E}" srcOrd="1" destOrd="0" presId="urn:microsoft.com/office/officeart/2005/8/layout/vList4"/>
    <dgm:cxn modelId="{1D3E9814-368E-41EA-BE10-E2B813047F7D}" type="presParOf" srcId="{B5C3C96B-CADB-484D-B65C-B64488065077}" destId="{1052B063-E1BD-4BDA-81C6-74E7A808A3E4}" srcOrd="2" destOrd="0" presId="urn:microsoft.com/office/officeart/2005/8/layout/vList4"/>
    <dgm:cxn modelId="{11A97353-6648-40B4-8ECB-447EF74B0FE7}" type="presParOf" srcId="{F0C40D94-EAEA-49FC-A389-FDBADD204D9D}" destId="{356A20E4-6C1B-4A38-B343-77A21B986A07}" srcOrd="3" destOrd="0" presId="urn:microsoft.com/office/officeart/2005/8/layout/vList4"/>
    <dgm:cxn modelId="{1F5CA852-A5B9-4AA1-A505-143E21CD83C7}" type="presParOf" srcId="{F0C40D94-EAEA-49FC-A389-FDBADD204D9D}" destId="{4D972990-F40A-4163-8984-CA7BEEAF39BF}" srcOrd="4" destOrd="0" presId="urn:microsoft.com/office/officeart/2005/8/layout/vList4"/>
    <dgm:cxn modelId="{DC026145-F8B3-4BA2-8B95-EAB7EE09C88E}" type="presParOf" srcId="{4D972990-F40A-4163-8984-CA7BEEAF39BF}" destId="{2049CE50-C358-4CCA-BE1F-A75C30C13CE7}" srcOrd="0" destOrd="0" presId="urn:microsoft.com/office/officeart/2005/8/layout/vList4"/>
    <dgm:cxn modelId="{371CE5CE-07FB-4D40-8974-2544152A0B5F}" type="presParOf" srcId="{4D972990-F40A-4163-8984-CA7BEEAF39BF}" destId="{3B22DDB0-19D9-4602-BE8F-A230CCB4925E}" srcOrd="1" destOrd="0" presId="urn:microsoft.com/office/officeart/2005/8/layout/vList4"/>
    <dgm:cxn modelId="{D2341109-A055-473C-8034-9EBAD6CE067F}" type="presParOf" srcId="{4D972990-F40A-4163-8984-CA7BEEAF39BF}" destId="{61DA0C86-B767-4FF4-9E28-27AD678F4ED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E2831A1-6ED0-4537-86AA-54C176A44822}" type="doc">
      <dgm:prSet loTypeId="urn:microsoft.com/office/officeart/2005/8/layout/vList4" loCatId="list" qsTypeId="urn:microsoft.com/office/officeart/2005/8/quickstyle/3d3" qsCatId="3D" csTypeId="urn:microsoft.com/office/officeart/2005/8/colors/accent1_2" csCatId="accent1" phldr="1"/>
      <dgm:spPr/>
      <dgm:t>
        <a:bodyPr/>
        <a:lstStyle/>
        <a:p>
          <a:endParaRPr lang="en-GB"/>
        </a:p>
      </dgm:t>
    </dgm:pt>
    <dgm:pt modelId="{B10EC764-01EE-4FCF-A781-8534E4D0D2F0}">
      <dgm:prSet phldrT="[Text]" custT="1"/>
      <dgm:spPr/>
      <dgm:t>
        <a:bodyPr/>
        <a:lstStyle/>
        <a:p>
          <a:pPr>
            <a:buFont typeface="Courier New" panose="02070309020205020404" pitchFamily="49" charset="0"/>
            <a:buChar char="o"/>
          </a:pPr>
          <a:r>
            <a:rPr lang="en-GB" sz="2400" dirty="0"/>
            <a:t>DSP to promote the awareness and use of a multi-agency harm matrix tool across all partner agencies.</a:t>
          </a:r>
          <a:endParaRPr lang="en-GB" sz="2000" dirty="0"/>
        </a:p>
      </dgm:t>
    </dgm:pt>
    <dgm:pt modelId="{E09DECEE-C702-4841-A24D-41C5718DE273}" type="parTrans" cxnId="{535EF9E5-B0A0-443D-B08B-818A8819F6D6}">
      <dgm:prSet/>
      <dgm:spPr/>
      <dgm:t>
        <a:bodyPr/>
        <a:lstStyle/>
        <a:p>
          <a:endParaRPr lang="en-GB"/>
        </a:p>
      </dgm:t>
    </dgm:pt>
    <dgm:pt modelId="{FAE24EEA-9B2A-4F18-AFF2-2EAC626F0244}" type="sibTrans" cxnId="{535EF9E5-B0A0-443D-B08B-818A8819F6D6}">
      <dgm:prSet/>
      <dgm:spPr/>
      <dgm:t>
        <a:bodyPr/>
        <a:lstStyle/>
        <a:p>
          <a:endParaRPr lang="en-GB"/>
        </a:p>
      </dgm:t>
    </dgm:pt>
    <dgm:pt modelId="{C92ADB49-609A-4672-9D3B-7626FBEB47A3}">
      <dgm:prSet phldrT="[Text]" custT="1"/>
      <dgm:spPr/>
      <dgm:t>
        <a:bodyPr/>
        <a:lstStyle/>
        <a:p>
          <a:pPr>
            <a:buFont typeface="Courier New" panose="02070309020205020404" pitchFamily="49" charset="0"/>
            <a:buChar char="o"/>
          </a:pPr>
          <a:r>
            <a:rPr lang="en-GB" sz="2400" dirty="0"/>
            <a:t>DSP to seek assurance that there is good communication and sharing of information for multi-agency meetings/forums. </a:t>
          </a:r>
          <a:endParaRPr lang="en-GB" sz="1800" dirty="0"/>
        </a:p>
      </dgm:t>
    </dgm:pt>
    <dgm:pt modelId="{C1F5A1DD-C556-483D-BFBE-3325C49FE17D}" type="parTrans" cxnId="{F1AE28BB-8BDD-4E3C-B3E6-04B4F6165150}">
      <dgm:prSet/>
      <dgm:spPr/>
      <dgm:t>
        <a:bodyPr/>
        <a:lstStyle/>
        <a:p>
          <a:endParaRPr lang="en-GB"/>
        </a:p>
      </dgm:t>
    </dgm:pt>
    <dgm:pt modelId="{1DEC9735-F1D0-4364-96B1-70D1CA320AD0}" type="sibTrans" cxnId="{F1AE28BB-8BDD-4E3C-B3E6-04B4F6165150}">
      <dgm:prSet/>
      <dgm:spPr/>
      <dgm:t>
        <a:bodyPr/>
        <a:lstStyle/>
        <a:p>
          <a:endParaRPr lang="en-GB"/>
        </a:p>
      </dgm:t>
    </dgm:pt>
    <dgm:pt modelId="{9DFAF9F0-D690-4855-B109-E07A70444C20}">
      <dgm:prSet phldrT="[Text]" custT="1"/>
      <dgm:spPr/>
      <dgm:t>
        <a:bodyPr/>
        <a:lstStyle/>
        <a:p>
          <a:pPr>
            <a:buFont typeface="Courier New" panose="02070309020205020404" pitchFamily="49" charset="0"/>
            <a:buChar char="o"/>
          </a:pPr>
          <a:r>
            <a:rPr lang="en-GB" sz="2000" dirty="0"/>
            <a:t>All agencies to be aware of the need to identify and document additional adults within the home and unseen persons to inform their risk assessments and share within multi-agency forums. Promote the use of genograms. Develop a training tool/video.</a:t>
          </a:r>
        </a:p>
      </dgm:t>
    </dgm:pt>
    <dgm:pt modelId="{78B0A476-FC3D-4EB4-ABD7-8BA353F350FE}" type="parTrans" cxnId="{9D73202F-73E3-4B99-B162-C7BF27B73646}">
      <dgm:prSet/>
      <dgm:spPr/>
      <dgm:t>
        <a:bodyPr/>
        <a:lstStyle/>
        <a:p>
          <a:endParaRPr lang="en-GB"/>
        </a:p>
      </dgm:t>
    </dgm:pt>
    <dgm:pt modelId="{912A9BC7-3EEE-4E58-8E8B-6E8FD952EC78}" type="sibTrans" cxnId="{9D73202F-73E3-4B99-B162-C7BF27B73646}">
      <dgm:prSet/>
      <dgm:spPr/>
      <dgm:t>
        <a:bodyPr/>
        <a:lstStyle/>
        <a:p>
          <a:endParaRPr lang="en-GB"/>
        </a:p>
      </dgm:t>
    </dgm:pt>
    <dgm:pt modelId="{F0C40D94-EAEA-49FC-A389-FDBADD204D9D}" type="pres">
      <dgm:prSet presAssocID="{BE2831A1-6ED0-4537-86AA-54C176A44822}" presName="linear" presStyleCnt="0">
        <dgm:presLayoutVars>
          <dgm:dir/>
          <dgm:resizeHandles val="exact"/>
        </dgm:presLayoutVars>
      </dgm:prSet>
      <dgm:spPr/>
    </dgm:pt>
    <dgm:pt modelId="{12E646C9-BD49-42B5-9712-DAE5BD613A4F}" type="pres">
      <dgm:prSet presAssocID="{B10EC764-01EE-4FCF-A781-8534E4D0D2F0}" presName="comp" presStyleCnt="0"/>
      <dgm:spPr/>
    </dgm:pt>
    <dgm:pt modelId="{C872919E-8C47-4715-A695-24B2D317A656}" type="pres">
      <dgm:prSet presAssocID="{B10EC764-01EE-4FCF-A781-8534E4D0D2F0}" presName="box" presStyleLbl="node1" presStyleIdx="0" presStyleCnt="3" custLinFactNeighborX="-13177" custLinFactNeighborY="-17072"/>
      <dgm:spPr/>
    </dgm:pt>
    <dgm:pt modelId="{C54A47F9-A6C7-4680-BE43-1B26620848C8}" type="pres">
      <dgm:prSet presAssocID="{B10EC764-01EE-4FCF-A781-8534E4D0D2F0}" presName="img" presStyleLbl="fgImgPlace1" presStyleIdx="0" presStyleCnt="3" custAng="0" custScaleX="72626" custScaleY="68266" custLinFactNeighborX="-2033" custLinFactNeighborY="-1627">
        <dgm:style>
          <a:lnRef idx="1">
            <a:schemeClr val="accent5"/>
          </a:lnRef>
          <a:fillRef idx="2">
            <a:schemeClr val="accent5"/>
          </a:fillRef>
          <a:effectRef idx="1">
            <a:schemeClr val="accent5"/>
          </a:effectRef>
          <a:fontRef idx="minor">
            <a:schemeClr val="dk1"/>
          </a:fontRef>
        </dgm:style>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2000" b="-12000"/>
          </a:stretch>
        </a:blipFill>
      </dgm:spPr>
      <dgm:extLst>
        <a:ext uri="{E40237B7-FDA0-4F09-8148-C483321AD2D9}">
          <dgm14:cNvPr xmlns:dgm14="http://schemas.microsoft.com/office/drawing/2010/diagram" id="0" name="" descr="Badge 4 outline"/>
        </a:ext>
      </dgm:extLst>
    </dgm:pt>
    <dgm:pt modelId="{5E831F0D-F145-49F1-A6A3-45D73087D1EA}" type="pres">
      <dgm:prSet presAssocID="{B10EC764-01EE-4FCF-A781-8534E4D0D2F0}" presName="text" presStyleLbl="node1" presStyleIdx="0" presStyleCnt="3">
        <dgm:presLayoutVars>
          <dgm:bulletEnabled val="1"/>
        </dgm:presLayoutVars>
      </dgm:prSet>
      <dgm:spPr/>
    </dgm:pt>
    <dgm:pt modelId="{0733ADCE-FF2D-4F2C-8C6B-E855ECA012A9}" type="pres">
      <dgm:prSet presAssocID="{FAE24EEA-9B2A-4F18-AFF2-2EAC626F0244}" presName="spacer" presStyleCnt="0"/>
      <dgm:spPr/>
    </dgm:pt>
    <dgm:pt modelId="{B5C3C96B-CADB-484D-B65C-B64488065077}" type="pres">
      <dgm:prSet presAssocID="{C92ADB49-609A-4672-9D3B-7626FBEB47A3}" presName="comp" presStyleCnt="0"/>
      <dgm:spPr/>
    </dgm:pt>
    <dgm:pt modelId="{1965A151-8D13-483F-B6DF-17425CA140AA}" type="pres">
      <dgm:prSet presAssocID="{C92ADB49-609A-4672-9D3B-7626FBEB47A3}" presName="box" presStyleLbl="node1" presStyleIdx="1" presStyleCnt="3"/>
      <dgm:spPr/>
    </dgm:pt>
    <dgm:pt modelId="{2064B0B5-33DD-4091-AD13-2835C535313E}" type="pres">
      <dgm:prSet presAssocID="{C92ADB49-609A-4672-9D3B-7626FBEB47A3}" presName="img" presStyleLbl="fgImgPlace1" presStyleIdx="1" presStyleCnt="3" custScaleX="76456" custScaleY="70346">
        <dgm:style>
          <a:lnRef idx="1">
            <a:schemeClr val="accent5"/>
          </a:lnRef>
          <a:fillRef idx="2">
            <a:schemeClr val="accent5"/>
          </a:fillRef>
          <a:effectRef idx="1">
            <a:schemeClr val="accent5"/>
          </a:effectRef>
          <a:fontRef idx="minor">
            <a:schemeClr val="dk1"/>
          </a:fontRef>
        </dgm:style>
      </dgm:prSet>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4000" b="-14000"/>
          </a:stretch>
        </a:blipFill>
      </dgm:spPr>
      <dgm:extLst>
        <a:ext uri="{E40237B7-FDA0-4F09-8148-C483321AD2D9}">
          <dgm14:cNvPr xmlns:dgm14="http://schemas.microsoft.com/office/drawing/2010/diagram" id="0" name="" descr="Badge 5 outline"/>
        </a:ext>
      </dgm:extLst>
    </dgm:pt>
    <dgm:pt modelId="{1052B063-E1BD-4BDA-81C6-74E7A808A3E4}" type="pres">
      <dgm:prSet presAssocID="{C92ADB49-609A-4672-9D3B-7626FBEB47A3}" presName="text" presStyleLbl="node1" presStyleIdx="1" presStyleCnt="3">
        <dgm:presLayoutVars>
          <dgm:bulletEnabled val="1"/>
        </dgm:presLayoutVars>
      </dgm:prSet>
      <dgm:spPr/>
    </dgm:pt>
    <dgm:pt modelId="{356A20E4-6C1B-4A38-B343-77A21B986A07}" type="pres">
      <dgm:prSet presAssocID="{1DEC9735-F1D0-4364-96B1-70D1CA320AD0}" presName="spacer" presStyleCnt="0"/>
      <dgm:spPr/>
    </dgm:pt>
    <dgm:pt modelId="{4D972990-F40A-4163-8984-CA7BEEAF39BF}" type="pres">
      <dgm:prSet presAssocID="{9DFAF9F0-D690-4855-B109-E07A70444C20}" presName="comp" presStyleCnt="0"/>
      <dgm:spPr/>
    </dgm:pt>
    <dgm:pt modelId="{2049CE50-C358-4CCA-BE1F-A75C30C13CE7}" type="pres">
      <dgm:prSet presAssocID="{9DFAF9F0-D690-4855-B109-E07A70444C20}" presName="box" presStyleLbl="node1" presStyleIdx="2" presStyleCnt="3"/>
      <dgm:spPr/>
    </dgm:pt>
    <dgm:pt modelId="{3B22DDB0-19D9-4602-BE8F-A230CCB4925E}" type="pres">
      <dgm:prSet presAssocID="{9DFAF9F0-D690-4855-B109-E07A70444C20}" presName="img" presStyleLbl="fgImgPlace1" presStyleIdx="2" presStyleCnt="3" custScaleX="76456" custScaleY="70467">
        <dgm:style>
          <a:lnRef idx="1">
            <a:schemeClr val="accent5"/>
          </a:lnRef>
          <a:fillRef idx="2">
            <a:schemeClr val="accent5"/>
          </a:fillRef>
          <a:effectRef idx="1">
            <a:schemeClr val="accent5"/>
          </a:effectRef>
          <a:fontRef idx="minor">
            <a:schemeClr val="dk1"/>
          </a:fontRef>
        </dgm:style>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3000" b="-13000"/>
          </a:stretch>
        </a:blipFill>
      </dgm:spPr>
      <dgm:extLst>
        <a:ext uri="{E40237B7-FDA0-4F09-8148-C483321AD2D9}">
          <dgm14:cNvPr xmlns:dgm14="http://schemas.microsoft.com/office/drawing/2010/diagram" id="0" name="" descr="Badge 6 outline"/>
        </a:ext>
      </dgm:extLst>
    </dgm:pt>
    <dgm:pt modelId="{61DA0C86-B767-4FF4-9E28-27AD678F4ED2}" type="pres">
      <dgm:prSet presAssocID="{9DFAF9F0-D690-4855-B109-E07A70444C20}" presName="text" presStyleLbl="node1" presStyleIdx="2" presStyleCnt="3">
        <dgm:presLayoutVars>
          <dgm:bulletEnabled val="1"/>
        </dgm:presLayoutVars>
      </dgm:prSet>
      <dgm:spPr/>
    </dgm:pt>
  </dgm:ptLst>
  <dgm:cxnLst>
    <dgm:cxn modelId="{9D73202F-73E3-4B99-B162-C7BF27B73646}" srcId="{BE2831A1-6ED0-4537-86AA-54C176A44822}" destId="{9DFAF9F0-D690-4855-B109-E07A70444C20}" srcOrd="2" destOrd="0" parTransId="{78B0A476-FC3D-4EB4-ABD7-8BA353F350FE}" sibTransId="{912A9BC7-3EEE-4E58-8E8B-6E8FD952EC78}"/>
    <dgm:cxn modelId="{88B93234-A149-4E78-8282-8785B6D2972C}" type="presOf" srcId="{9DFAF9F0-D690-4855-B109-E07A70444C20}" destId="{2049CE50-C358-4CCA-BE1F-A75C30C13CE7}" srcOrd="0" destOrd="0" presId="urn:microsoft.com/office/officeart/2005/8/layout/vList4"/>
    <dgm:cxn modelId="{8C23495F-AA1E-47F2-8F40-8B90773ACC70}" type="presOf" srcId="{BE2831A1-6ED0-4537-86AA-54C176A44822}" destId="{F0C40D94-EAEA-49FC-A389-FDBADD204D9D}" srcOrd="0" destOrd="0" presId="urn:microsoft.com/office/officeart/2005/8/layout/vList4"/>
    <dgm:cxn modelId="{1F52357A-5EC5-4E96-A291-6FC50A55BB3D}" type="presOf" srcId="{C92ADB49-609A-4672-9D3B-7626FBEB47A3}" destId="{1965A151-8D13-483F-B6DF-17425CA140AA}" srcOrd="0" destOrd="0" presId="urn:microsoft.com/office/officeart/2005/8/layout/vList4"/>
    <dgm:cxn modelId="{D7FF387A-6FAE-461B-9061-58FFC887403F}" type="presOf" srcId="{B10EC764-01EE-4FCF-A781-8534E4D0D2F0}" destId="{C872919E-8C47-4715-A695-24B2D317A656}" srcOrd="0" destOrd="0" presId="urn:microsoft.com/office/officeart/2005/8/layout/vList4"/>
    <dgm:cxn modelId="{A455DDA9-6DAB-4710-9A83-F1EEF5279ACE}" type="presOf" srcId="{C92ADB49-609A-4672-9D3B-7626FBEB47A3}" destId="{1052B063-E1BD-4BDA-81C6-74E7A808A3E4}" srcOrd="1" destOrd="0" presId="urn:microsoft.com/office/officeart/2005/8/layout/vList4"/>
    <dgm:cxn modelId="{F1AE28BB-8BDD-4E3C-B3E6-04B4F6165150}" srcId="{BE2831A1-6ED0-4537-86AA-54C176A44822}" destId="{C92ADB49-609A-4672-9D3B-7626FBEB47A3}" srcOrd="1" destOrd="0" parTransId="{C1F5A1DD-C556-483D-BFBE-3325C49FE17D}" sibTransId="{1DEC9735-F1D0-4364-96B1-70D1CA320AD0}"/>
    <dgm:cxn modelId="{E865F0E0-317D-4E17-A66B-B80B536B43AB}" type="presOf" srcId="{B10EC764-01EE-4FCF-A781-8534E4D0D2F0}" destId="{5E831F0D-F145-49F1-A6A3-45D73087D1EA}" srcOrd="1" destOrd="0" presId="urn:microsoft.com/office/officeart/2005/8/layout/vList4"/>
    <dgm:cxn modelId="{535EF9E5-B0A0-443D-B08B-818A8819F6D6}" srcId="{BE2831A1-6ED0-4537-86AA-54C176A44822}" destId="{B10EC764-01EE-4FCF-A781-8534E4D0D2F0}" srcOrd="0" destOrd="0" parTransId="{E09DECEE-C702-4841-A24D-41C5718DE273}" sibTransId="{FAE24EEA-9B2A-4F18-AFF2-2EAC626F0244}"/>
    <dgm:cxn modelId="{456314E8-7D87-41C0-BDF1-34276D48AB97}" type="presOf" srcId="{9DFAF9F0-D690-4855-B109-E07A70444C20}" destId="{61DA0C86-B767-4FF4-9E28-27AD678F4ED2}" srcOrd="1" destOrd="0" presId="urn:microsoft.com/office/officeart/2005/8/layout/vList4"/>
    <dgm:cxn modelId="{B98FD446-F2C5-442E-8135-74DF51281A6D}" type="presParOf" srcId="{F0C40D94-EAEA-49FC-A389-FDBADD204D9D}" destId="{12E646C9-BD49-42B5-9712-DAE5BD613A4F}" srcOrd="0" destOrd="0" presId="urn:microsoft.com/office/officeart/2005/8/layout/vList4"/>
    <dgm:cxn modelId="{E81739DE-2470-4D8F-B7EA-EBA7C2208329}" type="presParOf" srcId="{12E646C9-BD49-42B5-9712-DAE5BD613A4F}" destId="{C872919E-8C47-4715-A695-24B2D317A656}" srcOrd="0" destOrd="0" presId="urn:microsoft.com/office/officeart/2005/8/layout/vList4"/>
    <dgm:cxn modelId="{EC26233F-4EA0-44AF-8B3A-38B0870F9406}" type="presParOf" srcId="{12E646C9-BD49-42B5-9712-DAE5BD613A4F}" destId="{C54A47F9-A6C7-4680-BE43-1B26620848C8}" srcOrd="1" destOrd="0" presId="urn:microsoft.com/office/officeart/2005/8/layout/vList4"/>
    <dgm:cxn modelId="{94F137AF-482D-4173-86CE-DCDE45452DC0}" type="presParOf" srcId="{12E646C9-BD49-42B5-9712-DAE5BD613A4F}" destId="{5E831F0D-F145-49F1-A6A3-45D73087D1EA}" srcOrd="2" destOrd="0" presId="urn:microsoft.com/office/officeart/2005/8/layout/vList4"/>
    <dgm:cxn modelId="{0E21C292-7E72-4FD7-ABC6-40F6EA6EF939}" type="presParOf" srcId="{F0C40D94-EAEA-49FC-A389-FDBADD204D9D}" destId="{0733ADCE-FF2D-4F2C-8C6B-E855ECA012A9}" srcOrd="1" destOrd="0" presId="urn:microsoft.com/office/officeart/2005/8/layout/vList4"/>
    <dgm:cxn modelId="{29B92956-5486-4567-889A-F4F855345FDC}" type="presParOf" srcId="{F0C40D94-EAEA-49FC-A389-FDBADD204D9D}" destId="{B5C3C96B-CADB-484D-B65C-B64488065077}" srcOrd="2" destOrd="0" presId="urn:microsoft.com/office/officeart/2005/8/layout/vList4"/>
    <dgm:cxn modelId="{3FC0A082-8A52-4565-878C-D201CDB8EC1F}" type="presParOf" srcId="{B5C3C96B-CADB-484D-B65C-B64488065077}" destId="{1965A151-8D13-483F-B6DF-17425CA140AA}" srcOrd="0" destOrd="0" presId="urn:microsoft.com/office/officeart/2005/8/layout/vList4"/>
    <dgm:cxn modelId="{CE3083D5-0762-40D6-A1EA-300EBF0E4E7F}" type="presParOf" srcId="{B5C3C96B-CADB-484D-B65C-B64488065077}" destId="{2064B0B5-33DD-4091-AD13-2835C535313E}" srcOrd="1" destOrd="0" presId="urn:microsoft.com/office/officeart/2005/8/layout/vList4"/>
    <dgm:cxn modelId="{1D3E9814-368E-41EA-BE10-E2B813047F7D}" type="presParOf" srcId="{B5C3C96B-CADB-484D-B65C-B64488065077}" destId="{1052B063-E1BD-4BDA-81C6-74E7A808A3E4}" srcOrd="2" destOrd="0" presId="urn:microsoft.com/office/officeart/2005/8/layout/vList4"/>
    <dgm:cxn modelId="{11A97353-6648-40B4-8ECB-447EF74B0FE7}" type="presParOf" srcId="{F0C40D94-EAEA-49FC-A389-FDBADD204D9D}" destId="{356A20E4-6C1B-4A38-B343-77A21B986A07}" srcOrd="3" destOrd="0" presId="urn:microsoft.com/office/officeart/2005/8/layout/vList4"/>
    <dgm:cxn modelId="{1F5CA852-A5B9-4AA1-A505-143E21CD83C7}" type="presParOf" srcId="{F0C40D94-EAEA-49FC-A389-FDBADD204D9D}" destId="{4D972990-F40A-4163-8984-CA7BEEAF39BF}" srcOrd="4" destOrd="0" presId="urn:microsoft.com/office/officeart/2005/8/layout/vList4"/>
    <dgm:cxn modelId="{DC026145-F8B3-4BA2-8B95-EAB7EE09C88E}" type="presParOf" srcId="{4D972990-F40A-4163-8984-CA7BEEAF39BF}" destId="{2049CE50-C358-4CCA-BE1F-A75C30C13CE7}" srcOrd="0" destOrd="0" presId="urn:microsoft.com/office/officeart/2005/8/layout/vList4"/>
    <dgm:cxn modelId="{371CE5CE-07FB-4D40-8974-2544152A0B5F}" type="presParOf" srcId="{4D972990-F40A-4163-8984-CA7BEEAF39BF}" destId="{3B22DDB0-19D9-4602-BE8F-A230CCB4925E}" srcOrd="1" destOrd="0" presId="urn:microsoft.com/office/officeart/2005/8/layout/vList4"/>
    <dgm:cxn modelId="{D2341109-A055-473C-8034-9EBAD6CE067F}" type="presParOf" srcId="{4D972990-F40A-4163-8984-CA7BEEAF39BF}" destId="{61DA0C86-B767-4FF4-9E28-27AD678F4ED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E2831A1-6ED0-4537-86AA-54C176A44822}" type="doc">
      <dgm:prSet loTypeId="urn:microsoft.com/office/officeart/2005/8/layout/vList4" loCatId="list" qsTypeId="urn:microsoft.com/office/officeart/2005/8/quickstyle/3d3" qsCatId="3D" csTypeId="urn:microsoft.com/office/officeart/2005/8/colors/accent1_2" csCatId="accent1" phldr="1"/>
      <dgm:spPr/>
      <dgm:t>
        <a:bodyPr/>
        <a:lstStyle/>
        <a:p>
          <a:endParaRPr lang="en-GB"/>
        </a:p>
      </dgm:t>
    </dgm:pt>
    <dgm:pt modelId="{B10EC764-01EE-4FCF-A781-8534E4D0D2F0}">
      <dgm:prSet phldrT="[Text]" custT="1"/>
      <dgm:spPr/>
      <dgm:t>
        <a:bodyPr/>
        <a:lstStyle/>
        <a:p>
          <a:pPr>
            <a:buFont typeface="Courier New" panose="02070309020205020404" pitchFamily="49" charset="0"/>
            <a:buChar char="o"/>
          </a:pPr>
          <a:r>
            <a:rPr lang="en-GB" sz="2000" dirty="0"/>
            <a:t>DSP to undertake a mapping exercise to understand the tools/processes agencies have in place to capture the lived experience of the child which may influence decision making.</a:t>
          </a:r>
        </a:p>
      </dgm:t>
    </dgm:pt>
    <dgm:pt modelId="{E09DECEE-C702-4841-A24D-41C5718DE273}" type="parTrans" cxnId="{535EF9E5-B0A0-443D-B08B-818A8819F6D6}">
      <dgm:prSet/>
      <dgm:spPr/>
      <dgm:t>
        <a:bodyPr/>
        <a:lstStyle/>
        <a:p>
          <a:endParaRPr lang="en-GB"/>
        </a:p>
      </dgm:t>
    </dgm:pt>
    <dgm:pt modelId="{FAE24EEA-9B2A-4F18-AFF2-2EAC626F0244}" type="sibTrans" cxnId="{535EF9E5-B0A0-443D-B08B-818A8819F6D6}">
      <dgm:prSet/>
      <dgm:spPr/>
      <dgm:t>
        <a:bodyPr/>
        <a:lstStyle/>
        <a:p>
          <a:endParaRPr lang="en-GB"/>
        </a:p>
      </dgm:t>
    </dgm:pt>
    <dgm:pt modelId="{C92ADB49-609A-4672-9D3B-7626FBEB47A3}">
      <dgm:prSet phldrT="[Text]" custT="1"/>
      <dgm:spPr/>
      <dgm:t>
        <a:bodyPr/>
        <a:lstStyle/>
        <a:p>
          <a:pPr>
            <a:buFont typeface="Courier New" panose="02070309020205020404" pitchFamily="49" charset="0"/>
            <a:buChar char="o"/>
          </a:pPr>
          <a:r>
            <a:rPr lang="en-GB" sz="2000" dirty="0"/>
            <a:t>DSP to provide multi-agency training on identifying sexual harm and including children with disabilities along with the findings and learning from this review.</a:t>
          </a:r>
          <a:endParaRPr lang="en-GB" sz="1800" dirty="0"/>
        </a:p>
      </dgm:t>
    </dgm:pt>
    <dgm:pt modelId="{C1F5A1DD-C556-483D-BFBE-3325C49FE17D}" type="parTrans" cxnId="{F1AE28BB-8BDD-4E3C-B3E6-04B4F6165150}">
      <dgm:prSet/>
      <dgm:spPr/>
      <dgm:t>
        <a:bodyPr/>
        <a:lstStyle/>
        <a:p>
          <a:endParaRPr lang="en-GB"/>
        </a:p>
      </dgm:t>
    </dgm:pt>
    <dgm:pt modelId="{1DEC9735-F1D0-4364-96B1-70D1CA320AD0}" type="sibTrans" cxnId="{F1AE28BB-8BDD-4E3C-B3E6-04B4F6165150}">
      <dgm:prSet/>
      <dgm:spPr/>
      <dgm:t>
        <a:bodyPr/>
        <a:lstStyle/>
        <a:p>
          <a:endParaRPr lang="en-GB"/>
        </a:p>
      </dgm:t>
    </dgm:pt>
    <dgm:pt modelId="{9DFAF9F0-D690-4855-B109-E07A70444C20}">
      <dgm:prSet phldrT="[Text]" custT="1"/>
      <dgm:spPr/>
      <dgm:t>
        <a:bodyPr/>
        <a:lstStyle/>
        <a:p>
          <a:pPr>
            <a:buFont typeface="Courier New" panose="02070309020205020404" pitchFamily="49" charset="0"/>
            <a:buChar char="o"/>
          </a:pPr>
          <a:r>
            <a:rPr lang="en-GB" sz="2000" dirty="0"/>
            <a:t>All agencies to implement their own learning as identified in agency reports and the DSP to seek assurance from all agencies that the learning and recommendations from this review is embedded in practice and an ongoing monitoring process is in place to demonstrate impact. </a:t>
          </a:r>
        </a:p>
      </dgm:t>
    </dgm:pt>
    <dgm:pt modelId="{78B0A476-FC3D-4EB4-ABD7-8BA353F350FE}" type="parTrans" cxnId="{9D73202F-73E3-4B99-B162-C7BF27B73646}">
      <dgm:prSet/>
      <dgm:spPr/>
      <dgm:t>
        <a:bodyPr/>
        <a:lstStyle/>
        <a:p>
          <a:endParaRPr lang="en-GB"/>
        </a:p>
      </dgm:t>
    </dgm:pt>
    <dgm:pt modelId="{912A9BC7-3EEE-4E58-8E8B-6E8FD952EC78}" type="sibTrans" cxnId="{9D73202F-73E3-4B99-B162-C7BF27B73646}">
      <dgm:prSet/>
      <dgm:spPr/>
      <dgm:t>
        <a:bodyPr/>
        <a:lstStyle/>
        <a:p>
          <a:endParaRPr lang="en-GB"/>
        </a:p>
      </dgm:t>
    </dgm:pt>
    <dgm:pt modelId="{F0C40D94-EAEA-49FC-A389-FDBADD204D9D}" type="pres">
      <dgm:prSet presAssocID="{BE2831A1-6ED0-4537-86AA-54C176A44822}" presName="linear" presStyleCnt="0">
        <dgm:presLayoutVars>
          <dgm:dir/>
          <dgm:resizeHandles val="exact"/>
        </dgm:presLayoutVars>
      </dgm:prSet>
      <dgm:spPr/>
    </dgm:pt>
    <dgm:pt modelId="{12E646C9-BD49-42B5-9712-DAE5BD613A4F}" type="pres">
      <dgm:prSet presAssocID="{B10EC764-01EE-4FCF-A781-8534E4D0D2F0}" presName="comp" presStyleCnt="0"/>
      <dgm:spPr/>
    </dgm:pt>
    <dgm:pt modelId="{C872919E-8C47-4715-A695-24B2D317A656}" type="pres">
      <dgm:prSet presAssocID="{B10EC764-01EE-4FCF-A781-8534E4D0D2F0}" presName="box" presStyleLbl="node1" presStyleIdx="0" presStyleCnt="3" custLinFactNeighborX="1173"/>
      <dgm:spPr/>
    </dgm:pt>
    <dgm:pt modelId="{C54A47F9-A6C7-4680-BE43-1B26620848C8}" type="pres">
      <dgm:prSet presAssocID="{B10EC764-01EE-4FCF-A781-8534E4D0D2F0}" presName="img" presStyleLbl="fgImgPlace1" presStyleIdx="0" presStyleCnt="3" custAng="0" custScaleX="72626" custScaleY="68266" custLinFactNeighborX="-294" custLinFactNeighborY="-1346">
        <dgm:style>
          <a:lnRef idx="1">
            <a:schemeClr val="accent5"/>
          </a:lnRef>
          <a:fillRef idx="2">
            <a:schemeClr val="accent5"/>
          </a:fillRef>
          <a:effectRef idx="1">
            <a:schemeClr val="accent5"/>
          </a:effectRef>
          <a:fontRef idx="minor">
            <a:schemeClr val="dk1"/>
          </a:fontRef>
        </dgm:style>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2000" b="-12000"/>
          </a:stretch>
        </a:blipFill>
      </dgm:spPr>
      <dgm:extLst>
        <a:ext uri="{E40237B7-FDA0-4F09-8148-C483321AD2D9}">
          <dgm14:cNvPr xmlns:dgm14="http://schemas.microsoft.com/office/drawing/2010/diagram" id="0" name="" descr="Badge 7 outline"/>
        </a:ext>
      </dgm:extLst>
    </dgm:pt>
    <dgm:pt modelId="{5E831F0D-F145-49F1-A6A3-45D73087D1EA}" type="pres">
      <dgm:prSet presAssocID="{B10EC764-01EE-4FCF-A781-8534E4D0D2F0}" presName="text" presStyleLbl="node1" presStyleIdx="0" presStyleCnt="3">
        <dgm:presLayoutVars>
          <dgm:bulletEnabled val="1"/>
        </dgm:presLayoutVars>
      </dgm:prSet>
      <dgm:spPr/>
    </dgm:pt>
    <dgm:pt modelId="{0733ADCE-FF2D-4F2C-8C6B-E855ECA012A9}" type="pres">
      <dgm:prSet presAssocID="{FAE24EEA-9B2A-4F18-AFF2-2EAC626F0244}" presName="spacer" presStyleCnt="0"/>
      <dgm:spPr/>
    </dgm:pt>
    <dgm:pt modelId="{B5C3C96B-CADB-484D-B65C-B64488065077}" type="pres">
      <dgm:prSet presAssocID="{C92ADB49-609A-4672-9D3B-7626FBEB47A3}" presName="comp" presStyleCnt="0"/>
      <dgm:spPr/>
    </dgm:pt>
    <dgm:pt modelId="{1965A151-8D13-483F-B6DF-17425CA140AA}" type="pres">
      <dgm:prSet presAssocID="{C92ADB49-609A-4672-9D3B-7626FBEB47A3}" presName="box" presStyleLbl="node1" presStyleIdx="1" presStyleCnt="3"/>
      <dgm:spPr/>
    </dgm:pt>
    <dgm:pt modelId="{2064B0B5-33DD-4091-AD13-2835C535313E}" type="pres">
      <dgm:prSet presAssocID="{C92ADB49-609A-4672-9D3B-7626FBEB47A3}" presName="img" presStyleLbl="fgImgPlace1" presStyleIdx="1" presStyleCnt="3" custScaleX="76456" custScaleY="70346">
        <dgm:style>
          <a:lnRef idx="1">
            <a:schemeClr val="accent5"/>
          </a:lnRef>
          <a:fillRef idx="2">
            <a:schemeClr val="accent5"/>
          </a:fillRef>
          <a:effectRef idx="1">
            <a:schemeClr val="accent5"/>
          </a:effectRef>
          <a:fontRef idx="minor">
            <a:schemeClr val="dk1"/>
          </a:fontRef>
        </dgm:style>
      </dgm:prSet>
      <dgm:spPr>
        <a:blipFill>
          <a:blip xmlns:r="http://schemas.openxmlformats.org/officeDocument/2006/relationships" r:embed="rId3">
            <a:extLst>
              <a:ext uri="{96DAC541-7B7A-43D3-8B79-37D633B846F1}">
                <asvg:svgBlip xmlns:asvg="http://schemas.microsoft.com/office/drawing/2016/SVG/main" r:embed="rId4"/>
              </a:ext>
            </a:extLst>
          </a:blip>
          <a:srcRect/>
          <a:stretch>
            <a:fillRect t="-14000" b="-14000"/>
          </a:stretch>
        </a:blipFill>
      </dgm:spPr>
      <dgm:extLst>
        <a:ext uri="{E40237B7-FDA0-4F09-8148-C483321AD2D9}">
          <dgm14:cNvPr xmlns:dgm14="http://schemas.microsoft.com/office/drawing/2010/diagram" id="0" name="" descr="Badge 8 outline"/>
        </a:ext>
      </dgm:extLst>
    </dgm:pt>
    <dgm:pt modelId="{1052B063-E1BD-4BDA-81C6-74E7A808A3E4}" type="pres">
      <dgm:prSet presAssocID="{C92ADB49-609A-4672-9D3B-7626FBEB47A3}" presName="text" presStyleLbl="node1" presStyleIdx="1" presStyleCnt="3">
        <dgm:presLayoutVars>
          <dgm:bulletEnabled val="1"/>
        </dgm:presLayoutVars>
      </dgm:prSet>
      <dgm:spPr/>
    </dgm:pt>
    <dgm:pt modelId="{356A20E4-6C1B-4A38-B343-77A21B986A07}" type="pres">
      <dgm:prSet presAssocID="{1DEC9735-F1D0-4364-96B1-70D1CA320AD0}" presName="spacer" presStyleCnt="0"/>
      <dgm:spPr/>
    </dgm:pt>
    <dgm:pt modelId="{4D972990-F40A-4163-8984-CA7BEEAF39BF}" type="pres">
      <dgm:prSet presAssocID="{9DFAF9F0-D690-4855-B109-E07A70444C20}" presName="comp" presStyleCnt="0"/>
      <dgm:spPr/>
    </dgm:pt>
    <dgm:pt modelId="{2049CE50-C358-4CCA-BE1F-A75C30C13CE7}" type="pres">
      <dgm:prSet presAssocID="{9DFAF9F0-D690-4855-B109-E07A70444C20}" presName="box" presStyleLbl="node1" presStyleIdx="2" presStyleCnt="3"/>
      <dgm:spPr/>
    </dgm:pt>
    <dgm:pt modelId="{3B22DDB0-19D9-4602-BE8F-A230CCB4925E}" type="pres">
      <dgm:prSet presAssocID="{9DFAF9F0-D690-4855-B109-E07A70444C20}" presName="img" presStyleLbl="fgImgPlace1" presStyleIdx="2" presStyleCnt="3" custScaleX="76456" custScaleY="70467">
        <dgm:style>
          <a:lnRef idx="1">
            <a:schemeClr val="accent5"/>
          </a:lnRef>
          <a:fillRef idx="2">
            <a:schemeClr val="accent5"/>
          </a:fillRef>
          <a:effectRef idx="1">
            <a:schemeClr val="accent5"/>
          </a:effectRef>
          <a:fontRef idx="minor">
            <a:schemeClr val="dk1"/>
          </a:fontRef>
        </dgm:style>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3000" b="-13000"/>
          </a:stretch>
        </a:blipFill>
      </dgm:spPr>
      <dgm:extLst>
        <a:ext uri="{E40237B7-FDA0-4F09-8148-C483321AD2D9}">
          <dgm14:cNvPr xmlns:dgm14="http://schemas.microsoft.com/office/drawing/2010/diagram" id="0" name="" descr="Badge 9 outline"/>
        </a:ext>
      </dgm:extLst>
    </dgm:pt>
    <dgm:pt modelId="{61DA0C86-B767-4FF4-9E28-27AD678F4ED2}" type="pres">
      <dgm:prSet presAssocID="{9DFAF9F0-D690-4855-B109-E07A70444C20}" presName="text" presStyleLbl="node1" presStyleIdx="2" presStyleCnt="3">
        <dgm:presLayoutVars>
          <dgm:bulletEnabled val="1"/>
        </dgm:presLayoutVars>
      </dgm:prSet>
      <dgm:spPr/>
    </dgm:pt>
  </dgm:ptLst>
  <dgm:cxnLst>
    <dgm:cxn modelId="{9D73202F-73E3-4B99-B162-C7BF27B73646}" srcId="{BE2831A1-6ED0-4537-86AA-54C176A44822}" destId="{9DFAF9F0-D690-4855-B109-E07A70444C20}" srcOrd="2" destOrd="0" parTransId="{78B0A476-FC3D-4EB4-ABD7-8BA353F350FE}" sibTransId="{912A9BC7-3EEE-4E58-8E8B-6E8FD952EC78}"/>
    <dgm:cxn modelId="{88B93234-A149-4E78-8282-8785B6D2972C}" type="presOf" srcId="{9DFAF9F0-D690-4855-B109-E07A70444C20}" destId="{2049CE50-C358-4CCA-BE1F-A75C30C13CE7}" srcOrd="0" destOrd="0" presId="urn:microsoft.com/office/officeart/2005/8/layout/vList4"/>
    <dgm:cxn modelId="{8C23495F-AA1E-47F2-8F40-8B90773ACC70}" type="presOf" srcId="{BE2831A1-6ED0-4537-86AA-54C176A44822}" destId="{F0C40D94-EAEA-49FC-A389-FDBADD204D9D}" srcOrd="0" destOrd="0" presId="urn:microsoft.com/office/officeart/2005/8/layout/vList4"/>
    <dgm:cxn modelId="{1F52357A-5EC5-4E96-A291-6FC50A55BB3D}" type="presOf" srcId="{C92ADB49-609A-4672-9D3B-7626FBEB47A3}" destId="{1965A151-8D13-483F-B6DF-17425CA140AA}" srcOrd="0" destOrd="0" presId="urn:microsoft.com/office/officeart/2005/8/layout/vList4"/>
    <dgm:cxn modelId="{D7FF387A-6FAE-461B-9061-58FFC887403F}" type="presOf" srcId="{B10EC764-01EE-4FCF-A781-8534E4D0D2F0}" destId="{C872919E-8C47-4715-A695-24B2D317A656}" srcOrd="0" destOrd="0" presId="urn:microsoft.com/office/officeart/2005/8/layout/vList4"/>
    <dgm:cxn modelId="{A455DDA9-6DAB-4710-9A83-F1EEF5279ACE}" type="presOf" srcId="{C92ADB49-609A-4672-9D3B-7626FBEB47A3}" destId="{1052B063-E1BD-4BDA-81C6-74E7A808A3E4}" srcOrd="1" destOrd="0" presId="urn:microsoft.com/office/officeart/2005/8/layout/vList4"/>
    <dgm:cxn modelId="{F1AE28BB-8BDD-4E3C-B3E6-04B4F6165150}" srcId="{BE2831A1-6ED0-4537-86AA-54C176A44822}" destId="{C92ADB49-609A-4672-9D3B-7626FBEB47A3}" srcOrd="1" destOrd="0" parTransId="{C1F5A1DD-C556-483D-BFBE-3325C49FE17D}" sibTransId="{1DEC9735-F1D0-4364-96B1-70D1CA320AD0}"/>
    <dgm:cxn modelId="{E865F0E0-317D-4E17-A66B-B80B536B43AB}" type="presOf" srcId="{B10EC764-01EE-4FCF-A781-8534E4D0D2F0}" destId="{5E831F0D-F145-49F1-A6A3-45D73087D1EA}" srcOrd="1" destOrd="0" presId="urn:microsoft.com/office/officeart/2005/8/layout/vList4"/>
    <dgm:cxn modelId="{535EF9E5-B0A0-443D-B08B-818A8819F6D6}" srcId="{BE2831A1-6ED0-4537-86AA-54C176A44822}" destId="{B10EC764-01EE-4FCF-A781-8534E4D0D2F0}" srcOrd="0" destOrd="0" parTransId="{E09DECEE-C702-4841-A24D-41C5718DE273}" sibTransId="{FAE24EEA-9B2A-4F18-AFF2-2EAC626F0244}"/>
    <dgm:cxn modelId="{456314E8-7D87-41C0-BDF1-34276D48AB97}" type="presOf" srcId="{9DFAF9F0-D690-4855-B109-E07A70444C20}" destId="{61DA0C86-B767-4FF4-9E28-27AD678F4ED2}" srcOrd="1" destOrd="0" presId="urn:microsoft.com/office/officeart/2005/8/layout/vList4"/>
    <dgm:cxn modelId="{B98FD446-F2C5-442E-8135-74DF51281A6D}" type="presParOf" srcId="{F0C40D94-EAEA-49FC-A389-FDBADD204D9D}" destId="{12E646C9-BD49-42B5-9712-DAE5BD613A4F}" srcOrd="0" destOrd="0" presId="urn:microsoft.com/office/officeart/2005/8/layout/vList4"/>
    <dgm:cxn modelId="{E81739DE-2470-4D8F-B7EA-EBA7C2208329}" type="presParOf" srcId="{12E646C9-BD49-42B5-9712-DAE5BD613A4F}" destId="{C872919E-8C47-4715-A695-24B2D317A656}" srcOrd="0" destOrd="0" presId="urn:microsoft.com/office/officeart/2005/8/layout/vList4"/>
    <dgm:cxn modelId="{EC26233F-4EA0-44AF-8B3A-38B0870F9406}" type="presParOf" srcId="{12E646C9-BD49-42B5-9712-DAE5BD613A4F}" destId="{C54A47F9-A6C7-4680-BE43-1B26620848C8}" srcOrd="1" destOrd="0" presId="urn:microsoft.com/office/officeart/2005/8/layout/vList4"/>
    <dgm:cxn modelId="{94F137AF-482D-4173-86CE-DCDE45452DC0}" type="presParOf" srcId="{12E646C9-BD49-42B5-9712-DAE5BD613A4F}" destId="{5E831F0D-F145-49F1-A6A3-45D73087D1EA}" srcOrd="2" destOrd="0" presId="urn:microsoft.com/office/officeart/2005/8/layout/vList4"/>
    <dgm:cxn modelId="{0E21C292-7E72-4FD7-ABC6-40F6EA6EF939}" type="presParOf" srcId="{F0C40D94-EAEA-49FC-A389-FDBADD204D9D}" destId="{0733ADCE-FF2D-4F2C-8C6B-E855ECA012A9}" srcOrd="1" destOrd="0" presId="urn:microsoft.com/office/officeart/2005/8/layout/vList4"/>
    <dgm:cxn modelId="{29B92956-5486-4567-889A-F4F855345FDC}" type="presParOf" srcId="{F0C40D94-EAEA-49FC-A389-FDBADD204D9D}" destId="{B5C3C96B-CADB-484D-B65C-B64488065077}" srcOrd="2" destOrd="0" presId="urn:microsoft.com/office/officeart/2005/8/layout/vList4"/>
    <dgm:cxn modelId="{3FC0A082-8A52-4565-878C-D201CDB8EC1F}" type="presParOf" srcId="{B5C3C96B-CADB-484D-B65C-B64488065077}" destId="{1965A151-8D13-483F-B6DF-17425CA140AA}" srcOrd="0" destOrd="0" presId="urn:microsoft.com/office/officeart/2005/8/layout/vList4"/>
    <dgm:cxn modelId="{CE3083D5-0762-40D6-A1EA-300EBF0E4E7F}" type="presParOf" srcId="{B5C3C96B-CADB-484D-B65C-B64488065077}" destId="{2064B0B5-33DD-4091-AD13-2835C535313E}" srcOrd="1" destOrd="0" presId="urn:microsoft.com/office/officeart/2005/8/layout/vList4"/>
    <dgm:cxn modelId="{1D3E9814-368E-41EA-BE10-E2B813047F7D}" type="presParOf" srcId="{B5C3C96B-CADB-484D-B65C-B64488065077}" destId="{1052B063-E1BD-4BDA-81C6-74E7A808A3E4}" srcOrd="2" destOrd="0" presId="urn:microsoft.com/office/officeart/2005/8/layout/vList4"/>
    <dgm:cxn modelId="{11A97353-6648-40B4-8ECB-447EF74B0FE7}" type="presParOf" srcId="{F0C40D94-EAEA-49FC-A389-FDBADD204D9D}" destId="{356A20E4-6C1B-4A38-B343-77A21B986A07}" srcOrd="3" destOrd="0" presId="urn:microsoft.com/office/officeart/2005/8/layout/vList4"/>
    <dgm:cxn modelId="{1F5CA852-A5B9-4AA1-A505-143E21CD83C7}" type="presParOf" srcId="{F0C40D94-EAEA-49FC-A389-FDBADD204D9D}" destId="{4D972990-F40A-4163-8984-CA7BEEAF39BF}" srcOrd="4" destOrd="0" presId="urn:microsoft.com/office/officeart/2005/8/layout/vList4"/>
    <dgm:cxn modelId="{DC026145-F8B3-4BA2-8B95-EAB7EE09C88E}" type="presParOf" srcId="{4D972990-F40A-4163-8984-CA7BEEAF39BF}" destId="{2049CE50-C358-4CCA-BE1F-A75C30C13CE7}" srcOrd="0" destOrd="0" presId="urn:microsoft.com/office/officeart/2005/8/layout/vList4"/>
    <dgm:cxn modelId="{371CE5CE-07FB-4D40-8974-2544152A0B5F}" type="presParOf" srcId="{4D972990-F40A-4163-8984-CA7BEEAF39BF}" destId="{3B22DDB0-19D9-4602-BE8F-A230CCB4925E}" srcOrd="1" destOrd="0" presId="urn:microsoft.com/office/officeart/2005/8/layout/vList4"/>
    <dgm:cxn modelId="{D2341109-A055-473C-8034-9EBAD6CE067F}" type="presParOf" srcId="{4D972990-F40A-4163-8984-CA7BEEAF39BF}" destId="{61DA0C86-B767-4FF4-9E28-27AD678F4ED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76D6807-939F-4772-A2BF-352221C87D41}" type="doc">
      <dgm:prSet loTypeId="urn:microsoft.com/office/officeart/2011/layout/CircleProcess" loCatId="officeonline" qsTypeId="urn:microsoft.com/office/officeart/2005/8/quickstyle/simple1" qsCatId="simple" csTypeId="urn:microsoft.com/office/officeart/2005/8/colors/accent1_2" csCatId="accent1" phldr="1"/>
      <dgm:spPr/>
      <dgm:t>
        <a:bodyPr/>
        <a:lstStyle/>
        <a:p>
          <a:endParaRPr lang="en-GB"/>
        </a:p>
      </dgm:t>
    </dgm:pt>
    <dgm:pt modelId="{4E1D4ADC-2EA8-46DD-9208-D6F4AE3B43D0}">
      <dgm:prSet/>
      <dgm:spPr/>
      <dgm:t>
        <a:bodyPr/>
        <a:lstStyle/>
        <a:p>
          <a:r>
            <a:rPr lang="en-GB" dirty="0">
              <a:effectLst/>
              <a:ea typeface="Calibri" panose="020F0502020204030204" pitchFamily="34" charset="0"/>
              <a:cs typeface="Times New Roman" panose="02020603050405020304" pitchFamily="18" charset="0"/>
            </a:rPr>
            <a:t>To ensure that the relevant actions identified to respond to the recommendations are implemented, and that learning is embedded and incorporated into single and multi-agency training. </a:t>
          </a:r>
        </a:p>
      </dgm:t>
    </dgm:pt>
    <dgm:pt modelId="{06BA1E08-A651-4351-9ABE-8202055871BD}" type="parTrans" cxnId="{655992E7-0258-4AEA-9AB8-D7FAD7C5F396}">
      <dgm:prSet/>
      <dgm:spPr/>
      <dgm:t>
        <a:bodyPr/>
        <a:lstStyle/>
        <a:p>
          <a:endParaRPr lang="en-GB"/>
        </a:p>
      </dgm:t>
    </dgm:pt>
    <dgm:pt modelId="{A22B282E-2A82-4176-B4FB-92609C5DE7F3}" type="sibTrans" cxnId="{655992E7-0258-4AEA-9AB8-D7FAD7C5F396}">
      <dgm:prSet/>
      <dgm:spPr/>
      <dgm:t>
        <a:bodyPr/>
        <a:lstStyle/>
        <a:p>
          <a:endParaRPr lang="en-GB"/>
        </a:p>
      </dgm:t>
    </dgm:pt>
    <dgm:pt modelId="{A45CE548-A13C-461F-A91E-7031C9443466}">
      <dgm:prSet/>
      <dgm:spPr/>
      <dgm:t>
        <a:bodyPr/>
        <a:lstStyle/>
        <a:p>
          <a:r>
            <a:rPr lang="en-GB" dirty="0"/>
            <a:t>All agencies to implement their own learning and to provide assurance to the DSP of ongoing monitoring of the learning points from this review and demonstrate the impact it has had on practice. </a:t>
          </a:r>
          <a:endParaRPr lang="en-GB" dirty="0">
            <a:effectLst/>
            <a:ea typeface="Calibri" panose="020F0502020204030204" pitchFamily="34" charset="0"/>
            <a:cs typeface="Times New Roman" panose="02020603050405020304" pitchFamily="18" charset="0"/>
          </a:endParaRPr>
        </a:p>
      </dgm:t>
    </dgm:pt>
    <dgm:pt modelId="{B0DF5C31-A8B3-41E9-9F24-9CE88CFC5E43}" type="parTrans" cxnId="{0382B5B8-D146-4D2C-B906-FCC63829A036}">
      <dgm:prSet/>
      <dgm:spPr/>
      <dgm:t>
        <a:bodyPr/>
        <a:lstStyle/>
        <a:p>
          <a:endParaRPr lang="en-GB"/>
        </a:p>
      </dgm:t>
    </dgm:pt>
    <dgm:pt modelId="{32F4D362-F221-4F6A-945E-02E9BE6A2B9E}" type="sibTrans" cxnId="{0382B5B8-D146-4D2C-B906-FCC63829A036}">
      <dgm:prSet/>
      <dgm:spPr/>
      <dgm:t>
        <a:bodyPr/>
        <a:lstStyle/>
        <a:p>
          <a:endParaRPr lang="en-GB"/>
        </a:p>
      </dgm:t>
    </dgm:pt>
    <dgm:pt modelId="{11FEE5E4-CD81-4A2F-B187-C89EC54BE5CC}">
      <dgm:prSet/>
      <dgm:spPr/>
      <dgm:t>
        <a:bodyPr/>
        <a:lstStyle/>
        <a:p>
          <a:r>
            <a:rPr lang="en-GB" dirty="0">
              <a:effectLst/>
              <a:ea typeface="Calibri" panose="020F0502020204030204" pitchFamily="34" charset="0"/>
              <a:cs typeface="Times New Roman" panose="02020603050405020304" pitchFamily="18" charset="0"/>
            </a:rPr>
            <a:t>To develop resources including a series of briefing documents on the themes highlighted in the review to support practitioners.    </a:t>
          </a:r>
        </a:p>
      </dgm:t>
    </dgm:pt>
    <dgm:pt modelId="{4017DB70-2609-499B-B7BA-494849A94C78}" type="parTrans" cxnId="{6891F7DB-BF68-4FDA-A791-4E5DF2A19FB0}">
      <dgm:prSet/>
      <dgm:spPr/>
      <dgm:t>
        <a:bodyPr/>
        <a:lstStyle/>
        <a:p>
          <a:endParaRPr lang="en-GB"/>
        </a:p>
      </dgm:t>
    </dgm:pt>
    <dgm:pt modelId="{D171B019-9B46-4FCB-AD88-859869CF9CBF}" type="sibTrans" cxnId="{6891F7DB-BF68-4FDA-A791-4E5DF2A19FB0}">
      <dgm:prSet/>
      <dgm:spPr/>
      <dgm:t>
        <a:bodyPr/>
        <a:lstStyle/>
        <a:p>
          <a:endParaRPr lang="en-GB"/>
        </a:p>
      </dgm:t>
    </dgm:pt>
    <dgm:pt modelId="{BE28F04F-6949-4089-B994-9153D1242A98}" type="pres">
      <dgm:prSet presAssocID="{B76D6807-939F-4772-A2BF-352221C87D41}" presName="Name0" presStyleCnt="0">
        <dgm:presLayoutVars>
          <dgm:chMax val="11"/>
          <dgm:chPref val="11"/>
          <dgm:dir/>
          <dgm:resizeHandles/>
        </dgm:presLayoutVars>
      </dgm:prSet>
      <dgm:spPr/>
    </dgm:pt>
    <dgm:pt modelId="{9C9FB6CF-26D7-44A4-8BE0-85BBF269812A}" type="pres">
      <dgm:prSet presAssocID="{11FEE5E4-CD81-4A2F-B187-C89EC54BE5CC}" presName="Accent3" presStyleCnt="0"/>
      <dgm:spPr/>
    </dgm:pt>
    <dgm:pt modelId="{261B8A90-A509-4522-BA75-D02D09B87D05}" type="pres">
      <dgm:prSet presAssocID="{11FEE5E4-CD81-4A2F-B187-C89EC54BE5CC}" presName="Accent" presStyleLbl="node1" presStyleIdx="0" presStyleCnt="3"/>
      <dgm:spPr/>
    </dgm:pt>
    <dgm:pt modelId="{10689F1E-9B70-48F3-A7B9-E8CE8644E6FF}" type="pres">
      <dgm:prSet presAssocID="{11FEE5E4-CD81-4A2F-B187-C89EC54BE5CC}" presName="ParentBackground3" presStyleCnt="0"/>
      <dgm:spPr/>
    </dgm:pt>
    <dgm:pt modelId="{E32AA73D-A111-4140-B72E-5564A6DBC541}" type="pres">
      <dgm:prSet presAssocID="{11FEE5E4-CD81-4A2F-B187-C89EC54BE5CC}" presName="ParentBackground" presStyleLbl="fgAcc1" presStyleIdx="0" presStyleCnt="3"/>
      <dgm:spPr/>
    </dgm:pt>
    <dgm:pt modelId="{1B102468-6432-4FB0-94EC-7280D658A526}" type="pres">
      <dgm:prSet presAssocID="{11FEE5E4-CD81-4A2F-B187-C89EC54BE5CC}" presName="Parent3" presStyleLbl="revTx" presStyleIdx="0" presStyleCnt="0">
        <dgm:presLayoutVars>
          <dgm:chMax val="1"/>
          <dgm:chPref val="1"/>
          <dgm:bulletEnabled val="1"/>
        </dgm:presLayoutVars>
      </dgm:prSet>
      <dgm:spPr/>
    </dgm:pt>
    <dgm:pt modelId="{FFDB3059-306A-4511-B1F5-6DEAD2C9C9FB}" type="pres">
      <dgm:prSet presAssocID="{A45CE548-A13C-461F-A91E-7031C9443466}" presName="Accent2" presStyleCnt="0"/>
      <dgm:spPr/>
    </dgm:pt>
    <dgm:pt modelId="{4DDB0825-5EB2-4DB6-8A28-31A112307929}" type="pres">
      <dgm:prSet presAssocID="{A45CE548-A13C-461F-A91E-7031C9443466}" presName="Accent" presStyleLbl="node1" presStyleIdx="1" presStyleCnt="3"/>
      <dgm:spPr/>
    </dgm:pt>
    <dgm:pt modelId="{A9DA1A8B-F0A6-4D19-8CD1-190380EB7F9C}" type="pres">
      <dgm:prSet presAssocID="{A45CE548-A13C-461F-A91E-7031C9443466}" presName="ParentBackground2" presStyleCnt="0"/>
      <dgm:spPr/>
    </dgm:pt>
    <dgm:pt modelId="{4E7B846B-5B37-4943-96E6-7910A239D3E3}" type="pres">
      <dgm:prSet presAssocID="{A45CE548-A13C-461F-A91E-7031C9443466}" presName="ParentBackground" presStyleLbl="fgAcc1" presStyleIdx="1" presStyleCnt="3"/>
      <dgm:spPr/>
    </dgm:pt>
    <dgm:pt modelId="{8B602C58-BD3D-4F97-ADEA-B766FC90BC0B}" type="pres">
      <dgm:prSet presAssocID="{A45CE548-A13C-461F-A91E-7031C9443466}" presName="Parent2" presStyleLbl="revTx" presStyleIdx="0" presStyleCnt="0">
        <dgm:presLayoutVars>
          <dgm:chMax val="1"/>
          <dgm:chPref val="1"/>
          <dgm:bulletEnabled val="1"/>
        </dgm:presLayoutVars>
      </dgm:prSet>
      <dgm:spPr/>
    </dgm:pt>
    <dgm:pt modelId="{2D1D74F5-B204-4473-A389-E34941C86BE2}" type="pres">
      <dgm:prSet presAssocID="{4E1D4ADC-2EA8-46DD-9208-D6F4AE3B43D0}" presName="Accent1" presStyleCnt="0"/>
      <dgm:spPr/>
    </dgm:pt>
    <dgm:pt modelId="{BC8C061C-902A-4927-9F33-83023979B314}" type="pres">
      <dgm:prSet presAssocID="{4E1D4ADC-2EA8-46DD-9208-D6F4AE3B43D0}" presName="Accent" presStyleLbl="node1" presStyleIdx="2" presStyleCnt="3"/>
      <dgm:spPr/>
    </dgm:pt>
    <dgm:pt modelId="{5CA13335-61A8-4759-AB7A-C586090B70D2}" type="pres">
      <dgm:prSet presAssocID="{4E1D4ADC-2EA8-46DD-9208-D6F4AE3B43D0}" presName="ParentBackground1" presStyleCnt="0"/>
      <dgm:spPr/>
    </dgm:pt>
    <dgm:pt modelId="{6E0C69B7-999C-4ADD-B802-2DD896D56EF2}" type="pres">
      <dgm:prSet presAssocID="{4E1D4ADC-2EA8-46DD-9208-D6F4AE3B43D0}" presName="ParentBackground" presStyleLbl="fgAcc1" presStyleIdx="2" presStyleCnt="3"/>
      <dgm:spPr/>
    </dgm:pt>
    <dgm:pt modelId="{6882B7A7-1CD0-4DF8-8F2C-4B1C582FB654}" type="pres">
      <dgm:prSet presAssocID="{4E1D4ADC-2EA8-46DD-9208-D6F4AE3B43D0}" presName="Parent1" presStyleLbl="revTx" presStyleIdx="0" presStyleCnt="0">
        <dgm:presLayoutVars>
          <dgm:chMax val="1"/>
          <dgm:chPref val="1"/>
          <dgm:bulletEnabled val="1"/>
        </dgm:presLayoutVars>
      </dgm:prSet>
      <dgm:spPr/>
    </dgm:pt>
  </dgm:ptLst>
  <dgm:cxnLst>
    <dgm:cxn modelId="{7D802528-1E46-41FC-A18F-5EABCA9CC3FC}" type="presOf" srcId="{11FEE5E4-CD81-4A2F-B187-C89EC54BE5CC}" destId="{1B102468-6432-4FB0-94EC-7280D658A526}" srcOrd="1" destOrd="0" presId="urn:microsoft.com/office/officeart/2011/layout/CircleProcess"/>
    <dgm:cxn modelId="{DB74AE39-89AC-4DF9-ACE5-E99F76F41CD8}" type="presOf" srcId="{4E1D4ADC-2EA8-46DD-9208-D6F4AE3B43D0}" destId="{6882B7A7-1CD0-4DF8-8F2C-4B1C582FB654}" srcOrd="1" destOrd="0" presId="urn:microsoft.com/office/officeart/2011/layout/CircleProcess"/>
    <dgm:cxn modelId="{1F48663F-703F-4FFC-98EE-4A9A16DAD169}" type="presOf" srcId="{11FEE5E4-CD81-4A2F-B187-C89EC54BE5CC}" destId="{E32AA73D-A111-4140-B72E-5564A6DBC541}" srcOrd="0" destOrd="0" presId="urn:microsoft.com/office/officeart/2011/layout/CircleProcess"/>
    <dgm:cxn modelId="{06E8D951-E0C6-4E99-A314-812D80811E45}" type="presOf" srcId="{4E1D4ADC-2EA8-46DD-9208-D6F4AE3B43D0}" destId="{6E0C69B7-999C-4ADD-B802-2DD896D56EF2}" srcOrd="0" destOrd="0" presId="urn:microsoft.com/office/officeart/2011/layout/CircleProcess"/>
    <dgm:cxn modelId="{C127A853-F5CB-40BF-AC7D-2ECED7DC223C}" type="presOf" srcId="{A45CE548-A13C-461F-A91E-7031C9443466}" destId="{4E7B846B-5B37-4943-96E6-7910A239D3E3}" srcOrd="0" destOrd="0" presId="urn:microsoft.com/office/officeart/2011/layout/CircleProcess"/>
    <dgm:cxn modelId="{5498DF7C-58A6-4287-B870-E6892813EAE8}" type="presOf" srcId="{A45CE548-A13C-461F-A91E-7031C9443466}" destId="{8B602C58-BD3D-4F97-ADEA-B766FC90BC0B}" srcOrd="1" destOrd="0" presId="urn:microsoft.com/office/officeart/2011/layout/CircleProcess"/>
    <dgm:cxn modelId="{845139B8-ED8F-4087-A5F0-F2F55AD272B0}" type="presOf" srcId="{B76D6807-939F-4772-A2BF-352221C87D41}" destId="{BE28F04F-6949-4089-B994-9153D1242A98}" srcOrd="0" destOrd="0" presId="urn:microsoft.com/office/officeart/2011/layout/CircleProcess"/>
    <dgm:cxn modelId="{0382B5B8-D146-4D2C-B906-FCC63829A036}" srcId="{B76D6807-939F-4772-A2BF-352221C87D41}" destId="{A45CE548-A13C-461F-A91E-7031C9443466}" srcOrd="1" destOrd="0" parTransId="{B0DF5C31-A8B3-41E9-9F24-9CE88CFC5E43}" sibTransId="{32F4D362-F221-4F6A-945E-02E9BE6A2B9E}"/>
    <dgm:cxn modelId="{6891F7DB-BF68-4FDA-A791-4E5DF2A19FB0}" srcId="{B76D6807-939F-4772-A2BF-352221C87D41}" destId="{11FEE5E4-CD81-4A2F-B187-C89EC54BE5CC}" srcOrd="2" destOrd="0" parTransId="{4017DB70-2609-499B-B7BA-494849A94C78}" sibTransId="{D171B019-9B46-4FCB-AD88-859869CF9CBF}"/>
    <dgm:cxn modelId="{655992E7-0258-4AEA-9AB8-D7FAD7C5F396}" srcId="{B76D6807-939F-4772-A2BF-352221C87D41}" destId="{4E1D4ADC-2EA8-46DD-9208-D6F4AE3B43D0}" srcOrd="0" destOrd="0" parTransId="{06BA1E08-A651-4351-9ABE-8202055871BD}" sibTransId="{A22B282E-2A82-4176-B4FB-92609C5DE7F3}"/>
    <dgm:cxn modelId="{4124CCE7-0C88-4F03-B0BE-8504D22DF3B9}" type="presParOf" srcId="{BE28F04F-6949-4089-B994-9153D1242A98}" destId="{9C9FB6CF-26D7-44A4-8BE0-85BBF269812A}" srcOrd="0" destOrd="0" presId="urn:microsoft.com/office/officeart/2011/layout/CircleProcess"/>
    <dgm:cxn modelId="{B4E9D24D-4043-43C6-A779-A5216F38E37D}" type="presParOf" srcId="{9C9FB6CF-26D7-44A4-8BE0-85BBF269812A}" destId="{261B8A90-A509-4522-BA75-D02D09B87D05}" srcOrd="0" destOrd="0" presId="urn:microsoft.com/office/officeart/2011/layout/CircleProcess"/>
    <dgm:cxn modelId="{2172B3DD-3A55-4602-8DAC-0E28EEC74D83}" type="presParOf" srcId="{BE28F04F-6949-4089-B994-9153D1242A98}" destId="{10689F1E-9B70-48F3-A7B9-E8CE8644E6FF}" srcOrd="1" destOrd="0" presId="urn:microsoft.com/office/officeart/2011/layout/CircleProcess"/>
    <dgm:cxn modelId="{8ACF103C-2CB5-4259-AA1F-896BC7988798}" type="presParOf" srcId="{10689F1E-9B70-48F3-A7B9-E8CE8644E6FF}" destId="{E32AA73D-A111-4140-B72E-5564A6DBC541}" srcOrd="0" destOrd="0" presId="urn:microsoft.com/office/officeart/2011/layout/CircleProcess"/>
    <dgm:cxn modelId="{0F9D7D37-63BD-4156-8B12-4EB581C56A64}" type="presParOf" srcId="{BE28F04F-6949-4089-B994-9153D1242A98}" destId="{1B102468-6432-4FB0-94EC-7280D658A526}" srcOrd="2" destOrd="0" presId="urn:microsoft.com/office/officeart/2011/layout/CircleProcess"/>
    <dgm:cxn modelId="{5CADA5EC-B710-4737-9F69-788519A21834}" type="presParOf" srcId="{BE28F04F-6949-4089-B994-9153D1242A98}" destId="{FFDB3059-306A-4511-B1F5-6DEAD2C9C9FB}" srcOrd="3" destOrd="0" presId="urn:microsoft.com/office/officeart/2011/layout/CircleProcess"/>
    <dgm:cxn modelId="{3D091476-F51D-47FD-95DE-53FFCA1D0DED}" type="presParOf" srcId="{FFDB3059-306A-4511-B1F5-6DEAD2C9C9FB}" destId="{4DDB0825-5EB2-4DB6-8A28-31A112307929}" srcOrd="0" destOrd="0" presId="urn:microsoft.com/office/officeart/2011/layout/CircleProcess"/>
    <dgm:cxn modelId="{97C39A71-35ED-4A58-816C-A79D3EB67F0B}" type="presParOf" srcId="{BE28F04F-6949-4089-B994-9153D1242A98}" destId="{A9DA1A8B-F0A6-4D19-8CD1-190380EB7F9C}" srcOrd="4" destOrd="0" presId="urn:microsoft.com/office/officeart/2011/layout/CircleProcess"/>
    <dgm:cxn modelId="{4551B65D-F9C0-4C4C-A190-C2E3DC382B8B}" type="presParOf" srcId="{A9DA1A8B-F0A6-4D19-8CD1-190380EB7F9C}" destId="{4E7B846B-5B37-4943-96E6-7910A239D3E3}" srcOrd="0" destOrd="0" presId="urn:microsoft.com/office/officeart/2011/layout/CircleProcess"/>
    <dgm:cxn modelId="{459DA2A3-F2D3-4F56-A4E3-FFCEC1003723}" type="presParOf" srcId="{BE28F04F-6949-4089-B994-9153D1242A98}" destId="{8B602C58-BD3D-4F97-ADEA-B766FC90BC0B}" srcOrd="5" destOrd="0" presId="urn:microsoft.com/office/officeart/2011/layout/CircleProcess"/>
    <dgm:cxn modelId="{F91B45A3-3CC3-40F5-B1B1-504776581AD5}" type="presParOf" srcId="{BE28F04F-6949-4089-B994-9153D1242A98}" destId="{2D1D74F5-B204-4473-A389-E34941C86BE2}" srcOrd="6" destOrd="0" presId="urn:microsoft.com/office/officeart/2011/layout/CircleProcess"/>
    <dgm:cxn modelId="{3EBDC5BE-DA45-4298-8AE5-3B1FDBEA0A54}" type="presParOf" srcId="{2D1D74F5-B204-4473-A389-E34941C86BE2}" destId="{BC8C061C-902A-4927-9F33-83023979B314}" srcOrd="0" destOrd="0" presId="urn:microsoft.com/office/officeart/2011/layout/CircleProcess"/>
    <dgm:cxn modelId="{ECE69C11-8134-4866-8AF4-868EEB171604}" type="presParOf" srcId="{BE28F04F-6949-4089-B994-9153D1242A98}" destId="{5CA13335-61A8-4759-AB7A-C586090B70D2}" srcOrd="7" destOrd="0" presId="urn:microsoft.com/office/officeart/2011/layout/CircleProcess"/>
    <dgm:cxn modelId="{02197996-F5FF-4157-8107-867606A8D5CC}" type="presParOf" srcId="{5CA13335-61A8-4759-AB7A-C586090B70D2}" destId="{6E0C69B7-999C-4ADD-B802-2DD896D56EF2}" srcOrd="0" destOrd="0" presId="urn:microsoft.com/office/officeart/2011/layout/CircleProcess"/>
    <dgm:cxn modelId="{70C29D97-BEF0-412F-BCC2-6C1C6DEB628A}" type="presParOf" srcId="{BE28F04F-6949-4089-B994-9153D1242A98}" destId="{6882B7A7-1CD0-4DF8-8F2C-4B1C582FB654}"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B0538D-4DBC-4A2D-BC70-63FA181599A5}"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3AAD05DD-1DEF-4939-BCD1-4871E55F4211}">
      <dgm:prSet phldrT="[Text]" custT="1"/>
      <dgm:spPr>
        <a:effectLst>
          <a:glow rad="139700">
            <a:schemeClr val="accent1">
              <a:satMod val="175000"/>
              <a:alpha val="40000"/>
            </a:schemeClr>
          </a:glow>
        </a:effectLst>
        <a:scene3d>
          <a:camera prst="orthographicFront"/>
          <a:lightRig rig="threePt" dir="t"/>
        </a:scene3d>
        <a:sp3d>
          <a:bevelT w="165100" prst="coolSlant"/>
        </a:sp3d>
      </dgm:spPr>
      <dgm:t>
        <a:bodyPr tIns="180000" rIns="252000"/>
        <a:lstStyle/>
        <a:p>
          <a:endParaRPr lang="en-GB" sz="1800" b="1" dirty="0">
            <a:solidFill>
              <a:schemeClr val="bg1"/>
            </a:solidFill>
            <a:effectLst/>
            <a:latin typeface="Calibri" panose="020F0502020204030204" pitchFamily="34" charset="0"/>
            <a:cs typeface="Times New Roman" panose="02020603050405020304" pitchFamily="18" charset="0"/>
          </a:endParaRPr>
        </a:p>
        <a:p>
          <a:endParaRPr lang="en-GB" sz="1800" dirty="0">
            <a:solidFill>
              <a:schemeClr val="bg1"/>
            </a:solidFill>
          </a:endParaRPr>
        </a:p>
      </dgm:t>
    </dgm:pt>
    <dgm:pt modelId="{9D407159-E0F7-4E55-95D0-5E7CAB6CE553}" type="parTrans" cxnId="{BDD31E05-A6AC-44CE-AF1B-0DD846447B7C}">
      <dgm:prSet/>
      <dgm:spPr/>
      <dgm:t>
        <a:bodyPr/>
        <a:lstStyle/>
        <a:p>
          <a:endParaRPr lang="en-GB"/>
        </a:p>
      </dgm:t>
    </dgm:pt>
    <dgm:pt modelId="{F65F5541-22D6-4BE0-9BE9-59FEFC5EBFFE}" type="sibTrans" cxnId="{BDD31E05-A6AC-44CE-AF1B-0DD846447B7C}">
      <dgm:prSet/>
      <dgm:spPr/>
      <dgm:t>
        <a:bodyPr/>
        <a:lstStyle/>
        <a:p>
          <a:endParaRPr lang="en-GB"/>
        </a:p>
      </dgm:t>
    </dgm:pt>
    <dgm:pt modelId="{C0E9003F-4F4E-48C0-863C-CF65E5A99E87}">
      <dgm:prSet phldrT="[Text]" custT="1"/>
      <dgm:spPr/>
      <dgm:t>
        <a:bodyPr tIns="288000"/>
        <a:lstStyle/>
        <a:p>
          <a:pPr>
            <a:buFont typeface="Arial" panose="020B0604020202020204" pitchFamily="34" charset="0"/>
            <a:buChar char="•"/>
          </a:pPr>
          <a:r>
            <a:rPr lang="en-GB" sz="2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Professional Curiosity and Challenge</a:t>
          </a:r>
          <a:endParaRPr lang="en-GB" sz="2600" dirty="0"/>
        </a:p>
        <a:p>
          <a:pPr>
            <a:buFont typeface="Arial" panose="020B0604020202020204" pitchFamily="34" charset="0"/>
            <a:buChar char="•"/>
          </a:pPr>
          <a:r>
            <a:rPr lang="en-GB" sz="2000" dirty="0"/>
            <a:t>There were some good examples of professional curiosity, several instances where this could have been improved </a:t>
          </a:r>
        </a:p>
        <a:p>
          <a:pPr>
            <a:buFont typeface="Arial" panose="020B0604020202020204" pitchFamily="34" charset="0"/>
            <a:buChar char="•"/>
          </a:pPr>
          <a:r>
            <a:rPr lang="en-GB" sz="2000" dirty="0"/>
            <a:t>Some agencies were considering the link between the children’s behaviour and the possibility of sexual harm</a:t>
          </a:r>
        </a:p>
        <a:p>
          <a:pPr>
            <a:buFont typeface="Arial" panose="020B0604020202020204" pitchFamily="34" charset="0"/>
            <a:buChar char="•"/>
          </a:pPr>
          <a:r>
            <a:rPr lang="en-GB" sz="2000" dirty="0"/>
            <a:t>The lack of professional curiosity and challenge led to missed opportunities to identify the risk – the risks are not always obvious</a:t>
          </a:r>
        </a:p>
        <a:p>
          <a:pPr>
            <a:buFont typeface="Arial" panose="020B0604020202020204" pitchFamily="34" charset="0"/>
            <a:buChar char="•"/>
          </a:pP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Practitioners need to understand what is happing in a family, rather than making assumptions</a:t>
          </a:r>
        </a:p>
      </dgm:t>
    </dgm:pt>
    <dgm:pt modelId="{39672D99-9163-45AC-85FA-E303C33871E1}" type="parTrans" cxnId="{9F41E1F0-2446-425E-A25E-5CC6F02DAC5C}">
      <dgm:prSet/>
      <dgm:spPr/>
      <dgm:t>
        <a:bodyPr/>
        <a:lstStyle/>
        <a:p>
          <a:endParaRPr lang="en-GB"/>
        </a:p>
      </dgm:t>
    </dgm:pt>
    <dgm:pt modelId="{56BDC6CB-58AC-49E3-9FBB-DEBCCE4BE7C9}" type="sibTrans" cxnId="{9F41E1F0-2446-425E-A25E-5CC6F02DAC5C}">
      <dgm:prSet/>
      <dgm:spPr/>
      <dgm:t>
        <a:bodyPr/>
        <a:lstStyle/>
        <a:p>
          <a:endParaRPr lang="en-GB"/>
        </a:p>
      </dgm:t>
    </dgm:pt>
    <dgm:pt modelId="{467487CC-F32C-4463-AD42-74E6BDF6589A}">
      <dgm:prSet phldrT="[Text]" custT="1"/>
      <dgm:spPr/>
      <dgm:t>
        <a:bodyPr/>
        <a:lstStyle/>
        <a:p>
          <a:endParaRPr lang="en-GB" sz="2000" dirty="0">
            <a:solidFill>
              <a:schemeClr val="bg1"/>
            </a:solidFill>
          </a:endParaRPr>
        </a:p>
      </dgm:t>
    </dgm:pt>
    <dgm:pt modelId="{71CA70AD-44DE-4442-A11B-D2FCEC43774F}" type="parTrans" cxnId="{5DC24340-9A87-4795-B8B1-AA1550E9C805}">
      <dgm:prSet/>
      <dgm:spPr/>
      <dgm:t>
        <a:bodyPr/>
        <a:lstStyle/>
        <a:p>
          <a:endParaRPr lang="en-GB"/>
        </a:p>
      </dgm:t>
    </dgm:pt>
    <dgm:pt modelId="{2C90B52B-7BEA-4C5B-92C9-31F25E0EF3B3}" type="sibTrans" cxnId="{5DC24340-9A87-4795-B8B1-AA1550E9C805}">
      <dgm:prSet/>
      <dgm:spPr/>
      <dgm:t>
        <a:bodyPr/>
        <a:lstStyle/>
        <a:p>
          <a:endParaRPr lang="en-GB"/>
        </a:p>
      </dgm:t>
    </dgm:pt>
    <dgm:pt modelId="{C092A9CB-0F1A-4850-A72B-67D837D5C745}">
      <dgm:prSet phldrT="[Text]" custT="1"/>
      <dgm:spPr/>
      <dgm:t>
        <a:bodyPr/>
        <a:lstStyle/>
        <a:p>
          <a:pPr>
            <a:buFont typeface="Wingdings" panose="05000000000000000000" pitchFamily="2" charset="2"/>
            <a:buChar char="ü"/>
          </a:pPr>
          <a:endParaRPr lang="en-GB" sz="1000" dirty="0"/>
        </a:p>
        <a:p>
          <a:pPr>
            <a:buFont typeface="Wingdings" panose="05000000000000000000" pitchFamily="2" charset="2"/>
            <a:buChar char="ü"/>
          </a:pPr>
          <a:r>
            <a:rPr lang="en-GB"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Assessment of Risk </a:t>
          </a:r>
          <a:endParaRPr lang="en-GB" sz="1000" b="1" dirty="0"/>
        </a:p>
        <a:p>
          <a:pPr>
            <a:buFont typeface="Wingdings" panose="05000000000000000000" pitchFamily="2" charset="2"/>
            <a:buChar char="ü"/>
          </a:pPr>
          <a:r>
            <a:rPr lang="en-GB" sz="1000" dirty="0"/>
            <a:t>The risks posed by the adults were never fully explored and understood by agencies involved with the family</a:t>
          </a:r>
          <a:endParaRPr lang="en-GB" sz="1000" dirty="0">
            <a:solidFill>
              <a:schemeClr val="bg1"/>
            </a:solidFill>
          </a:endParaRPr>
        </a:p>
      </dgm:t>
    </dgm:pt>
    <dgm:pt modelId="{062D3DB8-9AEB-48C6-A5CE-7C288CFE0429}" type="parTrans" cxnId="{59BBB03A-E54C-4BFE-A5E2-531A12669DA1}">
      <dgm:prSet/>
      <dgm:spPr/>
      <dgm:t>
        <a:bodyPr/>
        <a:lstStyle/>
        <a:p>
          <a:endParaRPr lang="en-GB"/>
        </a:p>
      </dgm:t>
    </dgm:pt>
    <dgm:pt modelId="{25008EFF-F616-425F-9969-489CD4173C22}" type="sibTrans" cxnId="{59BBB03A-E54C-4BFE-A5E2-531A12669DA1}">
      <dgm:prSet/>
      <dgm:spPr/>
      <dgm:t>
        <a:bodyPr/>
        <a:lstStyle/>
        <a:p>
          <a:endParaRPr lang="en-GB"/>
        </a:p>
      </dgm:t>
    </dgm:pt>
    <dgm:pt modelId="{8999DF06-3D19-40E7-B69C-FC2F102D1F9B}">
      <dgm:prSet phldrT="[Text]"/>
      <dgm:spPr/>
      <dgm:t>
        <a:bodyPr/>
        <a:lstStyle/>
        <a:p>
          <a:endParaRPr lang="en-GB" dirty="0">
            <a:solidFill>
              <a:schemeClr val="bg1"/>
            </a:solidFill>
          </a:endParaRPr>
        </a:p>
      </dgm:t>
    </dgm:pt>
    <dgm:pt modelId="{E2DD88D3-CE80-4540-87FE-E4BB08B4B4B6}" type="parTrans" cxnId="{1C6D6EEF-B88A-497E-A491-618D5CF70001}">
      <dgm:prSet/>
      <dgm:spPr/>
      <dgm:t>
        <a:bodyPr/>
        <a:lstStyle/>
        <a:p>
          <a:endParaRPr lang="en-GB"/>
        </a:p>
      </dgm:t>
    </dgm:pt>
    <dgm:pt modelId="{DCF6F44C-0A04-4CAC-A4FA-A55B5F0C556D}" type="sibTrans" cxnId="{1C6D6EEF-B88A-497E-A491-618D5CF70001}">
      <dgm:prSet/>
      <dgm:spPr/>
      <dgm:t>
        <a:bodyPr/>
        <a:lstStyle/>
        <a:p>
          <a:endParaRPr lang="en-GB"/>
        </a:p>
      </dgm:t>
    </dgm:pt>
    <dgm:pt modelId="{47F5A9A7-9455-414A-AE55-43CD67CC61C7}">
      <dgm:prSet phldrT="[Text]" custT="1"/>
      <dgm:spPr/>
      <dgm:t>
        <a:bodyPr/>
        <a:lstStyle/>
        <a:p>
          <a:pPr>
            <a:buFont typeface="Wingdings" panose="05000000000000000000" pitchFamily="2" charset="2"/>
            <a:buChar char=""/>
          </a:pPr>
          <a:endParaRPr lang="en-GB" sz="900" b="0" dirty="0"/>
        </a:p>
        <a:p>
          <a:pPr>
            <a:buFont typeface="Wingdings" panose="05000000000000000000" pitchFamily="2" charset="2"/>
            <a:buChar char=""/>
          </a:pPr>
          <a:r>
            <a:rPr lang="en-GB" sz="900" b="1" dirty="0">
              <a:solidFill>
                <a:schemeClr val="bg1"/>
              </a:solidFill>
            </a:rPr>
            <a:t>Information Sharing and Early Help</a:t>
          </a:r>
          <a:endParaRPr lang="en-GB" sz="900" b="1" dirty="0"/>
        </a:p>
        <a:p>
          <a:pPr>
            <a:buFont typeface="Wingdings" panose="05000000000000000000" pitchFamily="2" charset="2"/>
            <a:buChar char=""/>
          </a:pPr>
          <a:endParaRPr lang="en-GB" sz="900" b="0" dirty="0"/>
        </a:p>
        <a:p>
          <a:pPr>
            <a:buFont typeface="Wingdings" panose="05000000000000000000" pitchFamily="2" charset="2"/>
            <a:buChar char=""/>
          </a:pPr>
          <a:r>
            <a:rPr lang="en-GB" sz="900" b="0" dirty="0"/>
            <a:t>There is always an element of poor information sharing in many LCSPR’s</a:t>
          </a:r>
          <a:endParaRPr lang="en-GB" sz="900" b="0" dirty="0">
            <a:solidFill>
              <a:schemeClr val="bg1"/>
            </a:solidFill>
          </a:endParaRPr>
        </a:p>
      </dgm:t>
    </dgm:pt>
    <dgm:pt modelId="{A2323381-21D2-4DA7-9A83-855D4A3C760D}" type="parTrans" cxnId="{3BE54245-D466-4D3E-8052-C269FBDC8BB8}">
      <dgm:prSet/>
      <dgm:spPr/>
      <dgm:t>
        <a:bodyPr/>
        <a:lstStyle/>
        <a:p>
          <a:endParaRPr lang="en-GB"/>
        </a:p>
      </dgm:t>
    </dgm:pt>
    <dgm:pt modelId="{986C453B-DB40-42F6-B21E-AA7DA4ED5848}" type="sibTrans" cxnId="{3BE54245-D466-4D3E-8052-C269FBDC8BB8}">
      <dgm:prSet/>
      <dgm:spPr/>
      <dgm:t>
        <a:bodyPr/>
        <a:lstStyle/>
        <a:p>
          <a:endParaRPr lang="en-GB"/>
        </a:p>
      </dgm:t>
    </dgm:pt>
    <dgm:pt modelId="{DB10051D-55C2-4383-835B-AE387CC5DBE7}">
      <dgm:prSet phldrT="[Text]" custT="1"/>
      <dgm:spPr/>
      <dgm:t>
        <a:bodyPr/>
        <a:lstStyle/>
        <a:p>
          <a:pPr>
            <a:buFont typeface="Wingdings" panose="05000000000000000000" pitchFamily="2" charset="2"/>
            <a:buChar char="ü"/>
          </a:pPr>
          <a:r>
            <a:rPr lang="en-GB" sz="1000" dirty="0"/>
            <a:t>Risk assessments was not applied to any of the work undertaken in the early intervention framework</a:t>
          </a:r>
        </a:p>
      </dgm:t>
    </dgm:pt>
    <dgm:pt modelId="{913E01D5-DAD8-4A75-A3F7-20215FE2793B}" type="parTrans" cxnId="{0C64C140-F23E-438F-A7DB-5BFDC60E56FB}">
      <dgm:prSet/>
      <dgm:spPr/>
      <dgm:t>
        <a:bodyPr/>
        <a:lstStyle/>
        <a:p>
          <a:endParaRPr lang="en-GB"/>
        </a:p>
      </dgm:t>
    </dgm:pt>
    <dgm:pt modelId="{EA217FE0-7CA2-474C-AA1A-F7A3B24F0647}" type="sibTrans" cxnId="{0C64C140-F23E-438F-A7DB-5BFDC60E56FB}">
      <dgm:prSet/>
      <dgm:spPr/>
      <dgm:t>
        <a:bodyPr/>
        <a:lstStyle/>
        <a:p>
          <a:endParaRPr lang="en-GB"/>
        </a:p>
      </dgm:t>
    </dgm:pt>
    <dgm:pt modelId="{972CC35E-AE98-4751-85D6-E4A94798C26B}">
      <dgm:prSet phldrT="[Text]" custT="1"/>
      <dgm:spPr/>
      <dgm:t>
        <a:bodyPr/>
        <a:lstStyle/>
        <a:p>
          <a:pPr>
            <a:buFont typeface="Wingdings" panose="05000000000000000000" pitchFamily="2" charset="2"/>
            <a:buChar char="ü"/>
          </a:pPr>
          <a:r>
            <a:rPr lang="en-GB" sz="1000" dirty="0"/>
            <a:t>Some agencies held information regarding the risks, however these risks were not always shared and therefore the significance of the risks was lost over time.</a:t>
          </a:r>
          <a:endParaRPr lang="en-GB" sz="1000" dirty="0">
            <a:solidFill>
              <a:schemeClr val="bg1"/>
            </a:solidFill>
          </a:endParaRPr>
        </a:p>
      </dgm:t>
    </dgm:pt>
    <dgm:pt modelId="{C4FC3313-D369-45FF-B970-AF414CFD8C1C}" type="parTrans" cxnId="{14308421-456A-4B3F-940E-8BD131D3DEA5}">
      <dgm:prSet/>
      <dgm:spPr/>
      <dgm:t>
        <a:bodyPr/>
        <a:lstStyle/>
        <a:p>
          <a:endParaRPr lang="en-GB"/>
        </a:p>
      </dgm:t>
    </dgm:pt>
    <dgm:pt modelId="{931AE058-B163-4818-AD8C-3A06BB0A2DC8}" type="sibTrans" cxnId="{14308421-456A-4B3F-940E-8BD131D3DEA5}">
      <dgm:prSet/>
      <dgm:spPr/>
      <dgm:t>
        <a:bodyPr/>
        <a:lstStyle/>
        <a:p>
          <a:endParaRPr lang="en-GB"/>
        </a:p>
      </dgm:t>
    </dgm:pt>
    <dgm:pt modelId="{B2EEBE49-3DD0-4C06-95FC-9F0ABD21DEDF}">
      <dgm:prSet custT="1"/>
      <dgm:spPr/>
      <dgm:t>
        <a:bodyPr/>
        <a:lstStyle/>
        <a:p>
          <a:pPr>
            <a:buFont typeface="Wingdings" panose="05000000000000000000" pitchFamily="2" charset="2"/>
            <a:buChar char=""/>
          </a:pPr>
          <a:r>
            <a:rPr lang="en-GB" sz="900" b="0" dirty="0"/>
            <a:t>Key pieces of information about the risks posed were not always shared and the focus was always on the health needs of the children rather than the risk of sexual abuse. </a:t>
          </a:r>
        </a:p>
      </dgm:t>
    </dgm:pt>
    <dgm:pt modelId="{06B938F2-63A4-4835-835C-EE58B162D9C6}" type="parTrans" cxnId="{EE7A477B-1E43-45A9-AE20-280BB5767020}">
      <dgm:prSet/>
      <dgm:spPr/>
      <dgm:t>
        <a:bodyPr/>
        <a:lstStyle/>
        <a:p>
          <a:endParaRPr lang="en-GB"/>
        </a:p>
      </dgm:t>
    </dgm:pt>
    <dgm:pt modelId="{F7B852B3-53BF-4828-A2CD-3E5D7C44335C}" type="sibTrans" cxnId="{EE7A477B-1E43-45A9-AE20-280BB5767020}">
      <dgm:prSet/>
      <dgm:spPr/>
      <dgm:t>
        <a:bodyPr/>
        <a:lstStyle/>
        <a:p>
          <a:endParaRPr lang="en-GB"/>
        </a:p>
      </dgm:t>
    </dgm:pt>
    <dgm:pt modelId="{13946D2D-5E99-44A8-A425-7982DA708BBC}">
      <dgm:prSet custT="1"/>
      <dgm:spPr/>
      <dgm:t>
        <a:bodyPr/>
        <a:lstStyle/>
        <a:p>
          <a:pPr>
            <a:buFont typeface="Wingdings" panose="05000000000000000000" pitchFamily="2" charset="2"/>
            <a:buChar char=""/>
          </a:pPr>
          <a:r>
            <a:rPr lang="en-GB" sz="900" b="0" dirty="0"/>
            <a:t>Information about the written agreement was not shared</a:t>
          </a:r>
        </a:p>
      </dgm:t>
    </dgm:pt>
    <dgm:pt modelId="{163AC35A-8520-466D-874F-FEE4DC239915}" type="parTrans" cxnId="{76F7CDDF-B1ED-4DFA-8BAC-68718D6D498E}">
      <dgm:prSet/>
      <dgm:spPr/>
      <dgm:t>
        <a:bodyPr/>
        <a:lstStyle/>
        <a:p>
          <a:endParaRPr lang="en-GB"/>
        </a:p>
      </dgm:t>
    </dgm:pt>
    <dgm:pt modelId="{C226D2AD-DBD2-4BD6-97D4-2B784DD9C58E}" type="sibTrans" cxnId="{76F7CDDF-B1ED-4DFA-8BAC-68718D6D498E}">
      <dgm:prSet/>
      <dgm:spPr/>
      <dgm:t>
        <a:bodyPr/>
        <a:lstStyle/>
        <a:p>
          <a:endParaRPr lang="en-GB"/>
        </a:p>
      </dgm:t>
    </dgm:pt>
    <dgm:pt modelId="{6F81867E-AA1A-42AA-AA5D-52760E8A82BB}">
      <dgm:prSet custT="1"/>
      <dgm:spPr/>
      <dgm:t>
        <a:bodyPr/>
        <a:lstStyle/>
        <a:p>
          <a:pPr>
            <a:buFont typeface="Wingdings" panose="05000000000000000000" pitchFamily="2" charset="2"/>
            <a:buChar char=""/>
          </a:pPr>
          <a:r>
            <a:rPr lang="en-GB" sz="900" b="0" dirty="0"/>
            <a:t>No record of sharing information regarding previous reported concerns and cases closed without liaison with others</a:t>
          </a:r>
        </a:p>
      </dgm:t>
    </dgm:pt>
    <dgm:pt modelId="{BBA6A4A3-AB97-4103-9D25-BD3771C25E09}" type="parTrans" cxnId="{33F2C9E8-318B-4F9C-9032-DC404786CA74}">
      <dgm:prSet/>
      <dgm:spPr/>
      <dgm:t>
        <a:bodyPr/>
        <a:lstStyle/>
        <a:p>
          <a:endParaRPr lang="en-GB"/>
        </a:p>
      </dgm:t>
    </dgm:pt>
    <dgm:pt modelId="{0B6AE279-10DA-4BAB-9B32-860BAE227722}" type="sibTrans" cxnId="{33F2C9E8-318B-4F9C-9032-DC404786CA74}">
      <dgm:prSet/>
      <dgm:spPr/>
      <dgm:t>
        <a:bodyPr/>
        <a:lstStyle/>
        <a:p>
          <a:endParaRPr lang="en-GB"/>
        </a:p>
      </dgm:t>
    </dgm:pt>
    <dgm:pt modelId="{62AD400C-7A44-4B62-9BB8-96FE44EE4139}">
      <dgm:prSet custT="1"/>
      <dgm:spPr/>
      <dgm:t>
        <a:bodyPr/>
        <a:lstStyle/>
        <a:p>
          <a:pPr>
            <a:buFont typeface="Wingdings" panose="05000000000000000000" pitchFamily="2" charset="2"/>
            <a:buChar char=""/>
          </a:pPr>
          <a:r>
            <a:rPr lang="en-GB" sz="900" b="0" dirty="0"/>
            <a:t>GP did not have alert on system regards Adult 1, should he have presented, not aware of risk posed</a:t>
          </a:r>
        </a:p>
      </dgm:t>
    </dgm:pt>
    <dgm:pt modelId="{BD9A8D0F-DF9F-4865-822C-C7BB306FC293}" type="parTrans" cxnId="{438D1F40-3D1C-4AA7-B173-E6D92862CDBE}">
      <dgm:prSet/>
      <dgm:spPr/>
      <dgm:t>
        <a:bodyPr/>
        <a:lstStyle/>
        <a:p>
          <a:endParaRPr lang="en-GB"/>
        </a:p>
      </dgm:t>
    </dgm:pt>
    <dgm:pt modelId="{14F90BF5-965D-428F-86FE-9F409F94DF50}" type="sibTrans" cxnId="{438D1F40-3D1C-4AA7-B173-E6D92862CDBE}">
      <dgm:prSet/>
      <dgm:spPr/>
      <dgm:t>
        <a:bodyPr/>
        <a:lstStyle/>
        <a:p>
          <a:endParaRPr lang="en-GB"/>
        </a:p>
      </dgm:t>
    </dgm:pt>
    <dgm:pt modelId="{049B0020-C3C4-40A2-BA7A-068F8842A1D1}">
      <dgm:prSet custT="1"/>
      <dgm:spPr/>
      <dgm:t>
        <a:bodyPr/>
        <a:lstStyle/>
        <a:p>
          <a:pPr>
            <a:buFont typeface="Wingdings" panose="05000000000000000000" pitchFamily="2" charset="2"/>
            <a:buChar char=""/>
          </a:pPr>
          <a:endParaRPr lang="en-GB" sz="1050" b="1" dirty="0"/>
        </a:p>
      </dgm:t>
    </dgm:pt>
    <dgm:pt modelId="{F17D1B06-5FB2-42C9-ABEF-FE2670B42A92}" type="parTrans" cxnId="{218EB615-4A10-4F4A-B190-3F81614DC6F2}">
      <dgm:prSet/>
      <dgm:spPr/>
      <dgm:t>
        <a:bodyPr/>
        <a:lstStyle/>
        <a:p>
          <a:endParaRPr lang="en-GB"/>
        </a:p>
      </dgm:t>
    </dgm:pt>
    <dgm:pt modelId="{405B7605-71AE-41BA-B9A0-0BD9F6881668}" type="sibTrans" cxnId="{218EB615-4A10-4F4A-B190-3F81614DC6F2}">
      <dgm:prSet/>
      <dgm:spPr/>
      <dgm:t>
        <a:bodyPr/>
        <a:lstStyle/>
        <a:p>
          <a:endParaRPr lang="en-GB"/>
        </a:p>
      </dgm:t>
    </dgm:pt>
    <dgm:pt modelId="{9D560852-DF21-4AA3-9EBF-189CDBAC6801}" type="pres">
      <dgm:prSet presAssocID="{4AB0538D-4DBC-4A2D-BC70-63FA181599A5}" presName="Name0" presStyleCnt="0">
        <dgm:presLayoutVars>
          <dgm:dir/>
          <dgm:animLvl val="lvl"/>
          <dgm:resizeHandles val="exact"/>
        </dgm:presLayoutVars>
      </dgm:prSet>
      <dgm:spPr/>
    </dgm:pt>
    <dgm:pt modelId="{4183FFB5-9969-4841-936B-D85AD142687B}" type="pres">
      <dgm:prSet presAssocID="{3AAD05DD-1DEF-4939-BCD1-4871E55F4211}" presName="compositeNode" presStyleCnt="0">
        <dgm:presLayoutVars>
          <dgm:bulletEnabled val="1"/>
        </dgm:presLayoutVars>
      </dgm:prSet>
      <dgm:spPr/>
    </dgm:pt>
    <dgm:pt modelId="{9A88C307-8B61-4DB4-93A2-CF3DB1A27545}" type="pres">
      <dgm:prSet presAssocID="{3AAD05DD-1DEF-4939-BCD1-4871E55F4211}" presName="bgRect" presStyleLbl="node1" presStyleIdx="0" presStyleCnt="3" custScaleX="205312" custScaleY="162345" custLinFactNeighborX="-21" custLinFactNeighborY="-70"/>
      <dgm:spPr/>
    </dgm:pt>
    <dgm:pt modelId="{36DEAA51-8AAB-49E9-8716-60E610C453E5}" type="pres">
      <dgm:prSet presAssocID="{3AAD05DD-1DEF-4939-BCD1-4871E55F4211}" presName="parentNode" presStyleLbl="node1" presStyleIdx="0" presStyleCnt="3">
        <dgm:presLayoutVars>
          <dgm:chMax val="0"/>
          <dgm:bulletEnabled val="1"/>
        </dgm:presLayoutVars>
      </dgm:prSet>
      <dgm:spPr/>
    </dgm:pt>
    <dgm:pt modelId="{637D36F2-235B-44C7-9F13-2FCD88805C26}" type="pres">
      <dgm:prSet presAssocID="{3AAD05DD-1DEF-4939-BCD1-4871E55F4211}" presName="childNode" presStyleLbl="node1" presStyleIdx="0" presStyleCnt="3">
        <dgm:presLayoutVars>
          <dgm:bulletEnabled val="1"/>
        </dgm:presLayoutVars>
      </dgm:prSet>
      <dgm:spPr/>
    </dgm:pt>
    <dgm:pt modelId="{107E8FF7-64B4-4856-A579-294D55A383A1}" type="pres">
      <dgm:prSet presAssocID="{F65F5541-22D6-4BE0-9BE9-59FEFC5EBFFE}" presName="hSp" presStyleCnt="0"/>
      <dgm:spPr/>
    </dgm:pt>
    <dgm:pt modelId="{D7D7567D-579C-4342-9939-5B046AE58C02}" type="pres">
      <dgm:prSet presAssocID="{F65F5541-22D6-4BE0-9BE9-59FEFC5EBFFE}" presName="vProcSp" presStyleCnt="0"/>
      <dgm:spPr/>
    </dgm:pt>
    <dgm:pt modelId="{3326833F-DA65-4500-9792-325A1DC732E4}" type="pres">
      <dgm:prSet presAssocID="{F65F5541-22D6-4BE0-9BE9-59FEFC5EBFFE}" presName="vSp1" presStyleCnt="0"/>
      <dgm:spPr/>
    </dgm:pt>
    <dgm:pt modelId="{E4975909-0CC9-492D-A6D2-42F4074EFEFA}" type="pres">
      <dgm:prSet presAssocID="{F65F5541-22D6-4BE0-9BE9-59FEFC5EBFFE}" presName="simulatedConn" presStyleLbl="solidFgAcc1" presStyleIdx="0" presStyleCnt="2"/>
      <dgm:spPr/>
    </dgm:pt>
    <dgm:pt modelId="{D0E3DFA2-4289-42EF-9E3C-B4D5D027F5AC}" type="pres">
      <dgm:prSet presAssocID="{F65F5541-22D6-4BE0-9BE9-59FEFC5EBFFE}" presName="vSp2" presStyleCnt="0"/>
      <dgm:spPr/>
    </dgm:pt>
    <dgm:pt modelId="{FCBAA552-4A28-44EF-9C26-058CAED02D92}" type="pres">
      <dgm:prSet presAssocID="{F65F5541-22D6-4BE0-9BE9-59FEFC5EBFFE}" presName="sibTrans" presStyleCnt="0"/>
      <dgm:spPr/>
    </dgm:pt>
    <dgm:pt modelId="{51E31786-3868-44DF-A778-A8EE5D79235D}" type="pres">
      <dgm:prSet presAssocID="{467487CC-F32C-4463-AD42-74E6BDF6589A}" presName="compositeNode" presStyleCnt="0">
        <dgm:presLayoutVars>
          <dgm:bulletEnabled val="1"/>
        </dgm:presLayoutVars>
      </dgm:prSet>
      <dgm:spPr/>
    </dgm:pt>
    <dgm:pt modelId="{0C3F8BFF-6F7C-4027-A49F-C59718673791}" type="pres">
      <dgm:prSet presAssocID="{467487CC-F32C-4463-AD42-74E6BDF6589A}" presName="bgRect" presStyleLbl="node1" presStyleIdx="1" presStyleCnt="3" custLinFactNeighborX="2444" custLinFactNeighborY="3306"/>
      <dgm:spPr/>
    </dgm:pt>
    <dgm:pt modelId="{ADB49701-CF3C-4A1A-B8EA-D9B8210DE5FF}" type="pres">
      <dgm:prSet presAssocID="{467487CC-F32C-4463-AD42-74E6BDF6589A}" presName="parentNode" presStyleLbl="node1" presStyleIdx="1" presStyleCnt="3">
        <dgm:presLayoutVars>
          <dgm:chMax val="0"/>
          <dgm:bulletEnabled val="1"/>
        </dgm:presLayoutVars>
      </dgm:prSet>
      <dgm:spPr/>
    </dgm:pt>
    <dgm:pt modelId="{74A3B698-4B82-4656-B4BB-D246D0218439}" type="pres">
      <dgm:prSet presAssocID="{467487CC-F32C-4463-AD42-74E6BDF6589A}" presName="childNode" presStyleLbl="node1" presStyleIdx="1" presStyleCnt="3">
        <dgm:presLayoutVars>
          <dgm:bulletEnabled val="1"/>
        </dgm:presLayoutVars>
      </dgm:prSet>
      <dgm:spPr/>
    </dgm:pt>
    <dgm:pt modelId="{2EEF000D-459B-4325-8965-D5D9944D9618}" type="pres">
      <dgm:prSet presAssocID="{2C90B52B-7BEA-4C5B-92C9-31F25E0EF3B3}" presName="hSp" presStyleCnt="0"/>
      <dgm:spPr/>
    </dgm:pt>
    <dgm:pt modelId="{E56F76C1-42FE-4297-BF4A-960889AFC657}" type="pres">
      <dgm:prSet presAssocID="{2C90B52B-7BEA-4C5B-92C9-31F25E0EF3B3}" presName="vProcSp" presStyleCnt="0"/>
      <dgm:spPr/>
    </dgm:pt>
    <dgm:pt modelId="{C4FC3F9E-724E-4802-8BCA-3609074C872D}" type="pres">
      <dgm:prSet presAssocID="{2C90B52B-7BEA-4C5B-92C9-31F25E0EF3B3}" presName="vSp1" presStyleCnt="0"/>
      <dgm:spPr/>
    </dgm:pt>
    <dgm:pt modelId="{2935AAE8-B8D1-45DB-9549-C1A12FA52F2C}" type="pres">
      <dgm:prSet presAssocID="{2C90B52B-7BEA-4C5B-92C9-31F25E0EF3B3}" presName="simulatedConn" presStyleLbl="solidFgAcc1" presStyleIdx="1" presStyleCnt="2"/>
      <dgm:spPr/>
    </dgm:pt>
    <dgm:pt modelId="{8642F964-CC2B-4CA9-ABFB-8F0FA6DB1B8F}" type="pres">
      <dgm:prSet presAssocID="{2C90B52B-7BEA-4C5B-92C9-31F25E0EF3B3}" presName="vSp2" presStyleCnt="0"/>
      <dgm:spPr/>
    </dgm:pt>
    <dgm:pt modelId="{716D9339-7369-4E1D-B92D-01927D105FED}" type="pres">
      <dgm:prSet presAssocID="{2C90B52B-7BEA-4C5B-92C9-31F25E0EF3B3}" presName="sibTrans" presStyleCnt="0"/>
      <dgm:spPr/>
    </dgm:pt>
    <dgm:pt modelId="{DF478D00-388D-4F95-87A4-7DFDA4EF9993}" type="pres">
      <dgm:prSet presAssocID="{8999DF06-3D19-40E7-B69C-FC2F102D1F9B}" presName="compositeNode" presStyleCnt="0">
        <dgm:presLayoutVars>
          <dgm:bulletEnabled val="1"/>
        </dgm:presLayoutVars>
      </dgm:prSet>
      <dgm:spPr/>
    </dgm:pt>
    <dgm:pt modelId="{95C35735-C474-4647-893C-7F6F88AFCED9}" type="pres">
      <dgm:prSet presAssocID="{8999DF06-3D19-40E7-B69C-FC2F102D1F9B}" presName="bgRect" presStyleLbl="node1" presStyleIdx="2" presStyleCnt="3" custLinFactNeighborX="-1750" custLinFactNeighborY="4001"/>
      <dgm:spPr/>
    </dgm:pt>
    <dgm:pt modelId="{1A5B8B1E-FC6F-4E15-991E-182231AB986C}" type="pres">
      <dgm:prSet presAssocID="{8999DF06-3D19-40E7-B69C-FC2F102D1F9B}" presName="parentNode" presStyleLbl="node1" presStyleIdx="2" presStyleCnt="3">
        <dgm:presLayoutVars>
          <dgm:chMax val="0"/>
          <dgm:bulletEnabled val="1"/>
        </dgm:presLayoutVars>
      </dgm:prSet>
      <dgm:spPr/>
    </dgm:pt>
    <dgm:pt modelId="{9960BEA8-C57C-4644-9AFA-616C131C55B8}" type="pres">
      <dgm:prSet presAssocID="{8999DF06-3D19-40E7-B69C-FC2F102D1F9B}" presName="childNode" presStyleLbl="node1" presStyleIdx="2" presStyleCnt="3">
        <dgm:presLayoutVars>
          <dgm:bulletEnabled val="1"/>
        </dgm:presLayoutVars>
      </dgm:prSet>
      <dgm:spPr/>
    </dgm:pt>
  </dgm:ptLst>
  <dgm:cxnLst>
    <dgm:cxn modelId="{BDD31E05-A6AC-44CE-AF1B-0DD846447B7C}" srcId="{4AB0538D-4DBC-4A2D-BC70-63FA181599A5}" destId="{3AAD05DD-1DEF-4939-BCD1-4871E55F4211}" srcOrd="0" destOrd="0" parTransId="{9D407159-E0F7-4E55-95D0-5E7CAB6CE553}" sibTransId="{F65F5541-22D6-4BE0-9BE9-59FEFC5EBFFE}"/>
    <dgm:cxn modelId="{13AC9B0E-2E36-4192-B17E-7A41182FD246}" type="presOf" srcId="{3AAD05DD-1DEF-4939-BCD1-4871E55F4211}" destId="{36DEAA51-8AAB-49E9-8716-60E610C453E5}" srcOrd="1" destOrd="0" presId="urn:microsoft.com/office/officeart/2005/8/layout/hProcess7"/>
    <dgm:cxn modelId="{820EF212-2239-4D0B-A924-66480B4AA77A}" type="presOf" srcId="{972CC35E-AE98-4751-85D6-E4A94798C26B}" destId="{74A3B698-4B82-4656-B4BB-D246D0218439}" srcOrd="0" destOrd="2" presId="urn:microsoft.com/office/officeart/2005/8/layout/hProcess7"/>
    <dgm:cxn modelId="{218EB615-4A10-4F4A-B190-3F81614DC6F2}" srcId="{8999DF06-3D19-40E7-B69C-FC2F102D1F9B}" destId="{049B0020-C3C4-40A2-BA7A-068F8842A1D1}" srcOrd="5" destOrd="0" parTransId="{F17D1B06-5FB2-42C9-ABEF-FE2670B42A92}" sibTransId="{405B7605-71AE-41BA-B9A0-0BD9F6881668}"/>
    <dgm:cxn modelId="{857CE218-9C93-4873-B407-2847C7702D85}" type="presOf" srcId="{8999DF06-3D19-40E7-B69C-FC2F102D1F9B}" destId="{1A5B8B1E-FC6F-4E15-991E-182231AB986C}" srcOrd="1" destOrd="0" presId="urn:microsoft.com/office/officeart/2005/8/layout/hProcess7"/>
    <dgm:cxn modelId="{14308421-456A-4B3F-940E-8BD131D3DEA5}" srcId="{467487CC-F32C-4463-AD42-74E6BDF6589A}" destId="{972CC35E-AE98-4751-85D6-E4A94798C26B}" srcOrd="2" destOrd="0" parTransId="{C4FC3313-D369-45FF-B970-AF414CFD8C1C}" sibTransId="{931AE058-B163-4818-AD8C-3A06BB0A2DC8}"/>
    <dgm:cxn modelId="{D5774428-D452-4D6B-93EF-513F4F7F6E63}" type="presOf" srcId="{13946D2D-5E99-44A8-A425-7982DA708BBC}" destId="{9960BEA8-C57C-4644-9AFA-616C131C55B8}" srcOrd="0" destOrd="2" presId="urn:microsoft.com/office/officeart/2005/8/layout/hProcess7"/>
    <dgm:cxn modelId="{48981334-FB47-4386-ACC0-5C4BE1E23E74}" type="presOf" srcId="{049B0020-C3C4-40A2-BA7A-068F8842A1D1}" destId="{9960BEA8-C57C-4644-9AFA-616C131C55B8}" srcOrd="0" destOrd="5" presId="urn:microsoft.com/office/officeart/2005/8/layout/hProcess7"/>
    <dgm:cxn modelId="{7538BE37-33AC-4D28-A79A-A78C0E771FE9}" type="presOf" srcId="{467487CC-F32C-4463-AD42-74E6BDF6589A}" destId="{ADB49701-CF3C-4A1A-B8EA-D9B8210DE5FF}" srcOrd="1" destOrd="0" presId="urn:microsoft.com/office/officeart/2005/8/layout/hProcess7"/>
    <dgm:cxn modelId="{59BBB03A-E54C-4BFE-A5E2-531A12669DA1}" srcId="{467487CC-F32C-4463-AD42-74E6BDF6589A}" destId="{C092A9CB-0F1A-4850-A72B-67D837D5C745}" srcOrd="0" destOrd="0" parTransId="{062D3DB8-9AEB-48C6-A5CE-7C288CFE0429}" sibTransId="{25008EFF-F616-425F-9969-489CD4173C22}"/>
    <dgm:cxn modelId="{438D1F40-3D1C-4AA7-B173-E6D92862CDBE}" srcId="{8999DF06-3D19-40E7-B69C-FC2F102D1F9B}" destId="{62AD400C-7A44-4B62-9BB8-96FE44EE4139}" srcOrd="4" destOrd="0" parTransId="{BD9A8D0F-DF9F-4865-822C-C7BB306FC293}" sibTransId="{14F90BF5-965D-428F-86FE-9F409F94DF50}"/>
    <dgm:cxn modelId="{5DC24340-9A87-4795-B8B1-AA1550E9C805}" srcId="{4AB0538D-4DBC-4A2D-BC70-63FA181599A5}" destId="{467487CC-F32C-4463-AD42-74E6BDF6589A}" srcOrd="1" destOrd="0" parTransId="{71CA70AD-44DE-4442-A11B-D2FCEC43774F}" sibTransId="{2C90B52B-7BEA-4C5B-92C9-31F25E0EF3B3}"/>
    <dgm:cxn modelId="{0C64C140-F23E-438F-A7DB-5BFDC60E56FB}" srcId="{467487CC-F32C-4463-AD42-74E6BDF6589A}" destId="{DB10051D-55C2-4383-835B-AE387CC5DBE7}" srcOrd="1" destOrd="0" parTransId="{913E01D5-DAD8-4A75-A3F7-20215FE2793B}" sibTransId="{EA217FE0-7CA2-474C-AA1A-F7A3B24F0647}"/>
    <dgm:cxn modelId="{3BE54245-D466-4D3E-8052-C269FBDC8BB8}" srcId="{8999DF06-3D19-40E7-B69C-FC2F102D1F9B}" destId="{47F5A9A7-9455-414A-AE55-43CD67CC61C7}" srcOrd="0" destOrd="0" parTransId="{A2323381-21D2-4DA7-9A83-855D4A3C760D}" sibTransId="{986C453B-DB40-42F6-B21E-AA7DA4ED5848}"/>
    <dgm:cxn modelId="{220BB16E-8B2C-4E8B-9F7A-16580E2A8122}" type="presOf" srcId="{4AB0538D-4DBC-4A2D-BC70-63FA181599A5}" destId="{9D560852-DF21-4AA3-9EBF-189CDBAC6801}" srcOrd="0" destOrd="0" presId="urn:microsoft.com/office/officeart/2005/8/layout/hProcess7"/>
    <dgm:cxn modelId="{FC571351-AE07-4B90-8345-45FF5DD39B78}" type="presOf" srcId="{467487CC-F32C-4463-AD42-74E6BDF6589A}" destId="{0C3F8BFF-6F7C-4027-A49F-C59718673791}" srcOrd="0" destOrd="0" presId="urn:microsoft.com/office/officeart/2005/8/layout/hProcess7"/>
    <dgm:cxn modelId="{EE7A477B-1E43-45A9-AE20-280BB5767020}" srcId="{8999DF06-3D19-40E7-B69C-FC2F102D1F9B}" destId="{B2EEBE49-3DD0-4C06-95FC-9F0ABD21DEDF}" srcOrd="1" destOrd="0" parTransId="{06B938F2-63A4-4835-835C-EE58B162D9C6}" sibTransId="{F7B852B3-53BF-4828-A2CD-3E5D7C44335C}"/>
    <dgm:cxn modelId="{56C3A48E-4CFB-4DC7-9CC6-C0B2DE62B34D}" type="presOf" srcId="{6F81867E-AA1A-42AA-AA5D-52760E8A82BB}" destId="{9960BEA8-C57C-4644-9AFA-616C131C55B8}" srcOrd="0" destOrd="3" presId="urn:microsoft.com/office/officeart/2005/8/layout/hProcess7"/>
    <dgm:cxn modelId="{8D3FC2A1-3AB5-407D-BAB5-D38F945F4C4F}" type="presOf" srcId="{B2EEBE49-3DD0-4C06-95FC-9F0ABD21DEDF}" destId="{9960BEA8-C57C-4644-9AFA-616C131C55B8}" srcOrd="0" destOrd="1" presId="urn:microsoft.com/office/officeart/2005/8/layout/hProcess7"/>
    <dgm:cxn modelId="{4D3FC2A2-98E1-4E78-B691-329DA1FA5876}" type="presOf" srcId="{C0E9003F-4F4E-48C0-863C-CF65E5A99E87}" destId="{637D36F2-235B-44C7-9F13-2FCD88805C26}" srcOrd="0" destOrd="0" presId="urn:microsoft.com/office/officeart/2005/8/layout/hProcess7"/>
    <dgm:cxn modelId="{8F378AB9-6CA2-4064-937E-50B9428D263F}" type="presOf" srcId="{3AAD05DD-1DEF-4939-BCD1-4871E55F4211}" destId="{9A88C307-8B61-4DB4-93A2-CF3DB1A27545}" srcOrd="0" destOrd="0" presId="urn:microsoft.com/office/officeart/2005/8/layout/hProcess7"/>
    <dgm:cxn modelId="{B9C921D0-2CEB-44C8-BC95-7B6422878544}" type="presOf" srcId="{8999DF06-3D19-40E7-B69C-FC2F102D1F9B}" destId="{95C35735-C474-4647-893C-7F6F88AFCED9}" srcOrd="0" destOrd="0" presId="urn:microsoft.com/office/officeart/2005/8/layout/hProcess7"/>
    <dgm:cxn modelId="{8E95EEDA-6D7B-43D3-AFB1-F285037F98F0}" type="presOf" srcId="{C092A9CB-0F1A-4850-A72B-67D837D5C745}" destId="{74A3B698-4B82-4656-B4BB-D246D0218439}" srcOrd="0" destOrd="0" presId="urn:microsoft.com/office/officeart/2005/8/layout/hProcess7"/>
    <dgm:cxn modelId="{76F7CDDF-B1ED-4DFA-8BAC-68718D6D498E}" srcId="{8999DF06-3D19-40E7-B69C-FC2F102D1F9B}" destId="{13946D2D-5E99-44A8-A425-7982DA708BBC}" srcOrd="2" destOrd="0" parTransId="{163AC35A-8520-466D-874F-FEE4DC239915}" sibTransId="{C226D2AD-DBD2-4BD6-97D4-2B784DD9C58E}"/>
    <dgm:cxn modelId="{90E915E3-DE75-480A-AC0C-09C63BF6C6E4}" type="presOf" srcId="{DB10051D-55C2-4383-835B-AE387CC5DBE7}" destId="{74A3B698-4B82-4656-B4BB-D246D0218439}" srcOrd="0" destOrd="1" presId="urn:microsoft.com/office/officeart/2005/8/layout/hProcess7"/>
    <dgm:cxn modelId="{754F35E3-55E6-45C6-8F96-3E7C3D547209}" type="presOf" srcId="{47F5A9A7-9455-414A-AE55-43CD67CC61C7}" destId="{9960BEA8-C57C-4644-9AFA-616C131C55B8}" srcOrd="0" destOrd="0" presId="urn:microsoft.com/office/officeart/2005/8/layout/hProcess7"/>
    <dgm:cxn modelId="{33F2C9E8-318B-4F9C-9032-DC404786CA74}" srcId="{8999DF06-3D19-40E7-B69C-FC2F102D1F9B}" destId="{6F81867E-AA1A-42AA-AA5D-52760E8A82BB}" srcOrd="3" destOrd="0" parTransId="{BBA6A4A3-AB97-4103-9D25-BD3771C25E09}" sibTransId="{0B6AE279-10DA-4BAB-9B32-860BAE227722}"/>
    <dgm:cxn modelId="{1C6D6EEF-B88A-497E-A491-618D5CF70001}" srcId="{4AB0538D-4DBC-4A2D-BC70-63FA181599A5}" destId="{8999DF06-3D19-40E7-B69C-FC2F102D1F9B}" srcOrd="2" destOrd="0" parTransId="{E2DD88D3-CE80-4540-87FE-E4BB08B4B4B6}" sibTransId="{DCF6F44C-0A04-4CAC-A4FA-A55B5F0C556D}"/>
    <dgm:cxn modelId="{9F41E1F0-2446-425E-A25E-5CC6F02DAC5C}" srcId="{3AAD05DD-1DEF-4939-BCD1-4871E55F4211}" destId="{C0E9003F-4F4E-48C0-863C-CF65E5A99E87}" srcOrd="0" destOrd="0" parTransId="{39672D99-9163-45AC-85FA-E303C33871E1}" sibTransId="{56BDC6CB-58AC-49E3-9FBB-DEBCCE4BE7C9}"/>
    <dgm:cxn modelId="{5EBB4CF9-2858-4B88-A262-CD0E260EA9CF}" type="presOf" srcId="{62AD400C-7A44-4B62-9BB8-96FE44EE4139}" destId="{9960BEA8-C57C-4644-9AFA-616C131C55B8}" srcOrd="0" destOrd="4" presId="urn:microsoft.com/office/officeart/2005/8/layout/hProcess7"/>
    <dgm:cxn modelId="{A104E817-2191-45C9-B11E-CACD9ADF341B}" type="presParOf" srcId="{9D560852-DF21-4AA3-9EBF-189CDBAC6801}" destId="{4183FFB5-9969-4841-936B-D85AD142687B}" srcOrd="0" destOrd="0" presId="urn:microsoft.com/office/officeart/2005/8/layout/hProcess7"/>
    <dgm:cxn modelId="{106CC95D-A323-4178-8B8F-A4A31DD22CB0}" type="presParOf" srcId="{4183FFB5-9969-4841-936B-D85AD142687B}" destId="{9A88C307-8B61-4DB4-93A2-CF3DB1A27545}" srcOrd="0" destOrd="0" presId="urn:microsoft.com/office/officeart/2005/8/layout/hProcess7"/>
    <dgm:cxn modelId="{FE98DD34-00A1-4F0A-A1C9-B8F0F9F3C33D}" type="presParOf" srcId="{4183FFB5-9969-4841-936B-D85AD142687B}" destId="{36DEAA51-8AAB-49E9-8716-60E610C453E5}" srcOrd="1" destOrd="0" presId="urn:microsoft.com/office/officeart/2005/8/layout/hProcess7"/>
    <dgm:cxn modelId="{10A4C59B-4441-4389-84A6-BA7BDF94804A}" type="presParOf" srcId="{4183FFB5-9969-4841-936B-D85AD142687B}" destId="{637D36F2-235B-44C7-9F13-2FCD88805C26}" srcOrd="2" destOrd="0" presId="urn:microsoft.com/office/officeart/2005/8/layout/hProcess7"/>
    <dgm:cxn modelId="{9E9C569C-E92B-44CA-9EC0-676CB9C1B845}" type="presParOf" srcId="{9D560852-DF21-4AA3-9EBF-189CDBAC6801}" destId="{107E8FF7-64B4-4856-A579-294D55A383A1}" srcOrd="1" destOrd="0" presId="urn:microsoft.com/office/officeart/2005/8/layout/hProcess7"/>
    <dgm:cxn modelId="{026E0E73-349B-415F-A986-82922E4E65FF}" type="presParOf" srcId="{9D560852-DF21-4AA3-9EBF-189CDBAC6801}" destId="{D7D7567D-579C-4342-9939-5B046AE58C02}" srcOrd="2" destOrd="0" presId="urn:microsoft.com/office/officeart/2005/8/layout/hProcess7"/>
    <dgm:cxn modelId="{867DB061-0C5F-4AA0-A168-1EA303F4C53E}" type="presParOf" srcId="{D7D7567D-579C-4342-9939-5B046AE58C02}" destId="{3326833F-DA65-4500-9792-325A1DC732E4}" srcOrd="0" destOrd="0" presId="urn:microsoft.com/office/officeart/2005/8/layout/hProcess7"/>
    <dgm:cxn modelId="{8AFF5F9D-0929-4718-BD9C-7FC7B5E2377A}" type="presParOf" srcId="{D7D7567D-579C-4342-9939-5B046AE58C02}" destId="{E4975909-0CC9-492D-A6D2-42F4074EFEFA}" srcOrd="1" destOrd="0" presId="urn:microsoft.com/office/officeart/2005/8/layout/hProcess7"/>
    <dgm:cxn modelId="{3229216B-FFF9-46CD-A0B3-20C7EAC9D378}" type="presParOf" srcId="{D7D7567D-579C-4342-9939-5B046AE58C02}" destId="{D0E3DFA2-4289-42EF-9E3C-B4D5D027F5AC}" srcOrd="2" destOrd="0" presId="urn:microsoft.com/office/officeart/2005/8/layout/hProcess7"/>
    <dgm:cxn modelId="{19E8134E-AB84-439A-B67C-EC0D8180474A}" type="presParOf" srcId="{9D560852-DF21-4AA3-9EBF-189CDBAC6801}" destId="{FCBAA552-4A28-44EF-9C26-058CAED02D92}" srcOrd="3" destOrd="0" presId="urn:microsoft.com/office/officeart/2005/8/layout/hProcess7"/>
    <dgm:cxn modelId="{AF6012D9-3A01-4E9F-B2D8-C91D42231BFC}" type="presParOf" srcId="{9D560852-DF21-4AA3-9EBF-189CDBAC6801}" destId="{51E31786-3868-44DF-A778-A8EE5D79235D}" srcOrd="4" destOrd="0" presId="urn:microsoft.com/office/officeart/2005/8/layout/hProcess7"/>
    <dgm:cxn modelId="{F40494A1-9958-4C96-9252-42A902F46C63}" type="presParOf" srcId="{51E31786-3868-44DF-A778-A8EE5D79235D}" destId="{0C3F8BFF-6F7C-4027-A49F-C59718673791}" srcOrd="0" destOrd="0" presId="urn:microsoft.com/office/officeart/2005/8/layout/hProcess7"/>
    <dgm:cxn modelId="{20B3E37F-57A0-4D1C-B37D-85ED43D32801}" type="presParOf" srcId="{51E31786-3868-44DF-A778-A8EE5D79235D}" destId="{ADB49701-CF3C-4A1A-B8EA-D9B8210DE5FF}" srcOrd="1" destOrd="0" presId="urn:microsoft.com/office/officeart/2005/8/layout/hProcess7"/>
    <dgm:cxn modelId="{376C9B09-1927-40B2-BD20-12D75DA21F44}" type="presParOf" srcId="{51E31786-3868-44DF-A778-A8EE5D79235D}" destId="{74A3B698-4B82-4656-B4BB-D246D0218439}" srcOrd="2" destOrd="0" presId="urn:microsoft.com/office/officeart/2005/8/layout/hProcess7"/>
    <dgm:cxn modelId="{A8D21750-E6AA-4B6C-839D-1B0D20F60D40}" type="presParOf" srcId="{9D560852-DF21-4AA3-9EBF-189CDBAC6801}" destId="{2EEF000D-459B-4325-8965-D5D9944D9618}" srcOrd="5" destOrd="0" presId="urn:microsoft.com/office/officeart/2005/8/layout/hProcess7"/>
    <dgm:cxn modelId="{70A118C4-4C4D-4603-9D91-9358E28132B2}" type="presParOf" srcId="{9D560852-DF21-4AA3-9EBF-189CDBAC6801}" destId="{E56F76C1-42FE-4297-BF4A-960889AFC657}" srcOrd="6" destOrd="0" presId="urn:microsoft.com/office/officeart/2005/8/layout/hProcess7"/>
    <dgm:cxn modelId="{A4FD851A-A966-4F8F-A981-039994BAE16B}" type="presParOf" srcId="{E56F76C1-42FE-4297-BF4A-960889AFC657}" destId="{C4FC3F9E-724E-4802-8BCA-3609074C872D}" srcOrd="0" destOrd="0" presId="urn:microsoft.com/office/officeart/2005/8/layout/hProcess7"/>
    <dgm:cxn modelId="{3921E95D-0015-4A9C-990D-46A7A5B54DAA}" type="presParOf" srcId="{E56F76C1-42FE-4297-BF4A-960889AFC657}" destId="{2935AAE8-B8D1-45DB-9549-C1A12FA52F2C}" srcOrd="1" destOrd="0" presId="urn:microsoft.com/office/officeart/2005/8/layout/hProcess7"/>
    <dgm:cxn modelId="{014FFD49-AB7E-4964-B3D7-995DD747946F}" type="presParOf" srcId="{E56F76C1-42FE-4297-BF4A-960889AFC657}" destId="{8642F964-CC2B-4CA9-ABFB-8F0FA6DB1B8F}" srcOrd="2" destOrd="0" presId="urn:microsoft.com/office/officeart/2005/8/layout/hProcess7"/>
    <dgm:cxn modelId="{CE5AF026-CF0F-465D-BACC-563C0877F474}" type="presParOf" srcId="{9D560852-DF21-4AA3-9EBF-189CDBAC6801}" destId="{716D9339-7369-4E1D-B92D-01927D105FED}" srcOrd="7" destOrd="0" presId="urn:microsoft.com/office/officeart/2005/8/layout/hProcess7"/>
    <dgm:cxn modelId="{49337B0C-DB0B-46F6-BD20-35D65EE3E056}" type="presParOf" srcId="{9D560852-DF21-4AA3-9EBF-189CDBAC6801}" destId="{DF478D00-388D-4F95-87A4-7DFDA4EF9993}" srcOrd="8" destOrd="0" presId="urn:microsoft.com/office/officeart/2005/8/layout/hProcess7"/>
    <dgm:cxn modelId="{CAB38E47-680F-4CFA-BB62-8C2510043101}" type="presParOf" srcId="{DF478D00-388D-4F95-87A4-7DFDA4EF9993}" destId="{95C35735-C474-4647-893C-7F6F88AFCED9}" srcOrd="0" destOrd="0" presId="urn:microsoft.com/office/officeart/2005/8/layout/hProcess7"/>
    <dgm:cxn modelId="{5421702E-11AE-4FCF-B54F-9F11D24521B6}" type="presParOf" srcId="{DF478D00-388D-4F95-87A4-7DFDA4EF9993}" destId="{1A5B8B1E-FC6F-4E15-991E-182231AB986C}" srcOrd="1" destOrd="0" presId="urn:microsoft.com/office/officeart/2005/8/layout/hProcess7"/>
    <dgm:cxn modelId="{250ED5AD-5811-4CAA-BFC9-E53435A7F7EF}" type="presParOf" srcId="{DF478D00-388D-4F95-87A4-7DFDA4EF9993}" destId="{9960BEA8-C57C-4644-9AFA-616C131C55B8}"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B0538D-4DBC-4A2D-BC70-63FA181599A5}"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3AAD05DD-1DEF-4939-BCD1-4871E55F4211}">
      <dgm:prSet phldrT="[Text]"/>
      <dgm:spPr/>
      <dgm:t>
        <a:bodyPr/>
        <a:lstStyle/>
        <a:p>
          <a:endParaRPr lang="en-GB" dirty="0">
            <a:solidFill>
              <a:schemeClr val="bg1"/>
            </a:solidFill>
          </a:endParaRPr>
        </a:p>
      </dgm:t>
    </dgm:pt>
    <dgm:pt modelId="{9D407159-E0F7-4E55-95D0-5E7CAB6CE553}" type="parTrans" cxnId="{BDD31E05-A6AC-44CE-AF1B-0DD846447B7C}">
      <dgm:prSet/>
      <dgm:spPr/>
      <dgm:t>
        <a:bodyPr/>
        <a:lstStyle/>
        <a:p>
          <a:endParaRPr lang="en-GB"/>
        </a:p>
      </dgm:t>
    </dgm:pt>
    <dgm:pt modelId="{F65F5541-22D6-4BE0-9BE9-59FEFC5EBFFE}" type="sibTrans" cxnId="{BDD31E05-A6AC-44CE-AF1B-0DD846447B7C}">
      <dgm:prSet/>
      <dgm:spPr/>
      <dgm:t>
        <a:bodyPr/>
        <a:lstStyle/>
        <a:p>
          <a:endParaRPr lang="en-GB"/>
        </a:p>
      </dgm:t>
    </dgm:pt>
    <dgm:pt modelId="{C0E9003F-4F4E-48C0-863C-CF65E5A99E87}">
      <dgm:prSet phldrT="[Text]" custT="1"/>
      <dgm:spPr/>
      <dgm:t>
        <a:bodyPr/>
        <a:lstStyle/>
        <a:p>
          <a:pPr>
            <a:buFont typeface="Courier New" panose="02070309020205020404" pitchFamily="49" charset="0"/>
            <a:buChar char="o"/>
          </a:pPr>
          <a:r>
            <a:rPr lang="en-GB" sz="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Professional Curiosity and Challenge</a:t>
          </a:r>
          <a:endParaRPr lang="en-GB" sz="900" b="0" dirty="0"/>
        </a:p>
        <a:p>
          <a:pPr>
            <a:buFont typeface="Courier New" panose="02070309020205020404" pitchFamily="49" charset="0"/>
            <a:buChar char="o"/>
          </a:pPr>
          <a:endParaRPr lang="en-GB" sz="900" b="0" dirty="0"/>
        </a:p>
        <a:p>
          <a:pPr>
            <a:buFont typeface="Courier New" panose="02070309020205020404" pitchFamily="49" charset="0"/>
            <a:buChar char="o"/>
          </a:pPr>
          <a:r>
            <a:rPr lang="en-GB" sz="900" b="0" dirty="0"/>
            <a:t>There were some good examples of professional curiosity, several instances where this could have been improved </a:t>
          </a:r>
        </a:p>
        <a:p>
          <a:r>
            <a:rPr lang="en-GB" sz="900" b="0" dirty="0"/>
            <a:t>Some agencies were considering the link between the children’s behaviour and the possibility of sexual harm</a:t>
          </a:r>
        </a:p>
        <a:p>
          <a:r>
            <a:rPr lang="en-GB" sz="900" b="0" dirty="0"/>
            <a:t>The lack of professional curiosity and challenge led to missed opportunities to identify the risk – the risks are not always obvious</a:t>
          </a:r>
        </a:p>
        <a:p>
          <a:r>
            <a:rPr lang="en-GB" sz="900" b="0" dirty="0"/>
            <a:t>Practitioners need to understand what is happing in a family, rather than making assumptions</a:t>
          </a:r>
          <a:endParaRPr lang="en-GB" sz="900" b="0" dirty="0">
            <a:solidFill>
              <a:schemeClr val="bg1"/>
            </a:solidFill>
          </a:endParaRPr>
        </a:p>
      </dgm:t>
    </dgm:pt>
    <dgm:pt modelId="{39672D99-9163-45AC-85FA-E303C33871E1}" type="parTrans" cxnId="{9F41E1F0-2446-425E-A25E-5CC6F02DAC5C}">
      <dgm:prSet/>
      <dgm:spPr/>
      <dgm:t>
        <a:bodyPr/>
        <a:lstStyle/>
        <a:p>
          <a:endParaRPr lang="en-GB"/>
        </a:p>
      </dgm:t>
    </dgm:pt>
    <dgm:pt modelId="{56BDC6CB-58AC-49E3-9FBB-DEBCCE4BE7C9}" type="sibTrans" cxnId="{9F41E1F0-2446-425E-A25E-5CC6F02DAC5C}">
      <dgm:prSet/>
      <dgm:spPr/>
      <dgm:t>
        <a:bodyPr/>
        <a:lstStyle/>
        <a:p>
          <a:endParaRPr lang="en-GB"/>
        </a:p>
      </dgm:t>
    </dgm:pt>
    <dgm:pt modelId="{467487CC-F32C-4463-AD42-74E6BDF6589A}">
      <dgm:prSet phldrT="[Text]" custT="1"/>
      <dgm:spPr>
        <a:effectLst>
          <a:glow rad="139700">
            <a:schemeClr val="accent1">
              <a:satMod val="175000"/>
              <a:alpha val="40000"/>
            </a:schemeClr>
          </a:glow>
        </a:effectLst>
        <a:scene3d>
          <a:camera prst="orthographicFront"/>
          <a:lightRig rig="threePt" dir="t"/>
        </a:scene3d>
        <a:sp3d>
          <a:bevelT w="165100" prst="coolSlant"/>
        </a:sp3d>
      </dgm:spPr>
      <dgm:t>
        <a:bodyPr/>
        <a:lstStyle/>
        <a:p>
          <a:endParaRPr lang="en-GB" sz="2400" dirty="0">
            <a:solidFill>
              <a:schemeClr val="bg1"/>
            </a:solidFill>
          </a:endParaRPr>
        </a:p>
      </dgm:t>
    </dgm:pt>
    <dgm:pt modelId="{71CA70AD-44DE-4442-A11B-D2FCEC43774F}" type="parTrans" cxnId="{5DC24340-9A87-4795-B8B1-AA1550E9C805}">
      <dgm:prSet/>
      <dgm:spPr/>
      <dgm:t>
        <a:bodyPr/>
        <a:lstStyle/>
        <a:p>
          <a:endParaRPr lang="en-GB"/>
        </a:p>
      </dgm:t>
    </dgm:pt>
    <dgm:pt modelId="{2C90B52B-7BEA-4C5B-92C9-31F25E0EF3B3}" type="sibTrans" cxnId="{5DC24340-9A87-4795-B8B1-AA1550E9C805}">
      <dgm:prSet/>
      <dgm:spPr/>
      <dgm:t>
        <a:bodyPr/>
        <a:lstStyle/>
        <a:p>
          <a:endParaRPr lang="en-GB"/>
        </a:p>
      </dgm:t>
    </dgm:pt>
    <dgm:pt modelId="{C092A9CB-0F1A-4850-A72B-67D837D5C745}">
      <dgm:prSet phldrT="[Text]" custT="1"/>
      <dgm:spPr/>
      <dgm:t>
        <a:bodyPr tIns="288000"/>
        <a:lstStyle/>
        <a:p>
          <a:pPr>
            <a:buNone/>
          </a:pPr>
          <a:r>
            <a:rPr lang="en-GB" sz="2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Assessment of Risk</a:t>
          </a:r>
          <a:endParaRPr lang="en-GB" sz="2600" dirty="0"/>
        </a:p>
        <a:p>
          <a:pPr>
            <a:buNone/>
          </a:pPr>
          <a:r>
            <a:rPr lang="en-GB" sz="2400" dirty="0"/>
            <a:t>The risks posed by the adults were never fully explored and understood by agencies involved with the family</a:t>
          </a:r>
        </a:p>
        <a:p>
          <a:pPr>
            <a:buNone/>
          </a:pPr>
          <a:r>
            <a:rPr lang="en-GB" sz="2400" dirty="0"/>
            <a:t>Risk assessments were not applied to any of the work undertaken in the early intervention framework</a:t>
          </a:r>
        </a:p>
        <a:p>
          <a:pPr>
            <a:buNone/>
          </a:pPr>
          <a:r>
            <a:rPr lang="en-GB" sz="2400" dirty="0"/>
            <a:t>Some agencies held information regarding the risks, however these risks were not always shared and therefore the significance of the risks was lost over time</a:t>
          </a:r>
          <a:endParaRPr lang="en-GB" sz="3200" dirty="0">
            <a:solidFill>
              <a:schemeClr val="bg1"/>
            </a:solidFill>
          </a:endParaRPr>
        </a:p>
      </dgm:t>
    </dgm:pt>
    <dgm:pt modelId="{062D3DB8-9AEB-48C6-A5CE-7C288CFE0429}" type="parTrans" cxnId="{59BBB03A-E54C-4BFE-A5E2-531A12669DA1}">
      <dgm:prSet/>
      <dgm:spPr/>
      <dgm:t>
        <a:bodyPr/>
        <a:lstStyle/>
        <a:p>
          <a:endParaRPr lang="en-GB"/>
        </a:p>
      </dgm:t>
    </dgm:pt>
    <dgm:pt modelId="{25008EFF-F616-425F-9969-489CD4173C22}" type="sibTrans" cxnId="{59BBB03A-E54C-4BFE-A5E2-531A12669DA1}">
      <dgm:prSet/>
      <dgm:spPr/>
      <dgm:t>
        <a:bodyPr/>
        <a:lstStyle/>
        <a:p>
          <a:endParaRPr lang="en-GB"/>
        </a:p>
      </dgm:t>
    </dgm:pt>
    <dgm:pt modelId="{8999DF06-3D19-40E7-B69C-FC2F102D1F9B}">
      <dgm:prSet phldrT="[Text]"/>
      <dgm:spPr/>
      <dgm:t>
        <a:bodyPr/>
        <a:lstStyle/>
        <a:p>
          <a:endParaRPr lang="en-GB" dirty="0">
            <a:solidFill>
              <a:schemeClr val="bg1"/>
            </a:solidFill>
          </a:endParaRPr>
        </a:p>
      </dgm:t>
    </dgm:pt>
    <dgm:pt modelId="{E2DD88D3-CE80-4540-87FE-E4BB08B4B4B6}" type="parTrans" cxnId="{1C6D6EEF-B88A-497E-A491-618D5CF70001}">
      <dgm:prSet/>
      <dgm:spPr/>
      <dgm:t>
        <a:bodyPr/>
        <a:lstStyle/>
        <a:p>
          <a:endParaRPr lang="en-GB"/>
        </a:p>
      </dgm:t>
    </dgm:pt>
    <dgm:pt modelId="{DCF6F44C-0A04-4CAC-A4FA-A55B5F0C556D}" type="sibTrans" cxnId="{1C6D6EEF-B88A-497E-A491-618D5CF70001}">
      <dgm:prSet/>
      <dgm:spPr/>
      <dgm:t>
        <a:bodyPr/>
        <a:lstStyle/>
        <a:p>
          <a:endParaRPr lang="en-GB"/>
        </a:p>
      </dgm:t>
    </dgm:pt>
    <dgm:pt modelId="{47F5A9A7-9455-414A-AE55-43CD67CC61C7}">
      <dgm:prSet phldrT="[Text]"/>
      <dgm:spPr/>
      <dgm:t>
        <a:bodyPr/>
        <a:lstStyle/>
        <a:p>
          <a:pPr>
            <a:buFont typeface="Wingdings" panose="05000000000000000000" pitchFamily="2" charset="2"/>
            <a:buChar char=""/>
          </a:pPr>
          <a:r>
            <a:rPr lang="en-GB" b="1" dirty="0">
              <a:solidFill>
                <a:schemeClr val="bg1"/>
              </a:solidFill>
            </a:rPr>
            <a:t>Information Sharing and Early Help</a:t>
          </a:r>
        </a:p>
        <a:p>
          <a:pPr>
            <a:buFont typeface="Wingdings" panose="05000000000000000000" pitchFamily="2" charset="2"/>
            <a:buChar char=""/>
          </a:pPr>
          <a:endParaRPr lang="en-GB" dirty="0">
            <a:solidFill>
              <a:schemeClr val="bg1"/>
            </a:solidFill>
          </a:endParaRPr>
        </a:p>
        <a:p>
          <a:pPr>
            <a:buFont typeface="Wingdings" panose="05000000000000000000" pitchFamily="2" charset="2"/>
            <a:buChar char=""/>
          </a:pPr>
          <a:r>
            <a:rPr lang="en-GB" dirty="0">
              <a:solidFill>
                <a:schemeClr val="bg1"/>
              </a:solidFill>
            </a:rPr>
            <a:t>There is always an element of poor information sharing in many LCSPR’s</a:t>
          </a:r>
        </a:p>
      </dgm:t>
    </dgm:pt>
    <dgm:pt modelId="{A2323381-21D2-4DA7-9A83-855D4A3C760D}" type="parTrans" cxnId="{3BE54245-D466-4D3E-8052-C269FBDC8BB8}">
      <dgm:prSet/>
      <dgm:spPr/>
      <dgm:t>
        <a:bodyPr/>
        <a:lstStyle/>
        <a:p>
          <a:endParaRPr lang="en-GB"/>
        </a:p>
      </dgm:t>
    </dgm:pt>
    <dgm:pt modelId="{986C453B-DB40-42F6-B21E-AA7DA4ED5848}" type="sibTrans" cxnId="{3BE54245-D466-4D3E-8052-C269FBDC8BB8}">
      <dgm:prSet/>
      <dgm:spPr/>
      <dgm:t>
        <a:bodyPr/>
        <a:lstStyle/>
        <a:p>
          <a:endParaRPr lang="en-GB"/>
        </a:p>
      </dgm:t>
    </dgm:pt>
    <dgm:pt modelId="{ECF63F06-2394-4F6D-A793-9EEB7D9F2AC9}">
      <dgm:prSet phldrT="[Text]" custT="1"/>
      <dgm:spPr/>
      <dgm:t>
        <a:bodyPr tIns="288000"/>
        <a:lstStyle/>
        <a:p>
          <a:pPr>
            <a:buFont typeface="Wingdings" panose="05000000000000000000" pitchFamily="2" charset="2"/>
            <a:buChar char=""/>
          </a:pPr>
          <a:endParaRPr lang="en-GB" sz="2800" dirty="0">
            <a:solidFill>
              <a:schemeClr val="bg1"/>
            </a:solidFill>
          </a:endParaRPr>
        </a:p>
      </dgm:t>
    </dgm:pt>
    <dgm:pt modelId="{433DD397-2586-49B8-BBBB-489AE67DB79E}" type="parTrans" cxnId="{61259DF8-B2A2-46CC-8CA3-41A275D43B93}">
      <dgm:prSet/>
      <dgm:spPr/>
      <dgm:t>
        <a:bodyPr/>
        <a:lstStyle/>
        <a:p>
          <a:endParaRPr lang="en-GB"/>
        </a:p>
      </dgm:t>
    </dgm:pt>
    <dgm:pt modelId="{1D44B493-5D66-4180-9D11-977D71F73958}" type="sibTrans" cxnId="{61259DF8-B2A2-46CC-8CA3-41A275D43B93}">
      <dgm:prSet/>
      <dgm:spPr/>
      <dgm:t>
        <a:bodyPr/>
        <a:lstStyle/>
        <a:p>
          <a:endParaRPr lang="en-GB"/>
        </a:p>
      </dgm:t>
    </dgm:pt>
    <dgm:pt modelId="{79E28C9F-5006-4E30-B652-702A0C2B9772}">
      <dgm:prSet custT="1"/>
      <dgm:spPr/>
      <dgm:t>
        <a:bodyPr/>
        <a:lstStyle/>
        <a:p>
          <a:pPr>
            <a:buFont typeface="Courier New" panose="02070309020205020404" pitchFamily="49" charset="0"/>
            <a:buChar char="o"/>
          </a:pPr>
          <a:endParaRPr lang="en-GB" sz="1000" b="1" dirty="0"/>
        </a:p>
      </dgm:t>
    </dgm:pt>
    <dgm:pt modelId="{9FE8D532-74C4-4D93-9E13-E9930BC3A4BC}" type="parTrans" cxnId="{4A94430E-CD64-40C9-8D63-5C26E2A29ED1}">
      <dgm:prSet/>
      <dgm:spPr/>
      <dgm:t>
        <a:bodyPr/>
        <a:lstStyle/>
        <a:p>
          <a:endParaRPr lang="en-GB"/>
        </a:p>
      </dgm:t>
    </dgm:pt>
    <dgm:pt modelId="{BA1F197D-82BA-4514-8CC0-3D087800FE10}" type="sibTrans" cxnId="{4A94430E-CD64-40C9-8D63-5C26E2A29ED1}">
      <dgm:prSet/>
      <dgm:spPr/>
      <dgm:t>
        <a:bodyPr/>
        <a:lstStyle/>
        <a:p>
          <a:endParaRPr lang="en-GB"/>
        </a:p>
      </dgm:t>
    </dgm:pt>
    <dgm:pt modelId="{92DAF170-5F85-405E-A7E9-2E61B7AB6261}">
      <dgm:prSet/>
      <dgm:spPr/>
      <dgm:t>
        <a:bodyPr/>
        <a:lstStyle/>
        <a:p>
          <a:pPr>
            <a:buFont typeface="Wingdings" panose="05000000000000000000" pitchFamily="2" charset="2"/>
            <a:buChar char=""/>
          </a:pPr>
          <a:r>
            <a:rPr lang="en-GB" dirty="0">
              <a:solidFill>
                <a:schemeClr val="bg1"/>
              </a:solidFill>
            </a:rPr>
            <a:t>Key pieces of information about the risks posed were not always shared and the focus was always on the health needs of the children rather than the risk of sexual abuse. </a:t>
          </a:r>
        </a:p>
      </dgm:t>
    </dgm:pt>
    <dgm:pt modelId="{B2D5BA1F-DB37-4D53-9783-2847CD234C83}" type="parTrans" cxnId="{FC52A913-B3C3-4726-B5F4-E3EF80B6BEE7}">
      <dgm:prSet/>
      <dgm:spPr/>
      <dgm:t>
        <a:bodyPr/>
        <a:lstStyle/>
        <a:p>
          <a:endParaRPr lang="en-GB"/>
        </a:p>
      </dgm:t>
    </dgm:pt>
    <dgm:pt modelId="{CE65FB14-42E9-4D7F-946D-DC9298421379}" type="sibTrans" cxnId="{FC52A913-B3C3-4726-B5F4-E3EF80B6BEE7}">
      <dgm:prSet/>
      <dgm:spPr/>
      <dgm:t>
        <a:bodyPr/>
        <a:lstStyle/>
        <a:p>
          <a:endParaRPr lang="en-GB"/>
        </a:p>
      </dgm:t>
    </dgm:pt>
    <dgm:pt modelId="{2A624A65-2625-4A99-93FD-2AD92EC83C76}">
      <dgm:prSet/>
      <dgm:spPr/>
      <dgm:t>
        <a:bodyPr/>
        <a:lstStyle/>
        <a:p>
          <a:pPr>
            <a:buFont typeface="Wingdings" panose="05000000000000000000" pitchFamily="2" charset="2"/>
            <a:buChar char=""/>
          </a:pPr>
          <a:r>
            <a:rPr lang="en-GB">
              <a:solidFill>
                <a:schemeClr val="bg1"/>
              </a:solidFill>
            </a:rPr>
            <a:t>Information about the written agreement was not shared</a:t>
          </a:r>
          <a:endParaRPr lang="en-GB" dirty="0">
            <a:solidFill>
              <a:schemeClr val="bg1"/>
            </a:solidFill>
          </a:endParaRPr>
        </a:p>
      </dgm:t>
    </dgm:pt>
    <dgm:pt modelId="{A0C15A40-A085-4EF2-A97A-60710A2D180E}" type="parTrans" cxnId="{7F07F68E-BDD6-4814-A494-4C860C4CD79C}">
      <dgm:prSet/>
      <dgm:spPr/>
      <dgm:t>
        <a:bodyPr/>
        <a:lstStyle/>
        <a:p>
          <a:endParaRPr lang="en-GB"/>
        </a:p>
      </dgm:t>
    </dgm:pt>
    <dgm:pt modelId="{B4EA4CF0-9972-4AD9-86B9-E9BE7C353A4B}" type="sibTrans" cxnId="{7F07F68E-BDD6-4814-A494-4C860C4CD79C}">
      <dgm:prSet/>
      <dgm:spPr/>
      <dgm:t>
        <a:bodyPr/>
        <a:lstStyle/>
        <a:p>
          <a:endParaRPr lang="en-GB"/>
        </a:p>
      </dgm:t>
    </dgm:pt>
    <dgm:pt modelId="{71B084F8-5652-46DB-B090-388BBA1E177C}">
      <dgm:prSet/>
      <dgm:spPr/>
      <dgm:t>
        <a:bodyPr/>
        <a:lstStyle/>
        <a:p>
          <a:pPr>
            <a:buFont typeface="Wingdings" panose="05000000000000000000" pitchFamily="2" charset="2"/>
            <a:buChar char=""/>
          </a:pPr>
          <a:r>
            <a:rPr lang="en-GB" dirty="0">
              <a:solidFill>
                <a:schemeClr val="bg1"/>
              </a:solidFill>
            </a:rPr>
            <a:t>No record of sharing information regarding previous reported concerns and cases closed without liaison with others</a:t>
          </a:r>
        </a:p>
      </dgm:t>
    </dgm:pt>
    <dgm:pt modelId="{9B464244-A4A5-4CE3-B74A-FBB7F98B702B}" type="parTrans" cxnId="{B4EB0F29-4329-4DA2-A772-46B3011C3F9F}">
      <dgm:prSet/>
      <dgm:spPr/>
      <dgm:t>
        <a:bodyPr/>
        <a:lstStyle/>
        <a:p>
          <a:endParaRPr lang="en-GB"/>
        </a:p>
      </dgm:t>
    </dgm:pt>
    <dgm:pt modelId="{8EB3EA3B-7DBB-47B8-BA43-4A47B401ED64}" type="sibTrans" cxnId="{B4EB0F29-4329-4DA2-A772-46B3011C3F9F}">
      <dgm:prSet/>
      <dgm:spPr/>
      <dgm:t>
        <a:bodyPr/>
        <a:lstStyle/>
        <a:p>
          <a:endParaRPr lang="en-GB"/>
        </a:p>
      </dgm:t>
    </dgm:pt>
    <dgm:pt modelId="{2A584870-D36B-4897-ABAE-49522C490159}">
      <dgm:prSet/>
      <dgm:spPr/>
      <dgm:t>
        <a:bodyPr/>
        <a:lstStyle/>
        <a:p>
          <a:pPr>
            <a:buFont typeface="Wingdings" panose="05000000000000000000" pitchFamily="2" charset="2"/>
            <a:buChar char=""/>
          </a:pPr>
          <a:r>
            <a:rPr lang="en-GB" dirty="0">
              <a:solidFill>
                <a:schemeClr val="bg1"/>
              </a:solidFill>
            </a:rPr>
            <a:t>GP did not have alert on system regards Adult 1, should he have presented, not aware of risk posed</a:t>
          </a:r>
        </a:p>
      </dgm:t>
    </dgm:pt>
    <dgm:pt modelId="{E9B73480-A384-4FB2-9F23-AEF6A64EDCC9}" type="parTrans" cxnId="{1D151B42-AA67-4C8F-907D-4BB545FE22D2}">
      <dgm:prSet/>
      <dgm:spPr/>
      <dgm:t>
        <a:bodyPr/>
        <a:lstStyle/>
        <a:p>
          <a:endParaRPr lang="en-GB"/>
        </a:p>
      </dgm:t>
    </dgm:pt>
    <dgm:pt modelId="{80515134-C42E-4420-838E-108A181E4CBD}" type="sibTrans" cxnId="{1D151B42-AA67-4C8F-907D-4BB545FE22D2}">
      <dgm:prSet/>
      <dgm:spPr/>
      <dgm:t>
        <a:bodyPr/>
        <a:lstStyle/>
        <a:p>
          <a:endParaRPr lang="en-GB"/>
        </a:p>
      </dgm:t>
    </dgm:pt>
    <dgm:pt modelId="{9D560852-DF21-4AA3-9EBF-189CDBAC6801}" type="pres">
      <dgm:prSet presAssocID="{4AB0538D-4DBC-4A2D-BC70-63FA181599A5}" presName="Name0" presStyleCnt="0">
        <dgm:presLayoutVars>
          <dgm:dir/>
          <dgm:animLvl val="lvl"/>
          <dgm:resizeHandles val="exact"/>
        </dgm:presLayoutVars>
      </dgm:prSet>
      <dgm:spPr/>
    </dgm:pt>
    <dgm:pt modelId="{4183FFB5-9969-4841-936B-D85AD142687B}" type="pres">
      <dgm:prSet presAssocID="{3AAD05DD-1DEF-4939-BCD1-4871E55F4211}" presName="compositeNode" presStyleCnt="0">
        <dgm:presLayoutVars>
          <dgm:bulletEnabled val="1"/>
        </dgm:presLayoutVars>
      </dgm:prSet>
      <dgm:spPr/>
    </dgm:pt>
    <dgm:pt modelId="{9A88C307-8B61-4DB4-93A2-CF3DB1A27545}" type="pres">
      <dgm:prSet presAssocID="{3AAD05DD-1DEF-4939-BCD1-4871E55F4211}" presName="bgRect" presStyleLbl="node1" presStyleIdx="0" presStyleCnt="3" custLinFactNeighborY="6505"/>
      <dgm:spPr/>
    </dgm:pt>
    <dgm:pt modelId="{36DEAA51-8AAB-49E9-8716-60E610C453E5}" type="pres">
      <dgm:prSet presAssocID="{3AAD05DD-1DEF-4939-BCD1-4871E55F4211}" presName="parentNode" presStyleLbl="node1" presStyleIdx="0" presStyleCnt="3">
        <dgm:presLayoutVars>
          <dgm:chMax val="0"/>
          <dgm:bulletEnabled val="1"/>
        </dgm:presLayoutVars>
      </dgm:prSet>
      <dgm:spPr/>
    </dgm:pt>
    <dgm:pt modelId="{637D36F2-235B-44C7-9F13-2FCD88805C26}" type="pres">
      <dgm:prSet presAssocID="{3AAD05DD-1DEF-4939-BCD1-4871E55F4211}" presName="childNode" presStyleLbl="node1" presStyleIdx="0" presStyleCnt="3">
        <dgm:presLayoutVars>
          <dgm:bulletEnabled val="1"/>
        </dgm:presLayoutVars>
      </dgm:prSet>
      <dgm:spPr/>
    </dgm:pt>
    <dgm:pt modelId="{107E8FF7-64B4-4856-A579-294D55A383A1}" type="pres">
      <dgm:prSet presAssocID="{F65F5541-22D6-4BE0-9BE9-59FEFC5EBFFE}" presName="hSp" presStyleCnt="0"/>
      <dgm:spPr/>
    </dgm:pt>
    <dgm:pt modelId="{D7D7567D-579C-4342-9939-5B046AE58C02}" type="pres">
      <dgm:prSet presAssocID="{F65F5541-22D6-4BE0-9BE9-59FEFC5EBFFE}" presName="vProcSp" presStyleCnt="0"/>
      <dgm:spPr/>
    </dgm:pt>
    <dgm:pt modelId="{3326833F-DA65-4500-9792-325A1DC732E4}" type="pres">
      <dgm:prSet presAssocID="{F65F5541-22D6-4BE0-9BE9-59FEFC5EBFFE}" presName="vSp1" presStyleCnt="0"/>
      <dgm:spPr/>
    </dgm:pt>
    <dgm:pt modelId="{E4975909-0CC9-492D-A6D2-42F4074EFEFA}" type="pres">
      <dgm:prSet presAssocID="{F65F5541-22D6-4BE0-9BE9-59FEFC5EBFFE}" presName="simulatedConn" presStyleLbl="solidFgAcc1" presStyleIdx="0" presStyleCnt="2"/>
      <dgm:spPr/>
    </dgm:pt>
    <dgm:pt modelId="{D0E3DFA2-4289-42EF-9E3C-B4D5D027F5AC}" type="pres">
      <dgm:prSet presAssocID="{F65F5541-22D6-4BE0-9BE9-59FEFC5EBFFE}" presName="vSp2" presStyleCnt="0"/>
      <dgm:spPr/>
    </dgm:pt>
    <dgm:pt modelId="{FCBAA552-4A28-44EF-9C26-058CAED02D92}" type="pres">
      <dgm:prSet presAssocID="{F65F5541-22D6-4BE0-9BE9-59FEFC5EBFFE}" presName="sibTrans" presStyleCnt="0"/>
      <dgm:spPr/>
    </dgm:pt>
    <dgm:pt modelId="{51E31786-3868-44DF-A778-A8EE5D79235D}" type="pres">
      <dgm:prSet presAssocID="{467487CC-F32C-4463-AD42-74E6BDF6589A}" presName="compositeNode" presStyleCnt="0">
        <dgm:presLayoutVars>
          <dgm:bulletEnabled val="1"/>
        </dgm:presLayoutVars>
      </dgm:prSet>
      <dgm:spPr/>
    </dgm:pt>
    <dgm:pt modelId="{0C3F8BFF-6F7C-4027-A49F-C59718673791}" type="pres">
      <dgm:prSet presAssocID="{467487CC-F32C-4463-AD42-74E6BDF6589A}" presName="bgRect" presStyleLbl="node1" presStyleIdx="1" presStyleCnt="3" custScaleX="277220" custScaleY="188773" custLinFactNeighborX="2728" custLinFactNeighborY="-4937"/>
      <dgm:spPr/>
    </dgm:pt>
    <dgm:pt modelId="{ADB49701-CF3C-4A1A-B8EA-D9B8210DE5FF}" type="pres">
      <dgm:prSet presAssocID="{467487CC-F32C-4463-AD42-74E6BDF6589A}" presName="parentNode" presStyleLbl="node1" presStyleIdx="1" presStyleCnt="3">
        <dgm:presLayoutVars>
          <dgm:chMax val="0"/>
          <dgm:bulletEnabled val="1"/>
        </dgm:presLayoutVars>
      </dgm:prSet>
      <dgm:spPr/>
    </dgm:pt>
    <dgm:pt modelId="{74A3B698-4B82-4656-B4BB-D246D0218439}" type="pres">
      <dgm:prSet presAssocID="{467487CC-F32C-4463-AD42-74E6BDF6589A}" presName="childNode" presStyleLbl="node1" presStyleIdx="1" presStyleCnt="3">
        <dgm:presLayoutVars>
          <dgm:bulletEnabled val="1"/>
        </dgm:presLayoutVars>
      </dgm:prSet>
      <dgm:spPr/>
    </dgm:pt>
    <dgm:pt modelId="{2EEF000D-459B-4325-8965-D5D9944D9618}" type="pres">
      <dgm:prSet presAssocID="{2C90B52B-7BEA-4C5B-92C9-31F25E0EF3B3}" presName="hSp" presStyleCnt="0"/>
      <dgm:spPr/>
    </dgm:pt>
    <dgm:pt modelId="{E56F76C1-42FE-4297-BF4A-960889AFC657}" type="pres">
      <dgm:prSet presAssocID="{2C90B52B-7BEA-4C5B-92C9-31F25E0EF3B3}" presName="vProcSp" presStyleCnt="0"/>
      <dgm:spPr/>
    </dgm:pt>
    <dgm:pt modelId="{C4FC3F9E-724E-4802-8BCA-3609074C872D}" type="pres">
      <dgm:prSet presAssocID="{2C90B52B-7BEA-4C5B-92C9-31F25E0EF3B3}" presName="vSp1" presStyleCnt="0"/>
      <dgm:spPr/>
    </dgm:pt>
    <dgm:pt modelId="{2935AAE8-B8D1-45DB-9549-C1A12FA52F2C}" type="pres">
      <dgm:prSet presAssocID="{2C90B52B-7BEA-4C5B-92C9-31F25E0EF3B3}" presName="simulatedConn" presStyleLbl="solidFgAcc1" presStyleIdx="1" presStyleCnt="2"/>
      <dgm:spPr/>
    </dgm:pt>
    <dgm:pt modelId="{8642F964-CC2B-4CA9-ABFB-8F0FA6DB1B8F}" type="pres">
      <dgm:prSet presAssocID="{2C90B52B-7BEA-4C5B-92C9-31F25E0EF3B3}" presName="vSp2" presStyleCnt="0"/>
      <dgm:spPr/>
    </dgm:pt>
    <dgm:pt modelId="{716D9339-7369-4E1D-B92D-01927D105FED}" type="pres">
      <dgm:prSet presAssocID="{2C90B52B-7BEA-4C5B-92C9-31F25E0EF3B3}" presName="sibTrans" presStyleCnt="0"/>
      <dgm:spPr/>
    </dgm:pt>
    <dgm:pt modelId="{DF478D00-388D-4F95-87A4-7DFDA4EF9993}" type="pres">
      <dgm:prSet presAssocID="{8999DF06-3D19-40E7-B69C-FC2F102D1F9B}" presName="compositeNode" presStyleCnt="0">
        <dgm:presLayoutVars>
          <dgm:bulletEnabled val="1"/>
        </dgm:presLayoutVars>
      </dgm:prSet>
      <dgm:spPr/>
    </dgm:pt>
    <dgm:pt modelId="{95C35735-C474-4647-893C-7F6F88AFCED9}" type="pres">
      <dgm:prSet presAssocID="{8999DF06-3D19-40E7-B69C-FC2F102D1F9B}" presName="bgRect" presStyleLbl="node1" presStyleIdx="2" presStyleCnt="3"/>
      <dgm:spPr/>
    </dgm:pt>
    <dgm:pt modelId="{1A5B8B1E-FC6F-4E15-991E-182231AB986C}" type="pres">
      <dgm:prSet presAssocID="{8999DF06-3D19-40E7-B69C-FC2F102D1F9B}" presName="parentNode" presStyleLbl="node1" presStyleIdx="2" presStyleCnt="3">
        <dgm:presLayoutVars>
          <dgm:chMax val="0"/>
          <dgm:bulletEnabled val="1"/>
        </dgm:presLayoutVars>
      </dgm:prSet>
      <dgm:spPr/>
    </dgm:pt>
    <dgm:pt modelId="{9960BEA8-C57C-4644-9AFA-616C131C55B8}" type="pres">
      <dgm:prSet presAssocID="{8999DF06-3D19-40E7-B69C-FC2F102D1F9B}" presName="childNode" presStyleLbl="node1" presStyleIdx="2" presStyleCnt="3">
        <dgm:presLayoutVars>
          <dgm:bulletEnabled val="1"/>
        </dgm:presLayoutVars>
      </dgm:prSet>
      <dgm:spPr/>
    </dgm:pt>
  </dgm:ptLst>
  <dgm:cxnLst>
    <dgm:cxn modelId="{BDD31E05-A6AC-44CE-AF1B-0DD846447B7C}" srcId="{4AB0538D-4DBC-4A2D-BC70-63FA181599A5}" destId="{3AAD05DD-1DEF-4939-BCD1-4871E55F4211}" srcOrd="0" destOrd="0" parTransId="{9D407159-E0F7-4E55-95D0-5E7CAB6CE553}" sibTransId="{F65F5541-22D6-4BE0-9BE9-59FEFC5EBFFE}"/>
    <dgm:cxn modelId="{4A94430E-CD64-40C9-8D63-5C26E2A29ED1}" srcId="{3AAD05DD-1DEF-4939-BCD1-4871E55F4211}" destId="{79E28C9F-5006-4E30-B652-702A0C2B9772}" srcOrd="1" destOrd="0" parTransId="{9FE8D532-74C4-4D93-9E13-E9930BC3A4BC}" sibTransId="{BA1F197D-82BA-4514-8CC0-3D087800FE10}"/>
    <dgm:cxn modelId="{13AC9B0E-2E36-4192-B17E-7A41182FD246}" type="presOf" srcId="{3AAD05DD-1DEF-4939-BCD1-4871E55F4211}" destId="{36DEAA51-8AAB-49E9-8716-60E610C453E5}" srcOrd="1" destOrd="0" presId="urn:microsoft.com/office/officeart/2005/8/layout/hProcess7"/>
    <dgm:cxn modelId="{FC52A913-B3C3-4726-B5F4-E3EF80B6BEE7}" srcId="{8999DF06-3D19-40E7-B69C-FC2F102D1F9B}" destId="{92DAF170-5F85-405E-A7E9-2E61B7AB6261}" srcOrd="1" destOrd="0" parTransId="{B2D5BA1F-DB37-4D53-9783-2847CD234C83}" sibTransId="{CE65FB14-42E9-4D7F-946D-DC9298421379}"/>
    <dgm:cxn modelId="{F870A414-642E-4DE0-8528-4BA33F1BEBE7}" type="presOf" srcId="{79E28C9F-5006-4E30-B652-702A0C2B9772}" destId="{637D36F2-235B-44C7-9F13-2FCD88805C26}" srcOrd="0" destOrd="1" presId="urn:microsoft.com/office/officeart/2005/8/layout/hProcess7"/>
    <dgm:cxn modelId="{E950CC18-9024-47E1-8188-E617603663D7}" type="presOf" srcId="{71B084F8-5652-46DB-B090-388BBA1E177C}" destId="{9960BEA8-C57C-4644-9AFA-616C131C55B8}" srcOrd="0" destOrd="3" presId="urn:microsoft.com/office/officeart/2005/8/layout/hProcess7"/>
    <dgm:cxn modelId="{857CE218-9C93-4873-B407-2847C7702D85}" type="presOf" srcId="{8999DF06-3D19-40E7-B69C-FC2F102D1F9B}" destId="{1A5B8B1E-FC6F-4E15-991E-182231AB986C}" srcOrd="1" destOrd="0" presId="urn:microsoft.com/office/officeart/2005/8/layout/hProcess7"/>
    <dgm:cxn modelId="{4A5C6C1F-BD36-462D-92F4-50EF10C10B53}" type="presOf" srcId="{2A624A65-2625-4A99-93FD-2AD92EC83C76}" destId="{9960BEA8-C57C-4644-9AFA-616C131C55B8}" srcOrd="0" destOrd="2" presId="urn:microsoft.com/office/officeart/2005/8/layout/hProcess7"/>
    <dgm:cxn modelId="{B4EB0F29-4329-4DA2-A772-46B3011C3F9F}" srcId="{8999DF06-3D19-40E7-B69C-FC2F102D1F9B}" destId="{71B084F8-5652-46DB-B090-388BBA1E177C}" srcOrd="3" destOrd="0" parTransId="{9B464244-A4A5-4CE3-B74A-FBB7F98B702B}" sibTransId="{8EB3EA3B-7DBB-47B8-BA43-4A47B401ED64}"/>
    <dgm:cxn modelId="{7538BE37-33AC-4D28-A79A-A78C0E771FE9}" type="presOf" srcId="{467487CC-F32C-4463-AD42-74E6BDF6589A}" destId="{ADB49701-CF3C-4A1A-B8EA-D9B8210DE5FF}" srcOrd="1" destOrd="0" presId="urn:microsoft.com/office/officeart/2005/8/layout/hProcess7"/>
    <dgm:cxn modelId="{59BBB03A-E54C-4BFE-A5E2-531A12669DA1}" srcId="{467487CC-F32C-4463-AD42-74E6BDF6589A}" destId="{C092A9CB-0F1A-4850-A72B-67D837D5C745}" srcOrd="0" destOrd="0" parTransId="{062D3DB8-9AEB-48C6-A5CE-7C288CFE0429}" sibTransId="{25008EFF-F616-425F-9969-489CD4173C22}"/>
    <dgm:cxn modelId="{5DC24340-9A87-4795-B8B1-AA1550E9C805}" srcId="{4AB0538D-4DBC-4A2D-BC70-63FA181599A5}" destId="{467487CC-F32C-4463-AD42-74E6BDF6589A}" srcOrd="1" destOrd="0" parTransId="{71CA70AD-44DE-4442-A11B-D2FCEC43774F}" sibTransId="{2C90B52B-7BEA-4C5B-92C9-31F25E0EF3B3}"/>
    <dgm:cxn modelId="{60C25961-31D6-47BC-A022-36BAF32A724B}" type="presOf" srcId="{2A584870-D36B-4897-ABAE-49522C490159}" destId="{9960BEA8-C57C-4644-9AFA-616C131C55B8}" srcOrd="0" destOrd="4" presId="urn:microsoft.com/office/officeart/2005/8/layout/hProcess7"/>
    <dgm:cxn modelId="{1D151B42-AA67-4C8F-907D-4BB545FE22D2}" srcId="{8999DF06-3D19-40E7-B69C-FC2F102D1F9B}" destId="{2A584870-D36B-4897-ABAE-49522C490159}" srcOrd="4" destOrd="0" parTransId="{E9B73480-A384-4FB2-9F23-AEF6A64EDCC9}" sibTransId="{80515134-C42E-4420-838E-108A181E4CBD}"/>
    <dgm:cxn modelId="{3BE54245-D466-4D3E-8052-C269FBDC8BB8}" srcId="{8999DF06-3D19-40E7-B69C-FC2F102D1F9B}" destId="{47F5A9A7-9455-414A-AE55-43CD67CC61C7}" srcOrd="0" destOrd="0" parTransId="{A2323381-21D2-4DA7-9A83-855D4A3C760D}" sibTransId="{986C453B-DB40-42F6-B21E-AA7DA4ED5848}"/>
    <dgm:cxn modelId="{220BB16E-8B2C-4E8B-9F7A-16580E2A8122}" type="presOf" srcId="{4AB0538D-4DBC-4A2D-BC70-63FA181599A5}" destId="{9D560852-DF21-4AA3-9EBF-189CDBAC6801}" srcOrd="0" destOrd="0" presId="urn:microsoft.com/office/officeart/2005/8/layout/hProcess7"/>
    <dgm:cxn modelId="{FC571351-AE07-4B90-8345-45FF5DD39B78}" type="presOf" srcId="{467487CC-F32C-4463-AD42-74E6BDF6589A}" destId="{0C3F8BFF-6F7C-4027-A49F-C59718673791}" srcOrd="0" destOrd="0" presId="urn:microsoft.com/office/officeart/2005/8/layout/hProcess7"/>
    <dgm:cxn modelId="{7F07F68E-BDD6-4814-A494-4C860C4CD79C}" srcId="{8999DF06-3D19-40E7-B69C-FC2F102D1F9B}" destId="{2A624A65-2625-4A99-93FD-2AD92EC83C76}" srcOrd="2" destOrd="0" parTransId="{A0C15A40-A085-4EF2-A97A-60710A2D180E}" sibTransId="{B4EA4CF0-9972-4AD9-86B9-E9BE7C353A4B}"/>
    <dgm:cxn modelId="{85759C90-2D4A-4372-96DB-D2F2E2AC25BE}" type="presOf" srcId="{92DAF170-5F85-405E-A7E9-2E61B7AB6261}" destId="{9960BEA8-C57C-4644-9AFA-616C131C55B8}" srcOrd="0" destOrd="1" presId="urn:microsoft.com/office/officeart/2005/8/layout/hProcess7"/>
    <dgm:cxn modelId="{EAF87D94-D936-46FC-9218-9AEB9253499A}" type="presOf" srcId="{ECF63F06-2394-4F6D-A793-9EEB7D9F2AC9}" destId="{74A3B698-4B82-4656-B4BB-D246D0218439}" srcOrd="0" destOrd="1" presId="urn:microsoft.com/office/officeart/2005/8/layout/hProcess7"/>
    <dgm:cxn modelId="{4D3FC2A2-98E1-4E78-B691-329DA1FA5876}" type="presOf" srcId="{C0E9003F-4F4E-48C0-863C-CF65E5A99E87}" destId="{637D36F2-235B-44C7-9F13-2FCD88805C26}" srcOrd="0" destOrd="0" presId="urn:microsoft.com/office/officeart/2005/8/layout/hProcess7"/>
    <dgm:cxn modelId="{8F378AB9-6CA2-4064-937E-50B9428D263F}" type="presOf" srcId="{3AAD05DD-1DEF-4939-BCD1-4871E55F4211}" destId="{9A88C307-8B61-4DB4-93A2-CF3DB1A27545}" srcOrd="0" destOrd="0" presId="urn:microsoft.com/office/officeart/2005/8/layout/hProcess7"/>
    <dgm:cxn modelId="{B9C921D0-2CEB-44C8-BC95-7B6422878544}" type="presOf" srcId="{8999DF06-3D19-40E7-B69C-FC2F102D1F9B}" destId="{95C35735-C474-4647-893C-7F6F88AFCED9}" srcOrd="0" destOrd="0" presId="urn:microsoft.com/office/officeart/2005/8/layout/hProcess7"/>
    <dgm:cxn modelId="{8E95EEDA-6D7B-43D3-AFB1-F285037F98F0}" type="presOf" srcId="{C092A9CB-0F1A-4850-A72B-67D837D5C745}" destId="{74A3B698-4B82-4656-B4BB-D246D0218439}" srcOrd="0" destOrd="0" presId="urn:microsoft.com/office/officeart/2005/8/layout/hProcess7"/>
    <dgm:cxn modelId="{754F35E3-55E6-45C6-8F96-3E7C3D547209}" type="presOf" srcId="{47F5A9A7-9455-414A-AE55-43CD67CC61C7}" destId="{9960BEA8-C57C-4644-9AFA-616C131C55B8}" srcOrd="0" destOrd="0" presId="urn:microsoft.com/office/officeart/2005/8/layout/hProcess7"/>
    <dgm:cxn modelId="{1C6D6EEF-B88A-497E-A491-618D5CF70001}" srcId="{4AB0538D-4DBC-4A2D-BC70-63FA181599A5}" destId="{8999DF06-3D19-40E7-B69C-FC2F102D1F9B}" srcOrd="2" destOrd="0" parTransId="{E2DD88D3-CE80-4540-87FE-E4BB08B4B4B6}" sibTransId="{DCF6F44C-0A04-4CAC-A4FA-A55B5F0C556D}"/>
    <dgm:cxn modelId="{9F41E1F0-2446-425E-A25E-5CC6F02DAC5C}" srcId="{3AAD05DD-1DEF-4939-BCD1-4871E55F4211}" destId="{C0E9003F-4F4E-48C0-863C-CF65E5A99E87}" srcOrd="0" destOrd="0" parTransId="{39672D99-9163-45AC-85FA-E303C33871E1}" sibTransId="{56BDC6CB-58AC-49E3-9FBB-DEBCCE4BE7C9}"/>
    <dgm:cxn modelId="{61259DF8-B2A2-46CC-8CA3-41A275D43B93}" srcId="{467487CC-F32C-4463-AD42-74E6BDF6589A}" destId="{ECF63F06-2394-4F6D-A793-9EEB7D9F2AC9}" srcOrd="1" destOrd="0" parTransId="{433DD397-2586-49B8-BBBB-489AE67DB79E}" sibTransId="{1D44B493-5D66-4180-9D11-977D71F73958}"/>
    <dgm:cxn modelId="{A104E817-2191-45C9-B11E-CACD9ADF341B}" type="presParOf" srcId="{9D560852-DF21-4AA3-9EBF-189CDBAC6801}" destId="{4183FFB5-9969-4841-936B-D85AD142687B}" srcOrd="0" destOrd="0" presId="urn:microsoft.com/office/officeart/2005/8/layout/hProcess7"/>
    <dgm:cxn modelId="{106CC95D-A323-4178-8B8F-A4A31DD22CB0}" type="presParOf" srcId="{4183FFB5-9969-4841-936B-D85AD142687B}" destId="{9A88C307-8B61-4DB4-93A2-CF3DB1A27545}" srcOrd="0" destOrd="0" presId="urn:microsoft.com/office/officeart/2005/8/layout/hProcess7"/>
    <dgm:cxn modelId="{FE98DD34-00A1-4F0A-A1C9-B8F0F9F3C33D}" type="presParOf" srcId="{4183FFB5-9969-4841-936B-D85AD142687B}" destId="{36DEAA51-8AAB-49E9-8716-60E610C453E5}" srcOrd="1" destOrd="0" presId="urn:microsoft.com/office/officeart/2005/8/layout/hProcess7"/>
    <dgm:cxn modelId="{10A4C59B-4441-4389-84A6-BA7BDF94804A}" type="presParOf" srcId="{4183FFB5-9969-4841-936B-D85AD142687B}" destId="{637D36F2-235B-44C7-9F13-2FCD88805C26}" srcOrd="2" destOrd="0" presId="urn:microsoft.com/office/officeart/2005/8/layout/hProcess7"/>
    <dgm:cxn modelId="{9E9C569C-E92B-44CA-9EC0-676CB9C1B845}" type="presParOf" srcId="{9D560852-DF21-4AA3-9EBF-189CDBAC6801}" destId="{107E8FF7-64B4-4856-A579-294D55A383A1}" srcOrd="1" destOrd="0" presId="urn:microsoft.com/office/officeart/2005/8/layout/hProcess7"/>
    <dgm:cxn modelId="{026E0E73-349B-415F-A986-82922E4E65FF}" type="presParOf" srcId="{9D560852-DF21-4AA3-9EBF-189CDBAC6801}" destId="{D7D7567D-579C-4342-9939-5B046AE58C02}" srcOrd="2" destOrd="0" presId="urn:microsoft.com/office/officeart/2005/8/layout/hProcess7"/>
    <dgm:cxn modelId="{867DB061-0C5F-4AA0-A168-1EA303F4C53E}" type="presParOf" srcId="{D7D7567D-579C-4342-9939-5B046AE58C02}" destId="{3326833F-DA65-4500-9792-325A1DC732E4}" srcOrd="0" destOrd="0" presId="urn:microsoft.com/office/officeart/2005/8/layout/hProcess7"/>
    <dgm:cxn modelId="{8AFF5F9D-0929-4718-BD9C-7FC7B5E2377A}" type="presParOf" srcId="{D7D7567D-579C-4342-9939-5B046AE58C02}" destId="{E4975909-0CC9-492D-A6D2-42F4074EFEFA}" srcOrd="1" destOrd="0" presId="urn:microsoft.com/office/officeart/2005/8/layout/hProcess7"/>
    <dgm:cxn modelId="{3229216B-FFF9-46CD-A0B3-20C7EAC9D378}" type="presParOf" srcId="{D7D7567D-579C-4342-9939-5B046AE58C02}" destId="{D0E3DFA2-4289-42EF-9E3C-B4D5D027F5AC}" srcOrd="2" destOrd="0" presId="urn:microsoft.com/office/officeart/2005/8/layout/hProcess7"/>
    <dgm:cxn modelId="{19E8134E-AB84-439A-B67C-EC0D8180474A}" type="presParOf" srcId="{9D560852-DF21-4AA3-9EBF-189CDBAC6801}" destId="{FCBAA552-4A28-44EF-9C26-058CAED02D92}" srcOrd="3" destOrd="0" presId="urn:microsoft.com/office/officeart/2005/8/layout/hProcess7"/>
    <dgm:cxn modelId="{AF6012D9-3A01-4E9F-B2D8-C91D42231BFC}" type="presParOf" srcId="{9D560852-DF21-4AA3-9EBF-189CDBAC6801}" destId="{51E31786-3868-44DF-A778-A8EE5D79235D}" srcOrd="4" destOrd="0" presId="urn:microsoft.com/office/officeart/2005/8/layout/hProcess7"/>
    <dgm:cxn modelId="{F40494A1-9958-4C96-9252-42A902F46C63}" type="presParOf" srcId="{51E31786-3868-44DF-A778-A8EE5D79235D}" destId="{0C3F8BFF-6F7C-4027-A49F-C59718673791}" srcOrd="0" destOrd="0" presId="urn:microsoft.com/office/officeart/2005/8/layout/hProcess7"/>
    <dgm:cxn modelId="{20B3E37F-57A0-4D1C-B37D-85ED43D32801}" type="presParOf" srcId="{51E31786-3868-44DF-A778-A8EE5D79235D}" destId="{ADB49701-CF3C-4A1A-B8EA-D9B8210DE5FF}" srcOrd="1" destOrd="0" presId="urn:microsoft.com/office/officeart/2005/8/layout/hProcess7"/>
    <dgm:cxn modelId="{376C9B09-1927-40B2-BD20-12D75DA21F44}" type="presParOf" srcId="{51E31786-3868-44DF-A778-A8EE5D79235D}" destId="{74A3B698-4B82-4656-B4BB-D246D0218439}" srcOrd="2" destOrd="0" presId="urn:microsoft.com/office/officeart/2005/8/layout/hProcess7"/>
    <dgm:cxn modelId="{A8D21750-E6AA-4B6C-839D-1B0D20F60D40}" type="presParOf" srcId="{9D560852-DF21-4AA3-9EBF-189CDBAC6801}" destId="{2EEF000D-459B-4325-8965-D5D9944D9618}" srcOrd="5" destOrd="0" presId="urn:microsoft.com/office/officeart/2005/8/layout/hProcess7"/>
    <dgm:cxn modelId="{70A118C4-4C4D-4603-9D91-9358E28132B2}" type="presParOf" srcId="{9D560852-DF21-4AA3-9EBF-189CDBAC6801}" destId="{E56F76C1-42FE-4297-BF4A-960889AFC657}" srcOrd="6" destOrd="0" presId="urn:microsoft.com/office/officeart/2005/8/layout/hProcess7"/>
    <dgm:cxn modelId="{A4FD851A-A966-4F8F-A981-039994BAE16B}" type="presParOf" srcId="{E56F76C1-42FE-4297-BF4A-960889AFC657}" destId="{C4FC3F9E-724E-4802-8BCA-3609074C872D}" srcOrd="0" destOrd="0" presId="urn:microsoft.com/office/officeart/2005/8/layout/hProcess7"/>
    <dgm:cxn modelId="{3921E95D-0015-4A9C-990D-46A7A5B54DAA}" type="presParOf" srcId="{E56F76C1-42FE-4297-BF4A-960889AFC657}" destId="{2935AAE8-B8D1-45DB-9549-C1A12FA52F2C}" srcOrd="1" destOrd="0" presId="urn:microsoft.com/office/officeart/2005/8/layout/hProcess7"/>
    <dgm:cxn modelId="{014FFD49-AB7E-4964-B3D7-995DD747946F}" type="presParOf" srcId="{E56F76C1-42FE-4297-BF4A-960889AFC657}" destId="{8642F964-CC2B-4CA9-ABFB-8F0FA6DB1B8F}" srcOrd="2" destOrd="0" presId="urn:microsoft.com/office/officeart/2005/8/layout/hProcess7"/>
    <dgm:cxn modelId="{CE5AF026-CF0F-465D-BACC-563C0877F474}" type="presParOf" srcId="{9D560852-DF21-4AA3-9EBF-189CDBAC6801}" destId="{716D9339-7369-4E1D-B92D-01927D105FED}" srcOrd="7" destOrd="0" presId="urn:microsoft.com/office/officeart/2005/8/layout/hProcess7"/>
    <dgm:cxn modelId="{49337B0C-DB0B-46F6-BD20-35D65EE3E056}" type="presParOf" srcId="{9D560852-DF21-4AA3-9EBF-189CDBAC6801}" destId="{DF478D00-388D-4F95-87A4-7DFDA4EF9993}" srcOrd="8" destOrd="0" presId="urn:microsoft.com/office/officeart/2005/8/layout/hProcess7"/>
    <dgm:cxn modelId="{CAB38E47-680F-4CFA-BB62-8C2510043101}" type="presParOf" srcId="{DF478D00-388D-4F95-87A4-7DFDA4EF9993}" destId="{95C35735-C474-4647-893C-7F6F88AFCED9}" srcOrd="0" destOrd="0" presId="urn:microsoft.com/office/officeart/2005/8/layout/hProcess7"/>
    <dgm:cxn modelId="{5421702E-11AE-4FCF-B54F-9F11D24521B6}" type="presParOf" srcId="{DF478D00-388D-4F95-87A4-7DFDA4EF9993}" destId="{1A5B8B1E-FC6F-4E15-991E-182231AB986C}" srcOrd="1" destOrd="0" presId="urn:microsoft.com/office/officeart/2005/8/layout/hProcess7"/>
    <dgm:cxn modelId="{250ED5AD-5811-4CAA-BFC9-E53435A7F7EF}" type="presParOf" srcId="{DF478D00-388D-4F95-87A4-7DFDA4EF9993}" destId="{9960BEA8-C57C-4644-9AFA-616C131C55B8}"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B0538D-4DBC-4A2D-BC70-63FA181599A5}"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3AAD05DD-1DEF-4939-BCD1-4871E55F4211}">
      <dgm:prSet phldrT="[Text]"/>
      <dgm:spPr/>
      <dgm:t>
        <a:bodyPr/>
        <a:lstStyle/>
        <a:p>
          <a:endParaRPr lang="en-GB" dirty="0">
            <a:solidFill>
              <a:schemeClr val="bg1"/>
            </a:solidFill>
          </a:endParaRPr>
        </a:p>
      </dgm:t>
    </dgm:pt>
    <dgm:pt modelId="{9D407159-E0F7-4E55-95D0-5E7CAB6CE553}" type="parTrans" cxnId="{BDD31E05-A6AC-44CE-AF1B-0DD846447B7C}">
      <dgm:prSet/>
      <dgm:spPr/>
      <dgm:t>
        <a:bodyPr/>
        <a:lstStyle/>
        <a:p>
          <a:endParaRPr lang="en-GB"/>
        </a:p>
      </dgm:t>
    </dgm:pt>
    <dgm:pt modelId="{F65F5541-22D6-4BE0-9BE9-59FEFC5EBFFE}" type="sibTrans" cxnId="{BDD31E05-A6AC-44CE-AF1B-0DD846447B7C}">
      <dgm:prSet/>
      <dgm:spPr/>
      <dgm:t>
        <a:bodyPr/>
        <a:lstStyle/>
        <a:p>
          <a:endParaRPr lang="en-GB"/>
        </a:p>
      </dgm:t>
    </dgm:pt>
    <dgm:pt modelId="{C0E9003F-4F4E-48C0-863C-CF65E5A99E87}">
      <dgm:prSet phldrT="[Text]" custT="1"/>
      <dgm:spPr/>
      <dgm:t>
        <a:bodyPr/>
        <a:lstStyle/>
        <a:p>
          <a:pPr>
            <a:buFont typeface="Courier New" panose="02070309020205020404" pitchFamily="49" charset="0"/>
            <a:buChar char="o"/>
          </a:pPr>
          <a:r>
            <a:rPr lang="en-GB"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Professional Curiosity</a:t>
          </a:r>
          <a:endParaRPr lang="en-GB" sz="800" b="0" dirty="0"/>
        </a:p>
        <a:p>
          <a:pPr>
            <a:buFont typeface="Courier New" panose="02070309020205020404" pitchFamily="49" charset="0"/>
            <a:buChar char="o"/>
          </a:pPr>
          <a:r>
            <a:rPr lang="en-GB" sz="800" b="0" dirty="0"/>
            <a:t>There were some good examples of professional curiosity, several instances where this could have been improved </a:t>
          </a:r>
        </a:p>
        <a:p>
          <a:r>
            <a:rPr lang="en-GB" sz="800" b="0" dirty="0"/>
            <a:t>Some agencies were considering the link between the children’s behaviour and the possibility of sexual harm</a:t>
          </a:r>
        </a:p>
        <a:p>
          <a:r>
            <a:rPr lang="en-GB" sz="800" b="0" dirty="0"/>
            <a:t>The lack of professional curiosity and challenge led to missed opportunities to identify the risk – the risks are not always obvious</a:t>
          </a:r>
        </a:p>
        <a:p>
          <a:r>
            <a:rPr lang="en-GB" sz="800" b="0" dirty="0"/>
            <a:t>Practitioners need to understand what is happing in a family, rather than maki</a:t>
          </a:r>
          <a:r>
            <a:rPr lang="en-GB" sz="900" b="0" dirty="0"/>
            <a:t>ng </a:t>
          </a:r>
          <a:r>
            <a:rPr lang="en-GB" sz="800" b="0" dirty="0"/>
            <a:t>assumptions</a:t>
          </a:r>
          <a:endParaRPr lang="en-GB" sz="800" b="0" dirty="0">
            <a:solidFill>
              <a:schemeClr val="bg1"/>
            </a:solidFill>
          </a:endParaRPr>
        </a:p>
      </dgm:t>
    </dgm:pt>
    <dgm:pt modelId="{39672D99-9163-45AC-85FA-E303C33871E1}" type="parTrans" cxnId="{9F41E1F0-2446-425E-A25E-5CC6F02DAC5C}">
      <dgm:prSet/>
      <dgm:spPr/>
      <dgm:t>
        <a:bodyPr/>
        <a:lstStyle/>
        <a:p>
          <a:endParaRPr lang="en-GB"/>
        </a:p>
      </dgm:t>
    </dgm:pt>
    <dgm:pt modelId="{56BDC6CB-58AC-49E3-9FBB-DEBCCE4BE7C9}" type="sibTrans" cxnId="{9F41E1F0-2446-425E-A25E-5CC6F02DAC5C}">
      <dgm:prSet/>
      <dgm:spPr/>
      <dgm:t>
        <a:bodyPr/>
        <a:lstStyle/>
        <a:p>
          <a:endParaRPr lang="en-GB"/>
        </a:p>
      </dgm:t>
    </dgm:pt>
    <dgm:pt modelId="{467487CC-F32C-4463-AD42-74E6BDF6589A}">
      <dgm:prSet phldrT="[Text]"/>
      <dgm:spPr/>
      <dgm:t>
        <a:bodyPr/>
        <a:lstStyle/>
        <a:p>
          <a:endParaRPr lang="en-GB" dirty="0">
            <a:solidFill>
              <a:schemeClr val="bg1"/>
            </a:solidFill>
          </a:endParaRPr>
        </a:p>
      </dgm:t>
    </dgm:pt>
    <dgm:pt modelId="{71CA70AD-44DE-4442-A11B-D2FCEC43774F}" type="parTrans" cxnId="{5DC24340-9A87-4795-B8B1-AA1550E9C805}">
      <dgm:prSet/>
      <dgm:spPr/>
      <dgm:t>
        <a:bodyPr/>
        <a:lstStyle/>
        <a:p>
          <a:endParaRPr lang="en-GB"/>
        </a:p>
      </dgm:t>
    </dgm:pt>
    <dgm:pt modelId="{2C90B52B-7BEA-4C5B-92C9-31F25E0EF3B3}" type="sibTrans" cxnId="{5DC24340-9A87-4795-B8B1-AA1550E9C805}">
      <dgm:prSet/>
      <dgm:spPr/>
      <dgm:t>
        <a:bodyPr/>
        <a:lstStyle/>
        <a:p>
          <a:endParaRPr lang="en-GB"/>
        </a:p>
      </dgm:t>
    </dgm:pt>
    <dgm:pt modelId="{C092A9CB-0F1A-4850-A72B-67D837D5C745}">
      <dgm:prSet phldrT="[Text]" custT="1"/>
      <dgm:spPr/>
      <dgm:t>
        <a:bodyPr/>
        <a:lstStyle/>
        <a:p>
          <a:pPr>
            <a:buFont typeface="Wingdings" panose="05000000000000000000" pitchFamily="2" charset="2"/>
            <a:buChar char="ü"/>
          </a:pPr>
          <a:r>
            <a:rPr lang="en-GB"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Assessment of Risk</a:t>
          </a:r>
          <a:endParaRPr lang="en-GB" sz="1000" b="0" dirty="0"/>
        </a:p>
        <a:p>
          <a:pPr>
            <a:buFont typeface="Wingdings" panose="05000000000000000000" pitchFamily="2" charset="2"/>
            <a:buChar char="ü"/>
          </a:pPr>
          <a:r>
            <a:rPr lang="en-GB" sz="900" b="0" dirty="0"/>
            <a:t>The risks posed by the adults were never fully explored and understood by agencies involved with the family</a:t>
          </a:r>
        </a:p>
        <a:p>
          <a:r>
            <a:rPr lang="en-GB" sz="900" b="0" dirty="0"/>
            <a:t>Risk assessments was not applied to any of the work undertaken in the early intervention framework</a:t>
          </a:r>
        </a:p>
        <a:p>
          <a:r>
            <a:rPr lang="en-GB" sz="900" b="0" dirty="0"/>
            <a:t>Some agencies held information regarding the risks, however these risks were not always shared and therefore the significance of the risks was lost over time</a:t>
          </a:r>
          <a:endParaRPr lang="en-GB" sz="900" b="0" dirty="0">
            <a:solidFill>
              <a:schemeClr val="bg1"/>
            </a:solidFill>
          </a:endParaRPr>
        </a:p>
      </dgm:t>
    </dgm:pt>
    <dgm:pt modelId="{062D3DB8-9AEB-48C6-A5CE-7C288CFE0429}" type="parTrans" cxnId="{59BBB03A-E54C-4BFE-A5E2-531A12669DA1}">
      <dgm:prSet/>
      <dgm:spPr/>
      <dgm:t>
        <a:bodyPr/>
        <a:lstStyle/>
        <a:p>
          <a:endParaRPr lang="en-GB"/>
        </a:p>
      </dgm:t>
    </dgm:pt>
    <dgm:pt modelId="{25008EFF-F616-425F-9969-489CD4173C22}" type="sibTrans" cxnId="{59BBB03A-E54C-4BFE-A5E2-531A12669DA1}">
      <dgm:prSet/>
      <dgm:spPr/>
      <dgm:t>
        <a:bodyPr/>
        <a:lstStyle/>
        <a:p>
          <a:endParaRPr lang="en-GB"/>
        </a:p>
      </dgm:t>
    </dgm:pt>
    <dgm:pt modelId="{8999DF06-3D19-40E7-B69C-FC2F102D1F9B}">
      <dgm:prSet phldrT="[Text]" custT="1"/>
      <dgm:spPr>
        <a:effectLst>
          <a:glow rad="139700">
            <a:schemeClr val="accent1">
              <a:satMod val="175000"/>
              <a:alpha val="40000"/>
            </a:schemeClr>
          </a:glow>
        </a:effectLst>
        <a:scene3d>
          <a:camera prst="orthographicFront"/>
          <a:lightRig rig="threePt" dir="t"/>
        </a:scene3d>
        <a:sp3d>
          <a:bevelT w="165100" prst="coolSlant"/>
        </a:sp3d>
      </dgm:spPr>
      <dgm:t>
        <a:bodyPr/>
        <a:lstStyle/>
        <a:p>
          <a:endParaRPr lang="en-GB" sz="2400" dirty="0">
            <a:solidFill>
              <a:schemeClr val="bg1"/>
            </a:solidFill>
          </a:endParaRPr>
        </a:p>
      </dgm:t>
    </dgm:pt>
    <dgm:pt modelId="{E2DD88D3-CE80-4540-87FE-E4BB08B4B4B6}" type="parTrans" cxnId="{1C6D6EEF-B88A-497E-A491-618D5CF70001}">
      <dgm:prSet/>
      <dgm:spPr/>
      <dgm:t>
        <a:bodyPr/>
        <a:lstStyle/>
        <a:p>
          <a:endParaRPr lang="en-GB"/>
        </a:p>
      </dgm:t>
    </dgm:pt>
    <dgm:pt modelId="{DCF6F44C-0A04-4CAC-A4FA-A55B5F0C556D}" type="sibTrans" cxnId="{1C6D6EEF-B88A-497E-A491-618D5CF70001}">
      <dgm:prSet/>
      <dgm:spPr/>
      <dgm:t>
        <a:bodyPr/>
        <a:lstStyle/>
        <a:p>
          <a:endParaRPr lang="en-GB"/>
        </a:p>
      </dgm:t>
    </dgm:pt>
    <dgm:pt modelId="{47F5A9A7-9455-414A-AE55-43CD67CC61C7}">
      <dgm:prSet phldrT="[Text]"/>
      <dgm:spPr/>
      <dgm:t>
        <a:bodyPr/>
        <a:lstStyle/>
        <a:p>
          <a:pPr>
            <a:buFont typeface="Wingdings" panose="05000000000000000000" pitchFamily="2" charset="2"/>
            <a:buChar char=""/>
          </a:pPr>
          <a:endParaRPr lang="en-GB" dirty="0">
            <a:solidFill>
              <a:schemeClr val="bg1"/>
            </a:solidFill>
          </a:endParaRPr>
        </a:p>
      </dgm:t>
    </dgm:pt>
    <dgm:pt modelId="{A2323381-21D2-4DA7-9A83-855D4A3C760D}" type="parTrans" cxnId="{3BE54245-D466-4D3E-8052-C269FBDC8BB8}">
      <dgm:prSet/>
      <dgm:spPr/>
      <dgm:t>
        <a:bodyPr/>
        <a:lstStyle/>
        <a:p>
          <a:endParaRPr lang="en-GB"/>
        </a:p>
      </dgm:t>
    </dgm:pt>
    <dgm:pt modelId="{986C453B-DB40-42F6-B21E-AA7DA4ED5848}" type="sibTrans" cxnId="{3BE54245-D466-4D3E-8052-C269FBDC8BB8}">
      <dgm:prSet/>
      <dgm:spPr/>
      <dgm:t>
        <a:bodyPr/>
        <a:lstStyle/>
        <a:p>
          <a:endParaRPr lang="en-GB"/>
        </a:p>
      </dgm:t>
    </dgm:pt>
    <dgm:pt modelId="{57440828-B382-4365-81BD-20AA8612D33F}">
      <dgm:prSet custT="1"/>
      <dgm:spPr/>
      <dgm:t>
        <a:bodyPr/>
        <a:lstStyle/>
        <a:p>
          <a:pPr>
            <a:buFont typeface="Courier New" panose="02070309020205020404" pitchFamily="49" charset="0"/>
            <a:buChar char="o"/>
          </a:pPr>
          <a:endParaRPr lang="en-GB" sz="900" b="1" dirty="0"/>
        </a:p>
      </dgm:t>
    </dgm:pt>
    <dgm:pt modelId="{DEEA9D89-5F41-4E29-81B2-6944A91B4D04}" type="parTrans" cxnId="{6426DBAF-5985-4BD0-8A68-ABF644C1387B}">
      <dgm:prSet/>
      <dgm:spPr/>
      <dgm:t>
        <a:bodyPr/>
        <a:lstStyle/>
        <a:p>
          <a:endParaRPr lang="en-GB"/>
        </a:p>
      </dgm:t>
    </dgm:pt>
    <dgm:pt modelId="{317F75B4-04E1-4387-B22E-EB32275CDB2D}" type="sibTrans" cxnId="{6426DBAF-5985-4BD0-8A68-ABF644C1387B}">
      <dgm:prSet/>
      <dgm:spPr/>
      <dgm:t>
        <a:bodyPr/>
        <a:lstStyle/>
        <a:p>
          <a:endParaRPr lang="en-GB"/>
        </a:p>
      </dgm:t>
    </dgm:pt>
    <dgm:pt modelId="{413367C9-A493-4828-9D7E-9AC0A6F13522}">
      <dgm:prSet phldrT="[Text]" custT="1"/>
      <dgm:spPr/>
      <dgm:t>
        <a:bodyPr/>
        <a:lstStyle/>
        <a:p>
          <a:pPr>
            <a:buFont typeface="Wingdings" panose="05000000000000000000" pitchFamily="2" charset="2"/>
            <a:buChar char="ü"/>
          </a:pPr>
          <a:endParaRPr lang="en-GB" sz="900" b="1" dirty="0"/>
        </a:p>
      </dgm:t>
    </dgm:pt>
    <dgm:pt modelId="{980B891F-3038-4E41-B2AA-600229EBABBD}" type="parTrans" cxnId="{8F807A3D-D240-484B-9121-4CD7D7EF5A55}">
      <dgm:prSet/>
      <dgm:spPr/>
      <dgm:t>
        <a:bodyPr/>
        <a:lstStyle/>
        <a:p>
          <a:endParaRPr lang="en-GB"/>
        </a:p>
      </dgm:t>
    </dgm:pt>
    <dgm:pt modelId="{306798E0-6441-4977-A926-1A10C315F179}" type="sibTrans" cxnId="{8F807A3D-D240-484B-9121-4CD7D7EF5A55}">
      <dgm:prSet/>
      <dgm:spPr/>
      <dgm:t>
        <a:bodyPr/>
        <a:lstStyle/>
        <a:p>
          <a:endParaRPr lang="en-GB"/>
        </a:p>
      </dgm:t>
    </dgm:pt>
    <dgm:pt modelId="{B5C9246E-86BC-4C8F-8FBC-9A657018A485}">
      <dgm:prSet phldrT="[Text]" custT="1"/>
      <dgm:spPr/>
      <dgm:t>
        <a:bodyPr/>
        <a:lstStyle/>
        <a:p>
          <a:r>
            <a:rPr lang="en-GB" sz="1000" dirty="0"/>
            <a:t>. </a:t>
          </a:r>
          <a:endParaRPr lang="en-GB" sz="1000" dirty="0">
            <a:solidFill>
              <a:schemeClr val="bg1"/>
            </a:solidFill>
          </a:endParaRPr>
        </a:p>
      </dgm:t>
    </dgm:pt>
    <dgm:pt modelId="{19B73A3E-1256-41CF-8CA3-AE390EC23BA6}" type="parTrans" cxnId="{6F2F969E-111F-40AA-B054-42BC5FF8B265}">
      <dgm:prSet/>
      <dgm:spPr/>
      <dgm:t>
        <a:bodyPr/>
        <a:lstStyle/>
        <a:p>
          <a:endParaRPr lang="en-GB"/>
        </a:p>
      </dgm:t>
    </dgm:pt>
    <dgm:pt modelId="{6BDA290C-2D00-4748-904F-15FDAB8D0C70}" type="sibTrans" cxnId="{6F2F969E-111F-40AA-B054-42BC5FF8B265}">
      <dgm:prSet/>
      <dgm:spPr/>
      <dgm:t>
        <a:bodyPr/>
        <a:lstStyle/>
        <a:p>
          <a:endParaRPr lang="en-GB"/>
        </a:p>
      </dgm:t>
    </dgm:pt>
    <dgm:pt modelId="{9D560852-DF21-4AA3-9EBF-189CDBAC6801}" type="pres">
      <dgm:prSet presAssocID="{4AB0538D-4DBC-4A2D-BC70-63FA181599A5}" presName="Name0" presStyleCnt="0">
        <dgm:presLayoutVars>
          <dgm:dir/>
          <dgm:animLvl val="lvl"/>
          <dgm:resizeHandles val="exact"/>
        </dgm:presLayoutVars>
      </dgm:prSet>
      <dgm:spPr/>
    </dgm:pt>
    <dgm:pt modelId="{4183FFB5-9969-4841-936B-D85AD142687B}" type="pres">
      <dgm:prSet presAssocID="{3AAD05DD-1DEF-4939-BCD1-4871E55F4211}" presName="compositeNode" presStyleCnt="0">
        <dgm:presLayoutVars>
          <dgm:bulletEnabled val="1"/>
        </dgm:presLayoutVars>
      </dgm:prSet>
      <dgm:spPr/>
    </dgm:pt>
    <dgm:pt modelId="{9A88C307-8B61-4DB4-93A2-CF3DB1A27545}" type="pres">
      <dgm:prSet presAssocID="{3AAD05DD-1DEF-4939-BCD1-4871E55F4211}" presName="bgRect" presStyleLbl="node1" presStyleIdx="0" presStyleCnt="3" custLinFactNeighborX="1215" custLinFactNeighborY="10496"/>
      <dgm:spPr/>
    </dgm:pt>
    <dgm:pt modelId="{36DEAA51-8AAB-49E9-8716-60E610C453E5}" type="pres">
      <dgm:prSet presAssocID="{3AAD05DD-1DEF-4939-BCD1-4871E55F4211}" presName="parentNode" presStyleLbl="node1" presStyleIdx="0" presStyleCnt="3">
        <dgm:presLayoutVars>
          <dgm:chMax val="0"/>
          <dgm:bulletEnabled val="1"/>
        </dgm:presLayoutVars>
      </dgm:prSet>
      <dgm:spPr/>
    </dgm:pt>
    <dgm:pt modelId="{637D36F2-235B-44C7-9F13-2FCD88805C26}" type="pres">
      <dgm:prSet presAssocID="{3AAD05DD-1DEF-4939-BCD1-4871E55F4211}" presName="childNode" presStyleLbl="node1" presStyleIdx="0" presStyleCnt="3">
        <dgm:presLayoutVars>
          <dgm:bulletEnabled val="1"/>
        </dgm:presLayoutVars>
      </dgm:prSet>
      <dgm:spPr/>
    </dgm:pt>
    <dgm:pt modelId="{107E8FF7-64B4-4856-A579-294D55A383A1}" type="pres">
      <dgm:prSet presAssocID="{F65F5541-22D6-4BE0-9BE9-59FEFC5EBFFE}" presName="hSp" presStyleCnt="0"/>
      <dgm:spPr/>
    </dgm:pt>
    <dgm:pt modelId="{D7D7567D-579C-4342-9939-5B046AE58C02}" type="pres">
      <dgm:prSet presAssocID="{F65F5541-22D6-4BE0-9BE9-59FEFC5EBFFE}" presName="vProcSp" presStyleCnt="0"/>
      <dgm:spPr/>
    </dgm:pt>
    <dgm:pt modelId="{3326833F-DA65-4500-9792-325A1DC732E4}" type="pres">
      <dgm:prSet presAssocID="{F65F5541-22D6-4BE0-9BE9-59FEFC5EBFFE}" presName="vSp1" presStyleCnt="0"/>
      <dgm:spPr/>
    </dgm:pt>
    <dgm:pt modelId="{E4975909-0CC9-492D-A6D2-42F4074EFEFA}" type="pres">
      <dgm:prSet presAssocID="{F65F5541-22D6-4BE0-9BE9-59FEFC5EBFFE}" presName="simulatedConn" presStyleLbl="solidFgAcc1" presStyleIdx="0" presStyleCnt="2"/>
      <dgm:spPr/>
    </dgm:pt>
    <dgm:pt modelId="{D0E3DFA2-4289-42EF-9E3C-B4D5D027F5AC}" type="pres">
      <dgm:prSet presAssocID="{F65F5541-22D6-4BE0-9BE9-59FEFC5EBFFE}" presName="vSp2" presStyleCnt="0"/>
      <dgm:spPr/>
    </dgm:pt>
    <dgm:pt modelId="{FCBAA552-4A28-44EF-9C26-058CAED02D92}" type="pres">
      <dgm:prSet presAssocID="{F65F5541-22D6-4BE0-9BE9-59FEFC5EBFFE}" presName="sibTrans" presStyleCnt="0"/>
      <dgm:spPr/>
    </dgm:pt>
    <dgm:pt modelId="{51E31786-3868-44DF-A778-A8EE5D79235D}" type="pres">
      <dgm:prSet presAssocID="{467487CC-F32C-4463-AD42-74E6BDF6589A}" presName="compositeNode" presStyleCnt="0">
        <dgm:presLayoutVars>
          <dgm:bulletEnabled val="1"/>
        </dgm:presLayoutVars>
      </dgm:prSet>
      <dgm:spPr/>
    </dgm:pt>
    <dgm:pt modelId="{0C3F8BFF-6F7C-4027-A49F-C59718673791}" type="pres">
      <dgm:prSet presAssocID="{467487CC-F32C-4463-AD42-74E6BDF6589A}" presName="bgRect" presStyleLbl="node1" presStyleIdx="1" presStyleCnt="3" custLinFactNeighborX="1758" custLinFactNeighborY="10496"/>
      <dgm:spPr/>
    </dgm:pt>
    <dgm:pt modelId="{ADB49701-CF3C-4A1A-B8EA-D9B8210DE5FF}" type="pres">
      <dgm:prSet presAssocID="{467487CC-F32C-4463-AD42-74E6BDF6589A}" presName="parentNode" presStyleLbl="node1" presStyleIdx="1" presStyleCnt="3">
        <dgm:presLayoutVars>
          <dgm:chMax val="0"/>
          <dgm:bulletEnabled val="1"/>
        </dgm:presLayoutVars>
      </dgm:prSet>
      <dgm:spPr/>
    </dgm:pt>
    <dgm:pt modelId="{74A3B698-4B82-4656-B4BB-D246D0218439}" type="pres">
      <dgm:prSet presAssocID="{467487CC-F32C-4463-AD42-74E6BDF6589A}" presName="childNode" presStyleLbl="node1" presStyleIdx="1" presStyleCnt="3">
        <dgm:presLayoutVars>
          <dgm:bulletEnabled val="1"/>
        </dgm:presLayoutVars>
      </dgm:prSet>
      <dgm:spPr/>
    </dgm:pt>
    <dgm:pt modelId="{2EEF000D-459B-4325-8965-D5D9944D9618}" type="pres">
      <dgm:prSet presAssocID="{2C90B52B-7BEA-4C5B-92C9-31F25E0EF3B3}" presName="hSp" presStyleCnt="0"/>
      <dgm:spPr/>
    </dgm:pt>
    <dgm:pt modelId="{E56F76C1-42FE-4297-BF4A-960889AFC657}" type="pres">
      <dgm:prSet presAssocID="{2C90B52B-7BEA-4C5B-92C9-31F25E0EF3B3}" presName="vProcSp" presStyleCnt="0"/>
      <dgm:spPr/>
    </dgm:pt>
    <dgm:pt modelId="{C4FC3F9E-724E-4802-8BCA-3609074C872D}" type="pres">
      <dgm:prSet presAssocID="{2C90B52B-7BEA-4C5B-92C9-31F25E0EF3B3}" presName="vSp1" presStyleCnt="0"/>
      <dgm:spPr/>
    </dgm:pt>
    <dgm:pt modelId="{2935AAE8-B8D1-45DB-9549-C1A12FA52F2C}" type="pres">
      <dgm:prSet presAssocID="{2C90B52B-7BEA-4C5B-92C9-31F25E0EF3B3}" presName="simulatedConn" presStyleLbl="solidFgAcc1" presStyleIdx="1" presStyleCnt="2"/>
      <dgm:spPr/>
    </dgm:pt>
    <dgm:pt modelId="{8642F964-CC2B-4CA9-ABFB-8F0FA6DB1B8F}" type="pres">
      <dgm:prSet presAssocID="{2C90B52B-7BEA-4C5B-92C9-31F25E0EF3B3}" presName="vSp2" presStyleCnt="0"/>
      <dgm:spPr/>
    </dgm:pt>
    <dgm:pt modelId="{716D9339-7369-4E1D-B92D-01927D105FED}" type="pres">
      <dgm:prSet presAssocID="{2C90B52B-7BEA-4C5B-92C9-31F25E0EF3B3}" presName="sibTrans" presStyleCnt="0"/>
      <dgm:spPr/>
    </dgm:pt>
    <dgm:pt modelId="{DF478D00-388D-4F95-87A4-7DFDA4EF9993}" type="pres">
      <dgm:prSet presAssocID="{8999DF06-3D19-40E7-B69C-FC2F102D1F9B}" presName="compositeNode" presStyleCnt="0">
        <dgm:presLayoutVars>
          <dgm:bulletEnabled val="1"/>
        </dgm:presLayoutVars>
      </dgm:prSet>
      <dgm:spPr/>
    </dgm:pt>
    <dgm:pt modelId="{95C35735-C474-4647-893C-7F6F88AFCED9}" type="pres">
      <dgm:prSet presAssocID="{8999DF06-3D19-40E7-B69C-FC2F102D1F9B}" presName="bgRect" presStyleLbl="node1" presStyleIdx="2" presStyleCnt="3" custScaleX="349825" custScaleY="234187" custLinFactNeighborX="227" custLinFactNeighborY="-13030"/>
      <dgm:spPr/>
    </dgm:pt>
    <dgm:pt modelId="{1A5B8B1E-FC6F-4E15-991E-182231AB986C}" type="pres">
      <dgm:prSet presAssocID="{8999DF06-3D19-40E7-B69C-FC2F102D1F9B}" presName="parentNode" presStyleLbl="node1" presStyleIdx="2" presStyleCnt="3">
        <dgm:presLayoutVars>
          <dgm:chMax val="0"/>
          <dgm:bulletEnabled val="1"/>
        </dgm:presLayoutVars>
      </dgm:prSet>
      <dgm:spPr/>
    </dgm:pt>
    <dgm:pt modelId="{9960BEA8-C57C-4644-9AFA-616C131C55B8}" type="pres">
      <dgm:prSet presAssocID="{8999DF06-3D19-40E7-B69C-FC2F102D1F9B}" presName="childNode" presStyleLbl="node1" presStyleIdx="2" presStyleCnt="3">
        <dgm:presLayoutVars>
          <dgm:bulletEnabled val="1"/>
        </dgm:presLayoutVars>
      </dgm:prSet>
      <dgm:spPr/>
    </dgm:pt>
  </dgm:ptLst>
  <dgm:cxnLst>
    <dgm:cxn modelId="{BDD31E05-A6AC-44CE-AF1B-0DD846447B7C}" srcId="{4AB0538D-4DBC-4A2D-BC70-63FA181599A5}" destId="{3AAD05DD-1DEF-4939-BCD1-4871E55F4211}" srcOrd="0" destOrd="0" parTransId="{9D407159-E0F7-4E55-95D0-5E7CAB6CE553}" sibTransId="{F65F5541-22D6-4BE0-9BE9-59FEFC5EBFFE}"/>
    <dgm:cxn modelId="{13AC9B0E-2E36-4192-B17E-7A41182FD246}" type="presOf" srcId="{3AAD05DD-1DEF-4939-BCD1-4871E55F4211}" destId="{36DEAA51-8AAB-49E9-8716-60E610C453E5}" srcOrd="1" destOrd="0" presId="urn:microsoft.com/office/officeart/2005/8/layout/hProcess7"/>
    <dgm:cxn modelId="{857CE218-9C93-4873-B407-2847C7702D85}" type="presOf" srcId="{8999DF06-3D19-40E7-B69C-FC2F102D1F9B}" destId="{1A5B8B1E-FC6F-4E15-991E-182231AB986C}" srcOrd="1" destOrd="0" presId="urn:microsoft.com/office/officeart/2005/8/layout/hProcess7"/>
    <dgm:cxn modelId="{7538BE37-33AC-4D28-A79A-A78C0E771FE9}" type="presOf" srcId="{467487CC-F32C-4463-AD42-74E6BDF6589A}" destId="{ADB49701-CF3C-4A1A-B8EA-D9B8210DE5FF}" srcOrd="1" destOrd="0" presId="urn:microsoft.com/office/officeart/2005/8/layout/hProcess7"/>
    <dgm:cxn modelId="{15460A39-8C8D-4087-A377-B3C28715F52E}" type="presOf" srcId="{57440828-B382-4365-81BD-20AA8612D33F}" destId="{637D36F2-235B-44C7-9F13-2FCD88805C26}" srcOrd="0" destOrd="1" presId="urn:microsoft.com/office/officeart/2005/8/layout/hProcess7"/>
    <dgm:cxn modelId="{59BBB03A-E54C-4BFE-A5E2-531A12669DA1}" srcId="{467487CC-F32C-4463-AD42-74E6BDF6589A}" destId="{C092A9CB-0F1A-4850-A72B-67D837D5C745}" srcOrd="0" destOrd="0" parTransId="{062D3DB8-9AEB-48C6-A5CE-7C288CFE0429}" sibTransId="{25008EFF-F616-425F-9969-489CD4173C22}"/>
    <dgm:cxn modelId="{8F807A3D-D240-484B-9121-4CD7D7EF5A55}" srcId="{467487CC-F32C-4463-AD42-74E6BDF6589A}" destId="{413367C9-A493-4828-9D7E-9AC0A6F13522}" srcOrd="1" destOrd="0" parTransId="{980B891F-3038-4E41-B2AA-600229EBABBD}" sibTransId="{306798E0-6441-4977-A926-1A10C315F179}"/>
    <dgm:cxn modelId="{5DC24340-9A87-4795-B8B1-AA1550E9C805}" srcId="{4AB0538D-4DBC-4A2D-BC70-63FA181599A5}" destId="{467487CC-F32C-4463-AD42-74E6BDF6589A}" srcOrd="1" destOrd="0" parTransId="{71CA70AD-44DE-4442-A11B-D2FCEC43774F}" sibTransId="{2C90B52B-7BEA-4C5B-92C9-31F25E0EF3B3}"/>
    <dgm:cxn modelId="{3BE54245-D466-4D3E-8052-C269FBDC8BB8}" srcId="{8999DF06-3D19-40E7-B69C-FC2F102D1F9B}" destId="{47F5A9A7-9455-414A-AE55-43CD67CC61C7}" srcOrd="0" destOrd="0" parTransId="{A2323381-21D2-4DA7-9A83-855D4A3C760D}" sibTransId="{986C453B-DB40-42F6-B21E-AA7DA4ED5848}"/>
    <dgm:cxn modelId="{220BB16E-8B2C-4E8B-9F7A-16580E2A8122}" type="presOf" srcId="{4AB0538D-4DBC-4A2D-BC70-63FA181599A5}" destId="{9D560852-DF21-4AA3-9EBF-189CDBAC6801}" srcOrd="0" destOrd="0" presId="urn:microsoft.com/office/officeart/2005/8/layout/hProcess7"/>
    <dgm:cxn modelId="{FC571351-AE07-4B90-8345-45FF5DD39B78}" type="presOf" srcId="{467487CC-F32C-4463-AD42-74E6BDF6589A}" destId="{0C3F8BFF-6F7C-4027-A49F-C59718673791}" srcOrd="0" destOrd="0" presId="urn:microsoft.com/office/officeart/2005/8/layout/hProcess7"/>
    <dgm:cxn modelId="{6F2F969E-111F-40AA-B054-42BC5FF8B265}" srcId="{467487CC-F32C-4463-AD42-74E6BDF6589A}" destId="{B5C9246E-86BC-4C8F-8FBC-9A657018A485}" srcOrd="2" destOrd="0" parTransId="{19B73A3E-1256-41CF-8CA3-AE390EC23BA6}" sibTransId="{6BDA290C-2D00-4748-904F-15FDAB8D0C70}"/>
    <dgm:cxn modelId="{4D3FC2A2-98E1-4E78-B691-329DA1FA5876}" type="presOf" srcId="{C0E9003F-4F4E-48C0-863C-CF65E5A99E87}" destId="{637D36F2-235B-44C7-9F13-2FCD88805C26}" srcOrd="0" destOrd="0" presId="urn:microsoft.com/office/officeart/2005/8/layout/hProcess7"/>
    <dgm:cxn modelId="{6426DBAF-5985-4BD0-8A68-ABF644C1387B}" srcId="{3AAD05DD-1DEF-4939-BCD1-4871E55F4211}" destId="{57440828-B382-4365-81BD-20AA8612D33F}" srcOrd="1" destOrd="0" parTransId="{DEEA9D89-5F41-4E29-81B2-6944A91B4D04}" sibTransId="{317F75B4-04E1-4387-B22E-EB32275CDB2D}"/>
    <dgm:cxn modelId="{8F378AB9-6CA2-4064-937E-50B9428D263F}" type="presOf" srcId="{3AAD05DD-1DEF-4939-BCD1-4871E55F4211}" destId="{9A88C307-8B61-4DB4-93A2-CF3DB1A27545}" srcOrd="0" destOrd="0" presId="urn:microsoft.com/office/officeart/2005/8/layout/hProcess7"/>
    <dgm:cxn modelId="{5FCE36C6-3A16-424C-902B-A8A7240B4D62}" type="presOf" srcId="{413367C9-A493-4828-9D7E-9AC0A6F13522}" destId="{74A3B698-4B82-4656-B4BB-D246D0218439}" srcOrd="0" destOrd="1" presId="urn:microsoft.com/office/officeart/2005/8/layout/hProcess7"/>
    <dgm:cxn modelId="{B9C921D0-2CEB-44C8-BC95-7B6422878544}" type="presOf" srcId="{8999DF06-3D19-40E7-B69C-FC2F102D1F9B}" destId="{95C35735-C474-4647-893C-7F6F88AFCED9}" srcOrd="0" destOrd="0" presId="urn:microsoft.com/office/officeart/2005/8/layout/hProcess7"/>
    <dgm:cxn modelId="{21AC88DA-CBBF-4ADF-AB38-33DA327B0527}" type="presOf" srcId="{B5C9246E-86BC-4C8F-8FBC-9A657018A485}" destId="{74A3B698-4B82-4656-B4BB-D246D0218439}" srcOrd="0" destOrd="2" presId="urn:microsoft.com/office/officeart/2005/8/layout/hProcess7"/>
    <dgm:cxn modelId="{8E95EEDA-6D7B-43D3-AFB1-F285037F98F0}" type="presOf" srcId="{C092A9CB-0F1A-4850-A72B-67D837D5C745}" destId="{74A3B698-4B82-4656-B4BB-D246D0218439}" srcOrd="0" destOrd="0" presId="urn:microsoft.com/office/officeart/2005/8/layout/hProcess7"/>
    <dgm:cxn modelId="{754F35E3-55E6-45C6-8F96-3E7C3D547209}" type="presOf" srcId="{47F5A9A7-9455-414A-AE55-43CD67CC61C7}" destId="{9960BEA8-C57C-4644-9AFA-616C131C55B8}" srcOrd="0" destOrd="0" presId="urn:microsoft.com/office/officeart/2005/8/layout/hProcess7"/>
    <dgm:cxn modelId="{1C6D6EEF-B88A-497E-A491-618D5CF70001}" srcId="{4AB0538D-4DBC-4A2D-BC70-63FA181599A5}" destId="{8999DF06-3D19-40E7-B69C-FC2F102D1F9B}" srcOrd="2" destOrd="0" parTransId="{E2DD88D3-CE80-4540-87FE-E4BB08B4B4B6}" sibTransId="{DCF6F44C-0A04-4CAC-A4FA-A55B5F0C556D}"/>
    <dgm:cxn modelId="{9F41E1F0-2446-425E-A25E-5CC6F02DAC5C}" srcId="{3AAD05DD-1DEF-4939-BCD1-4871E55F4211}" destId="{C0E9003F-4F4E-48C0-863C-CF65E5A99E87}" srcOrd="0" destOrd="0" parTransId="{39672D99-9163-45AC-85FA-E303C33871E1}" sibTransId="{56BDC6CB-58AC-49E3-9FBB-DEBCCE4BE7C9}"/>
    <dgm:cxn modelId="{A104E817-2191-45C9-B11E-CACD9ADF341B}" type="presParOf" srcId="{9D560852-DF21-4AA3-9EBF-189CDBAC6801}" destId="{4183FFB5-9969-4841-936B-D85AD142687B}" srcOrd="0" destOrd="0" presId="urn:microsoft.com/office/officeart/2005/8/layout/hProcess7"/>
    <dgm:cxn modelId="{106CC95D-A323-4178-8B8F-A4A31DD22CB0}" type="presParOf" srcId="{4183FFB5-9969-4841-936B-D85AD142687B}" destId="{9A88C307-8B61-4DB4-93A2-CF3DB1A27545}" srcOrd="0" destOrd="0" presId="urn:microsoft.com/office/officeart/2005/8/layout/hProcess7"/>
    <dgm:cxn modelId="{FE98DD34-00A1-4F0A-A1C9-B8F0F9F3C33D}" type="presParOf" srcId="{4183FFB5-9969-4841-936B-D85AD142687B}" destId="{36DEAA51-8AAB-49E9-8716-60E610C453E5}" srcOrd="1" destOrd="0" presId="urn:microsoft.com/office/officeart/2005/8/layout/hProcess7"/>
    <dgm:cxn modelId="{10A4C59B-4441-4389-84A6-BA7BDF94804A}" type="presParOf" srcId="{4183FFB5-9969-4841-936B-D85AD142687B}" destId="{637D36F2-235B-44C7-9F13-2FCD88805C26}" srcOrd="2" destOrd="0" presId="urn:microsoft.com/office/officeart/2005/8/layout/hProcess7"/>
    <dgm:cxn modelId="{9E9C569C-E92B-44CA-9EC0-676CB9C1B845}" type="presParOf" srcId="{9D560852-DF21-4AA3-9EBF-189CDBAC6801}" destId="{107E8FF7-64B4-4856-A579-294D55A383A1}" srcOrd="1" destOrd="0" presId="urn:microsoft.com/office/officeart/2005/8/layout/hProcess7"/>
    <dgm:cxn modelId="{026E0E73-349B-415F-A986-82922E4E65FF}" type="presParOf" srcId="{9D560852-DF21-4AA3-9EBF-189CDBAC6801}" destId="{D7D7567D-579C-4342-9939-5B046AE58C02}" srcOrd="2" destOrd="0" presId="urn:microsoft.com/office/officeart/2005/8/layout/hProcess7"/>
    <dgm:cxn modelId="{867DB061-0C5F-4AA0-A168-1EA303F4C53E}" type="presParOf" srcId="{D7D7567D-579C-4342-9939-5B046AE58C02}" destId="{3326833F-DA65-4500-9792-325A1DC732E4}" srcOrd="0" destOrd="0" presId="urn:microsoft.com/office/officeart/2005/8/layout/hProcess7"/>
    <dgm:cxn modelId="{8AFF5F9D-0929-4718-BD9C-7FC7B5E2377A}" type="presParOf" srcId="{D7D7567D-579C-4342-9939-5B046AE58C02}" destId="{E4975909-0CC9-492D-A6D2-42F4074EFEFA}" srcOrd="1" destOrd="0" presId="urn:microsoft.com/office/officeart/2005/8/layout/hProcess7"/>
    <dgm:cxn modelId="{3229216B-FFF9-46CD-A0B3-20C7EAC9D378}" type="presParOf" srcId="{D7D7567D-579C-4342-9939-5B046AE58C02}" destId="{D0E3DFA2-4289-42EF-9E3C-B4D5D027F5AC}" srcOrd="2" destOrd="0" presId="urn:microsoft.com/office/officeart/2005/8/layout/hProcess7"/>
    <dgm:cxn modelId="{19E8134E-AB84-439A-B67C-EC0D8180474A}" type="presParOf" srcId="{9D560852-DF21-4AA3-9EBF-189CDBAC6801}" destId="{FCBAA552-4A28-44EF-9C26-058CAED02D92}" srcOrd="3" destOrd="0" presId="urn:microsoft.com/office/officeart/2005/8/layout/hProcess7"/>
    <dgm:cxn modelId="{AF6012D9-3A01-4E9F-B2D8-C91D42231BFC}" type="presParOf" srcId="{9D560852-DF21-4AA3-9EBF-189CDBAC6801}" destId="{51E31786-3868-44DF-A778-A8EE5D79235D}" srcOrd="4" destOrd="0" presId="urn:microsoft.com/office/officeart/2005/8/layout/hProcess7"/>
    <dgm:cxn modelId="{F40494A1-9958-4C96-9252-42A902F46C63}" type="presParOf" srcId="{51E31786-3868-44DF-A778-A8EE5D79235D}" destId="{0C3F8BFF-6F7C-4027-A49F-C59718673791}" srcOrd="0" destOrd="0" presId="urn:microsoft.com/office/officeart/2005/8/layout/hProcess7"/>
    <dgm:cxn modelId="{20B3E37F-57A0-4D1C-B37D-85ED43D32801}" type="presParOf" srcId="{51E31786-3868-44DF-A778-A8EE5D79235D}" destId="{ADB49701-CF3C-4A1A-B8EA-D9B8210DE5FF}" srcOrd="1" destOrd="0" presId="urn:microsoft.com/office/officeart/2005/8/layout/hProcess7"/>
    <dgm:cxn modelId="{376C9B09-1927-40B2-BD20-12D75DA21F44}" type="presParOf" srcId="{51E31786-3868-44DF-A778-A8EE5D79235D}" destId="{74A3B698-4B82-4656-B4BB-D246D0218439}" srcOrd="2" destOrd="0" presId="urn:microsoft.com/office/officeart/2005/8/layout/hProcess7"/>
    <dgm:cxn modelId="{A8D21750-E6AA-4B6C-839D-1B0D20F60D40}" type="presParOf" srcId="{9D560852-DF21-4AA3-9EBF-189CDBAC6801}" destId="{2EEF000D-459B-4325-8965-D5D9944D9618}" srcOrd="5" destOrd="0" presId="urn:microsoft.com/office/officeart/2005/8/layout/hProcess7"/>
    <dgm:cxn modelId="{70A118C4-4C4D-4603-9D91-9358E28132B2}" type="presParOf" srcId="{9D560852-DF21-4AA3-9EBF-189CDBAC6801}" destId="{E56F76C1-42FE-4297-BF4A-960889AFC657}" srcOrd="6" destOrd="0" presId="urn:microsoft.com/office/officeart/2005/8/layout/hProcess7"/>
    <dgm:cxn modelId="{A4FD851A-A966-4F8F-A981-039994BAE16B}" type="presParOf" srcId="{E56F76C1-42FE-4297-BF4A-960889AFC657}" destId="{C4FC3F9E-724E-4802-8BCA-3609074C872D}" srcOrd="0" destOrd="0" presId="urn:microsoft.com/office/officeart/2005/8/layout/hProcess7"/>
    <dgm:cxn modelId="{3921E95D-0015-4A9C-990D-46A7A5B54DAA}" type="presParOf" srcId="{E56F76C1-42FE-4297-BF4A-960889AFC657}" destId="{2935AAE8-B8D1-45DB-9549-C1A12FA52F2C}" srcOrd="1" destOrd="0" presId="urn:microsoft.com/office/officeart/2005/8/layout/hProcess7"/>
    <dgm:cxn modelId="{014FFD49-AB7E-4964-B3D7-995DD747946F}" type="presParOf" srcId="{E56F76C1-42FE-4297-BF4A-960889AFC657}" destId="{8642F964-CC2B-4CA9-ABFB-8F0FA6DB1B8F}" srcOrd="2" destOrd="0" presId="urn:microsoft.com/office/officeart/2005/8/layout/hProcess7"/>
    <dgm:cxn modelId="{CE5AF026-CF0F-465D-BACC-563C0877F474}" type="presParOf" srcId="{9D560852-DF21-4AA3-9EBF-189CDBAC6801}" destId="{716D9339-7369-4E1D-B92D-01927D105FED}" srcOrd="7" destOrd="0" presId="urn:microsoft.com/office/officeart/2005/8/layout/hProcess7"/>
    <dgm:cxn modelId="{49337B0C-DB0B-46F6-BD20-35D65EE3E056}" type="presParOf" srcId="{9D560852-DF21-4AA3-9EBF-189CDBAC6801}" destId="{DF478D00-388D-4F95-87A4-7DFDA4EF9993}" srcOrd="8" destOrd="0" presId="urn:microsoft.com/office/officeart/2005/8/layout/hProcess7"/>
    <dgm:cxn modelId="{CAB38E47-680F-4CFA-BB62-8C2510043101}" type="presParOf" srcId="{DF478D00-388D-4F95-87A4-7DFDA4EF9993}" destId="{95C35735-C474-4647-893C-7F6F88AFCED9}" srcOrd="0" destOrd="0" presId="urn:microsoft.com/office/officeart/2005/8/layout/hProcess7"/>
    <dgm:cxn modelId="{5421702E-11AE-4FCF-B54F-9F11D24521B6}" type="presParOf" srcId="{DF478D00-388D-4F95-87A4-7DFDA4EF9993}" destId="{1A5B8B1E-FC6F-4E15-991E-182231AB986C}" srcOrd="1" destOrd="0" presId="urn:microsoft.com/office/officeart/2005/8/layout/hProcess7"/>
    <dgm:cxn modelId="{250ED5AD-5811-4CAA-BFC9-E53435A7F7EF}" type="presParOf" srcId="{DF478D00-388D-4F95-87A4-7DFDA4EF9993}" destId="{9960BEA8-C57C-4644-9AFA-616C131C55B8}"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B0538D-4DBC-4A2D-BC70-63FA181599A5}"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3AAD05DD-1DEF-4939-BCD1-4871E55F4211}">
      <dgm:prSet phldrT="[Text]" custT="1"/>
      <dgm:spPr>
        <a:effectLst>
          <a:glow rad="139700">
            <a:schemeClr val="accent1">
              <a:satMod val="175000"/>
              <a:alpha val="40000"/>
            </a:schemeClr>
          </a:glow>
        </a:effectLst>
        <a:scene3d>
          <a:camera prst="orthographicFront"/>
          <a:lightRig rig="threePt" dir="t"/>
        </a:scene3d>
        <a:sp3d>
          <a:bevelT w="165100" prst="coolSlant"/>
        </a:sp3d>
      </dgm:spPr>
      <dgm:t>
        <a:bodyPr tIns="180000" rIns="252000"/>
        <a:lstStyle/>
        <a:p>
          <a:endParaRPr lang="en-GB" sz="1800" b="1" dirty="0">
            <a:solidFill>
              <a:schemeClr val="bg1"/>
            </a:solidFill>
            <a:effectLst/>
            <a:latin typeface="Calibri" panose="020F0502020204030204" pitchFamily="34" charset="0"/>
            <a:cs typeface="Times New Roman" panose="02020603050405020304" pitchFamily="18" charset="0"/>
          </a:endParaRPr>
        </a:p>
        <a:p>
          <a:endParaRPr lang="en-GB" sz="1800" dirty="0">
            <a:solidFill>
              <a:schemeClr val="bg1"/>
            </a:solidFill>
          </a:endParaRPr>
        </a:p>
      </dgm:t>
    </dgm:pt>
    <dgm:pt modelId="{9D407159-E0F7-4E55-95D0-5E7CAB6CE553}" type="parTrans" cxnId="{BDD31E05-A6AC-44CE-AF1B-0DD846447B7C}">
      <dgm:prSet/>
      <dgm:spPr/>
      <dgm:t>
        <a:bodyPr/>
        <a:lstStyle/>
        <a:p>
          <a:endParaRPr lang="en-GB"/>
        </a:p>
      </dgm:t>
    </dgm:pt>
    <dgm:pt modelId="{F65F5541-22D6-4BE0-9BE9-59FEFC5EBFFE}" type="sibTrans" cxnId="{BDD31E05-A6AC-44CE-AF1B-0DD846447B7C}">
      <dgm:prSet/>
      <dgm:spPr/>
      <dgm:t>
        <a:bodyPr/>
        <a:lstStyle/>
        <a:p>
          <a:endParaRPr lang="en-GB"/>
        </a:p>
      </dgm:t>
    </dgm:pt>
    <dgm:pt modelId="{C0E9003F-4F4E-48C0-863C-CF65E5A99E87}">
      <dgm:prSet phldrT="[Text]" custT="1"/>
      <dgm:spPr/>
      <dgm:t>
        <a:bodyPr tIns="288000"/>
        <a:lstStyle/>
        <a:p>
          <a:pPr>
            <a:buFont typeface="Arial" panose="020B0604020202020204" pitchFamily="34" charset="0"/>
            <a:buChar char="•"/>
          </a:pPr>
          <a:r>
            <a:rPr lang="en-GB"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Unseen Adults</a:t>
          </a:r>
          <a:endParaRPr lang="en-GB" sz="2400" dirty="0"/>
        </a:p>
        <a:p>
          <a:pPr>
            <a:buFont typeface="Arial" panose="020B0604020202020204" pitchFamily="34" charset="0"/>
            <a:buChar char="•"/>
          </a:pPr>
          <a:r>
            <a:rPr lang="en-GB" sz="2200" dirty="0"/>
            <a:t>It was evident this was a busy household and adults unknown to practitioners were often present during visits</a:t>
          </a:r>
        </a:p>
        <a:p>
          <a:pPr>
            <a:buFont typeface="Arial" panose="020B0604020202020204" pitchFamily="34" charset="0"/>
            <a:buChar char="•"/>
          </a:pPr>
          <a:r>
            <a:rPr lang="en-GB" sz="2200" dirty="0"/>
            <a:t>This was noted by practitioners, but not tenaciously pursued and not through the lens of additional household members posing a risk or indeed understanding how they were involved with the children’s daily lives</a:t>
          </a:r>
        </a:p>
        <a:p>
          <a:pPr>
            <a:buFont typeface="Arial" panose="020B0604020202020204" pitchFamily="34" charset="0"/>
            <a:buChar char="•"/>
          </a:pPr>
          <a:r>
            <a:rPr lang="en-GB" sz="2200" dirty="0"/>
            <a:t>Practitioners need to be more inquisitive and ask questions about unknown visitors</a:t>
          </a:r>
        </a:p>
        <a:p>
          <a:pPr>
            <a:buFont typeface="Arial" panose="020B0604020202020204" pitchFamily="34" charset="0"/>
            <a:buChar char="•"/>
          </a:pPr>
          <a:r>
            <a:rPr lang="en-GB" sz="2200" dirty="0"/>
            <a:t>Agency assessments should be extended to include all adults involved with the children</a:t>
          </a:r>
          <a:endParaRPr lang="en-GB"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dgm:t>
    </dgm:pt>
    <dgm:pt modelId="{39672D99-9163-45AC-85FA-E303C33871E1}" type="parTrans" cxnId="{9F41E1F0-2446-425E-A25E-5CC6F02DAC5C}">
      <dgm:prSet/>
      <dgm:spPr/>
      <dgm:t>
        <a:bodyPr/>
        <a:lstStyle/>
        <a:p>
          <a:endParaRPr lang="en-GB"/>
        </a:p>
      </dgm:t>
    </dgm:pt>
    <dgm:pt modelId="{56BDC6CB-58AC-49E3-9FBB-DEBCCE4BE7C9}" type="sibTrans" cxnId="{9F41E1F0-2446-425E-A25E-5CC6F02DAC5C}">
      <dgm:prSet/>
      <dgm:spPr/>
      <dgm:t>
        <a:bodyPr/>
        <a:lstStyle/>
        <a:p>
          <a:endParaRPr lang="en-GB"/>
        </a:p>
      </dgm:t>
    </dgm:pt>
    <dgm:pt modelId="{467487CC-F32C-4463-AD42-74E6BDF6589A}">
      <dgm:prSet phldrT="[Text]" custT="1"/>
      <dgm:spPr/>
      <dgm:t>
        <a:bodyPr/>
        <a:lstStyle/>
        <a:p>
          <a:endParaRPr lang="en-GB" sz="1400" dirty="0">
            <a:solidFill>
              <a:schemeClr val="bg1"/>
            </a:solidFill>
          </a:endParaRPr>
        </a:p>
      </dgm:t>
    </dgm:pt>
    <dgm:pt modelId="{71CA70AD-44DE-4442-A11B-D2FCEC43774F}" type="parTrans" cxnId="{5DC24340-9A87-4795-B8B1-AA1550E9C805}">
      <dgm:prSet/>
      <dgm:spPr/>
      <dgm:t>
        <a:bodyPr/>
        <a:lstStyle/>
        <a:p>
          <a:endParaRPr lang="en-GB"/>
        </a:p>
      </dgm:t>
    </dgm:pt>
    <dgm:pt modelId="{2C90B52B-7BEA-4C5B-92C9-31F25E0EF3B3}" type="sibTrans" cxnId="{5DC24340-9A87-4795-B8B1-AA1550E9C805}">
      <dgm:prSet/>
      <dgm:spPr/>
      <dgm:t>
        <a:bodyPr/>
        <a:lstStyle/>
        <a:p>
          <a:endParaRPr lang="en-GB"/>
        </a:p>
      </dgm:t>
    </dgm:pt>
    <dgm:pt modelId="{C092A9CB-0F1A-4850-A72B-67D837D5C745}">
      <dgm:prSet phldrT="[Text]" custT="1"/>
      <dgm:spPr/>
      <dgm:t>
        <a:bodyPr/>
        <a:lstStyle/>
        <a:p>
          <a:pPr>
            <a:buFont typeface="Wingdings" panose="05000000000000000000" pitchFamily="2" charset="2"/>
            <a:buChar char="ü"/>
          </a:pPr>
          <a:r>
            <a:rPr lang="en-GB" sz="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Recognising Harm for Children with Disabilities</a:t>
          </a:r>
          <a:endParaRPr lang="en-GB" sz="900" b="0" dirty="0"/>
        </a:p>
        <a:p>
          <a:pPr>
            <a:buFont typeface="Wingdings" panose="05000000000000000000" pitchFamily="2" charset="2"/>
            <a:buChar char="ü"/>
          </a:pPr>
          <a:r>
            <a:rPr lang="en-GB" sz="900" b="0" dirty="0"/>
            <a:t>Maltreatment of children who are disabled or have chronic illness can be ‘hidden in plain sight’ with the disability being seen first and the possibility of abuse not considered</a:t>
          </a:r>
        </a:p>
        <a:p>
          <a:r>
            <a:rPr lang="en-GB" sz="900" b="0" dirty="0"/>
            <a:t>Children with learning disabilities are at greater risk of abuse and may only display their distress through behaviour</a:t>
          </a:r>
        </a:p>
        <a:p>
          <a:r>
            <a:rPr lang="en-GB" sz="900" b="0" dirty="0"/>
            <a:t>Practitioners should not assume that challenging behaviour in a child with a learning disability is due to their underlying condition or parenting and should take a holistic approach that considers possible alternative causes </a:t>
          </a:r>
          <a:endParaRPr lang="en-GB" sz="900" b="0" dirty="0">
            <a:solidFill>
              <a:schemeClr val="bg1"/>
            </a:solidFill>
          </a:endParaRPr>
        </a:p>
      </dgm:t>
    </dgm:pt>
    <dgm:pt modelId="{062D3DB8-9AEB-48C6-A5CE-7C288CFE0429}" type="parTrans" cxnId="{59BBB03A-E54C-4BFE-A5E2-531A12669DA1}">
      <dgm:prSet/>
      <dgm:spPr/>
      <dgm:t>
        <a:bodyPr/>
        <a:lstStyle/>
        <a:p>
          <a:endParaRPr lang="en-GB"/>
        </a:p>
      </dgm:t>
    </dgm:pt>
    <dgm:pt modelId="{25008EFF-F616-425F-9969-489CD4173C22}" type="sibTrans" cxnId="{59BBB03A-E54C-4BFE-A5E2-531A12669DA1}">
      <dgm:prSet/>
      <dgm:spPr/>
      <dgm:t>
        <a:bodyPr/>
        <a:lstStyle/>
        <a:p>
          <a:endParaRPr lang="en-GB"/>
        </a:p>
      </dgm:t>
    </dgm:pt>
    <dgm:pt modelId="{8999DF06-3D19-40E7-B69C-FC2F102D1F9B}">
      <dgm:prSet phldrT="[Text]"/>
      <dgm:spPr/>
      <dgm:t>
        <a:bodyPr/>
        <a:lstStyle/>
        <a:p>
          <a:endParaRPr lang="en-GB" dirty="0">
            <a:solidFill>
              <a:schemeClr val="bg1"/>
            </a:solidFill>
          </a:endParaRPr>
        </a:p>
      </dgm:t>
    </dgm:pt>
    <dgm:pt modelId="{E2DD88D3-CE80-4540-87FE-E4BB08B4B4B6}" type="parTrans" cxnId="{1C6D6EEF-B88A-497E-A491-618D5CF70001}">
      <dgm:prSet/>
      <dgm:spPr/>
      <dgm:t>
        <a:bodyPr/>
        <a:lstStyle/>
        <a:p>
          <a:endParaRPr lang="en-GB"/>
        </a:p>
      </dgm:t>
    </dgm:pt>
    <dgm:pt modelId="{DCF6F44C-0A04-4CAC-A4FA-A55B5F0C556D}" type="sibTrans" cxnId="{1C6D6EEF-B88A-497E-A491-618D5CF70001}">
      <dgm:prSet/>
      <dgm:spPr/>
      <dgm:t>
        <a:bodyPr/>
        <a:lstStyle/>
        <a:p>
          <a:endParaRPr lang="en-GB"/>
        </a:p>
      </dgm:t>
    </dgm:pt>
    <dgm:pt modelId="{47F5A9A7-9455-414A-AE55-43CD67CC61C7}">
      <dgm:prSet phldrT="[Text]" custT="1"/>
      <dgm:spPr/>
      <dgm:t>
        <a:bodyPr/>
        <a:lstStyle/>
        <a:p>
          <a:pPr>
            <a:buFont typeface="Wingdings" panose="05000000000000000000" pitchFamily="2" charset="2"/>
            <a:buChar char=""/>
          </a:pPr>
          <a:r>
            <a:rPr lang="en-GB" sz="800" b="1" dirty="0">
              <a:solidFill>
                <a:schemeClr val="bg1"/>
              </a:solidFill>
            </a:rPr>
            <a:t>Children’s Lived Experience</a:t>
          </a:r>
          <a:endParaRPr lang="en-GB" sz="800" b="1" dirty="0">
            <a:solidFill>
              <a:schemeClr val="bg1"/>
            </a:solidFill>
            <a:effectLst/>
            <a:cs typeface="Times New Roman" panose="02020603050405020304" pitchFamily="18" charset="0"/>
          </a:endParaRPr>
        </a:p>
        <a:p>
          <a:pPr>
            <a:buFont typeface="Wingdings" panose="05000000000000000000" pitchFamily="2" charset="2"/>
            <a:buChar char=""/>
          </a:pPr>
          <a:r>
            <a:rPr lang="en-GB" sz="800" b="0" dirty="0">
              <a:solidFill>
                <a:schemeClr val="bg1"/>
              </a:solidFill>
              <a:effectLst/>
              <a:cs typeface="Times New Roman" panose="02020603050405020304" pitchFamily="18" charset="0"/>
            </a:rPr>
            <a:t>One of the core principles of effective safeguarding practice is a child centred approach which is focused on understanding the lived experience of children – children who have developmental or communication needs can effectively be hidden from view</a:t>
          </a:r>
          <a:endParaRPr lang="en-GB" sz="800" b="0" dirty="0">
            <a:solidFill>
              <a:schemeClr val="bg1"/>
            </a:solidFill>
          </a:endParaRPr>
        </a:p>
      </dgm:t>
    </dgm:pt>
    <dgm:pt modelId="{A2323381-21D2-4DA7-9A83-855D4A3C760D}" type="parTrans" cxnId="{3BE54245-D466-4D3E-8052-C269FBDC8BB8}">
      <dgm:prSet/>
      <dgm:spPr/>
      <dgm:t>
        <a:bodyPr/>
        <a:lstStyle/>
        <a:p>
          <a:endParaRPr lang="en-GB"/>
        </a:p>
      </dgm:t>
    </dgm:pt>
    <dgm:pt modelId="{986C453B-DB40-42F6-B21E-AA7DA4ED5848}" type="sibTrans" cxnId="{3BE54245-D466-4D3E-8052-C269FBDC8BB8}">
      <dgm:prSet/>
      <dgm:spPr/>
      <dgm:t>
        <a:bodyPr/>
        <a:lstStyle/>
        <a:p>
          <a:endParaRPr lang="en-GB"/>
        </a:p>
      </dgm:t>
    </dgm:pt>
    <dgm:pt modelId="{F498AA4F-0DB7-4716-9F75-06B45071CA5E}">
      <dgm:prSet custT="1"/>
      <dgm:spPr/>
      <dgm:t>
        <a:bodyPr/>
        <a:lstStyle/>
        <a:p>
          <a:pPr>
            <a:buFont typeface="Wingdings" panose="05000000000000000000" pitchFamily="2" charset="2"/>
            <a:buChar char="ü"/>
          </a:pPr>
          <a:endParaRPr lang="en-GB" sz="900" b="1" dirty="0"/>
        </a:p>
      </dgm:t>
    </dgm:pt>
    <dgm:pt modelId="{A13369B6-5B97-410C-9036-F3D21D479663}" type="parTrans" cxnId="{3FA301FE-B646-42DF-86A4-61F5D09D6547}">
      <dgm:prSet/>
      <dgm:spPr/>
      <dgm:t>
        <a:bodyPr/>
        <a:lstStyle/>
        <a:p>
          <a:endParaRPr lang="en-GB"/>
        </a:p>
      </dgm:t>
    </dgm:pt>
    <dgm:pt modelId="{8F410832-79F9-4CAE-AB38-9CF4D6B21DB1}" type="sibTrans" cxnId="{3FA301FE-B646-42DF-86A4-61F5D09D6547}">
      <dgm:prSet/>
      <dgm:spPr/>
      <dgm:t>
        <a:bodyPr/>
        <a:lstStyle/>
        <a:p>
          <a:endParaRPr lang="en-GB"/>
        </a:p>
      </dgm:t>
    </dgm:pt>
    <dgm:pt modelId="{5A6361BF-6C00-4E53-BFBF-D778EAF740F5}">
      <dgm:prSet custT="1"/>
      <dgm:spPr/>
      <dgm:t>
        <a:bodyPr/>
        <a:lstStyle/>
        <a:p>
          <a:pPr>
            <a:buFont typeface="Wingdings" panose="05000000000000000000" pitchFamily="2" charset="2"/>
            <a:buChar char=""/>
          </a:pPr>
          <a:r>
            <a:rPr lang="en-GB" sz="800" b="0" dirty="0">
              <a:solidFill>
                <a:schemeClr val="bg1"/>
              </a:solidFill>
              <a:effectLst/>
              <a:cs typeface="Times New Roman" panose="02020603050405020304" pitchFamily="18" charset="0"/>
            </a:rPr>
            <a:t>There is little evidence of agencies considering speaking to or carrying out a piece of work with the children to consider the wider involvement of family members in a holistic assessment to afford early identification of risk</a:t>
          </a:r>
        </a:p>
      </dgm:t>
    </dgm:pt>
    <dgm:pt modelId="{31CA404D-3DEE-4590-AD07-012FF284D533}" type="parTrans" cxnId="{8DB14609-11F4-4641-B2F1-772FB9E9899B}">
      <dgm:prSet/>
      <dgm:spPr/>
      <dgm:t>
        <a:bodyPr/>
        <a:lstStyle/>
        <a:p>
          <a:endParaRPr lang="en-GB"/>
        </a:p>
      </dgm:t>
    </dgm:pt>
    <dgm:pt modelId="{59C87796-61EB-428E-B733-FE9400063979}" type="sibTrans" cxnId="{8DB14609-11F4-4641-B2F1-772FB9E9899B}">
      <dgm:prSet/>
      <dgm:spPr/>
      <dgm:t>
        <a:bodyPr/>
        <a:lstStyle/>
        <a:p>
          <a:endParaRPr lang="en-GB"/>
        </a:p>
      </dgm:t>
    </dgm:pt>
    <dgm:pt modelId="{4B20F647-57DB-4F2A-828B-445B41BAF380}">
      <dgm:prSet custT="1"/>
      <dgm:spPr/>
      <dgm:t>
        <a:bodyPr/>
        <a:lstStyle/>
        <a:p>
          <a:pPr>
            <a:buFont typeface="Wingdings" panose="05000000000000000000" pitchFamily="2" charset="2"/>
            <a:buChar char=""/>
          </a:pPr>
          <a:r>
            <a:rPr lang="en-GB" sz="800" b="0" dirty="0">
              <a:solidFill>
                <a:schemeClr val="bg1"/>
              </a:solidFill>
              <a:effectLst/>
              <a:cs typeface="Times New Roman" panose="02020603050405020304" pitchFamily="18" charset="0"/>
            </a:rPr>
            <a:t>Assessments did not place the children’s lived experiences in the context of their parent’s own backgrounds and their immediate and wider family and how this might impact on their ability to</a:t>
          </a:r>
          <a:r>
            <a:rPr lang="en-GB" sz="900" b="1" dirty="0">
              <a:solidFill>
                <a:schemeClr val="bg1"/>
              </a:solidFill>
              <a:effectLst/>
              <a:cs typeface="Times New Roman" panose="02020603050405020304" pitchFamily="18" charset="0"/>
            </a:rPr>
            <a:t> </a:t>
          </a:r>
          <a:r>
            <a:rPr lang="en-GB" sz="800" b="0" dirty="0">
              <a:solidFill>
                <a:schemeClr val="bg1"/>
              </a:solidFill>
              <a:effectLst/>
              <a:cs typeface="Times New Roman" panose="02020603050405020304" pitchFamily="18" charset="0"/>
            </a:rPr>
            <a:t>protect </a:t>
          </a:r>
        </a:p>
      </dgm:t>
    </dgm:pt>
    <dgm:pt modelId="{CD635861-E017-4BEC-8BC3-F41B2E1126C9}" type="parTrans" cxnId="{3ECE9498-FB01-420E-8782-0C94F60D51D1}">
      <dgm:prSet/>
      <dgm:spPr/>
      <dgm:t>
        <a:bodyPr/>
        <a:lstStyle/>
        <a:p>
          <a:endParaRPr lang="en-GB"/>
        </a:p>
      </dgm:t>
    </dgm:pt>
    <dgm:pt modelId="{5AD1114B-E0AF-4589-8425-950F13ACFABE}" type="sibTrans" cxnId="{3ECE9498-FB01-420E-8782-0C94F60D51D1}">
      <dgm:prSet/>
      <dgm:spPr/>
      <dgm:t>
        <a:bodyPr/>
        <a:lstStyle/>
        <a:p>
          <a:endParaRPr lang="en-GB"/>
        </a:p>
      </dgm:t>
    </dgm:pt>
    <dgm:pt modelId="{11827004-B3B3-4044-A00B-F30E895EDFCD}">
      <dgm:prSet custT="1"/>
      <dgm:spPr/>
      <dgm:t>
        <a:bodyPr/>
        <a:lstStyle/>
        <a:p>
          <a:pPr>
            <a:buFont typeface="Wingdings" panose="05000000000000000000" pitchFamily="2" charset="2"/>
            <a:buChar char=""/>
          </a:pPr>
          <a:endParaRPr lang="en-GB" sz="900" b="1" dirty="0">
            <a:solidFill>
              <a:schemeClr val="bg1"/>
            </a:solidFill>
            <a:effectLst/>
            <a:cs typeface="Times New Roman" panose="02020603050405020304" pitchFamily="18" charset="0"/>
          </a:endParaRPr>
        </a:p>
      </dgm:t>
    </dgm:pt>
    <dgm:pt modelId="{CDB840BD-33EF-4F86-BDB4-5E8C513D70EB}" type="parTrans" cxnId="{4E2AABB7-19D3-429B-85B6-AFB40F417EC3}">
      <dgm:prSet/>
      <dgm:spPr/>
      <dgm:t>
        <a:bodyPr/>
        <a:lstStyle/>
        <a:p>
          <a:endParaRPr lang="en-GB"/>
        </a:p>
      </dgm:t>
    </dgm:pt>
    <dgm:pt modelId="{FB283BC4-C748-4E81-B60E-D0BCE15EA0D0}" type="sibTrans" cxnId="{4E2AABB7-19D3-429B-85B6-AFB40F417EC3}">
      <dgm:prSet/>
      <dgm:spPr/>
      <dgm:t>
        <a:bodyPr/>
        <a:lstStyle/>
        <a:p>
          <a:endParaRPr lang="en-GB"/>
        </a:p>
      </dgm:t>
    </dgm:pt>
    <dgm:pt modelId="{9D560852-DF21-4AA3-9EBF-189CDBAC6801}" type="pres">
      <dgm:prSet presAssocID="{4AB0538D-4DBC-4A2D-BC70-63FA181599A5}" presName="Name0" presStyleCnt="0">
        <dgm:presLayoutVars>
          <dgm:dir/>
          <dgm:animLvl val="lvl"/>
          <dgm:resizeHandles val="exact"/>
        </dgm:presLayoutVars>
      </dgm:prSet>
      <dgm:spPr/>
    </dgm:pt>
    <dgm:pt modelId="{4183FFB5-9969-4841-936B-D85AD142687B}" type="pres">
      <dgm:prSet presAssocID="{3AAD05DD-1DEF-4939-BCD1-4871E55F4211}" presName="compositeNode" presStyleCnt="0">
        <dgm:presLayoutVars>
          <dgm:bulletEnabled val="1"/>
        </dgm:presLayoutVars>
      </dgm:prSet>
      <dgm:spPr/>
    </dgm:pt>
    <dgm:pt modelId="{9A88C307-8B61-4DB4-93A2-CF3DB1A27545}" type="pres">
      <dgm:prSet presAssocID="{3AAD05DD-1DEF-4939-BCD1-4871E55F4211}" presName="bgRect" presStyleLbl="node1" presStyleIdx="0" presStyleCnt="3" custScaleX="288841" custScaleY="206022" custLinFactNeighborX="-21" custLinFactNeighborY="-70"/>
      <dgm:spPr/>
    </dgm:pt>
    <dgm:pt modelId="{36DEAA51-8AAB-49E9-8716-60E610C453E5}" type="pres">
      <dgm:prSet presAssocID="{3AAD05DD-1DEF-4939-BCD1-4871E55F4211}" presName="parentNode" presStyleLbl="node1" presStyleIdx="0" presStyleCnt="3">
        <dgm:presLayoutVars>
          <dgm:chMax val="0"/>
          <dgm:bulletEnabled val="1"/>
        </dgm:presLayoutVars>
      </dgm:prSet>
      <dgm:spPr/>
    </dgm:pt>
    <dgm:pt modelId="{637D36F2-235B-44C7-9F13-2FCD88805C26}" type="pres">
      <dgm:prSet presAssocID="{3AAD05DD-1DEF-4939-BCD1-4871E55F4211}" presName="childNode" presStyleLbl="node1" presStyleIdx="0" presStyleCnt="3">
        <dgm:presLayoutVars>
          <dgm:bulletEnabled val="1"/>
        </dgm:presLayoutVars>
      </dgm:prSet>
      <dgm:spPr/>
    </dgm:pt>
    <dgm:pt modelId="{107E8FF7-64B4-4856-A579-294D55A383A1}" type="pres">
      <dgm:prSet presAssocID="{F65F5541-22D6-4BE0-9BE9-59FEFC5EBFFE}" presName="hSp" presStyleCnt="0"/>
      <dgm:spPr/>
    </dgm:pt>
    <dgm:pt modelId="{D7D7567D-579C-4342-9939-5B046AE58C02}" type="pres">
      <dgm:prSet presAssocID="{F65F5541-22D6-4BE0-9BE9-59FEFC5EBFFE}" presName="vProcSp" presStyleCnt="0"/>
      <dgm:spPr/>
    </dgm:pt>
    <dgm:pt modelId="{3326833F-DA65-4500-9792-325A1DC732E4}" type="pres">
      <dgm:prSet presAssocID="{F65F5541-22D6-4BE0-9BE9-59FEFC5EBFFE}" presName="vSp1" presStyleCnt="0"/>
      <dgm:spPr/>
    </dgm:pt>
    <dgm:pt modelId="{E4975909-0CC9-492D-A6D2-42F4074EFEFA}" type="pres">
      <dgm:prSet presAssocID="{F65F5541-22D6-4BE0-9BE9-59FEFC5EBFFE}" presName="simulatedConn" presStyleLbl="solidFgAcc1" presStyleIdx="0" presStyleCnt="2"/>
      <dgm:spPr/>
    </dgm:pt>
    <dgm:pt modelId="{D0E3DFA2-4289-42EF-9E3C-B4D5D027F5AC}" type="pres">
      <dgm:prSet presAssocID="{F65F5541-22D6-4BE0-9BE9-59FEFC5EBFFE}" presName="vSp2" presStyleCnt="0"/>
      <dgm:spPr/>
    </dgm:pt>
    <dgm:pt modelId="{FCBAA552-4A28-44EF-9C26-058CAED02D92}" type="pres">
      <dgm:prSet presAssocID="{F65F5541-22D6-4BE0-9BE9-59FEFC5EBFFE}" presName="sibTrans" presStyleCnt="0"/>
      <dgm:spPr/>
    </dgm:pt>
    <dgm:pt modelId="{51E31786-3868-44DF-A778-A8EE5D79235D}" type="pres">
      <dgm:prSet presAssocID="{467487CC-F32C-4463-AD42-74E6BDF6589A}" presName="compositeNode" presStyleCnt="0">
        <dgm:presLayoutVars>
          <dgm:bulletEnabled val="1"/>
        </dgm:presLayoutVars>
      </dgm:prSet>
      <dgm:spPr/>
    </dgm:pt>
    <dgm:pt modelId="{0C3F8BFF-6F7C-4027-A49F-C59718673791}" type="pres">
      <dgm:prSet presAssocID="{467487CC-F32C-4463-AD42-74E6BDF6589A}" presName="bgRect" presStyleLbl="node1" presStyleIdx="1" presStyleCnt="3" custLinFactNeighborX="0" custLinFactNeighborY="4252"/>
      <dgm:spPr/>
    </dgm:pt>
    <dgm:pt modelId="{ADB49701-CF3C-4A1A-B8EA-D9B8210DE5FF}" type="pres">
      <dgm:prSet presAssocID="{467487CC-F32C-4463-AD42-74E6BDF6589A}" presName="parentNode" presStyleLbl="node1" presStyleIdx="1" presStyleCnt="3">
        <dgm:presLayoutVars>
          <dgm:chMax val="0"/>
          <dgm:bulletEnabled val="1"/>
        </dgm:presLayoutVars>
      </dgm:prSet>
      <dgm:spPr/>
    </dgm:pt>
    <dgm:pt modelId="{74A3B698-4B82-4656-B4BB-D246D0218439}" type="pres">
      <dgm:prSet presAssocID="{467487CC-F32C-4463-AD42-74E6BDF6589A}" presName="childNode" presStyleLbl="node1" presStyleIdx="1" presStyleCnt="3">
        <dgm:presLayoutVars>
          <dgm:bulletEnabled val="1"/>
        </dgm:presLayoutVars>
      </dgm:prSet>
      <dgm:spPr/>
    </dgm:pt>
    <dgm:pt modelId="{2EEF000D-459B-4325-8965-D5D9944D9618}" type="pres">
      <dgm:prSet presAssocID="{2C90B52B-7BEA-4C5B-92C9-31F25E0EF3B3}" presName="hSp" presStyleCnt="0"/>
      <dgm:spPr/>
    </dgm:pt>
    <dgm:pt modelId="{E56F76C1-42FE-4297-BF4A-960889AFC657}" type="pres">
      <dgm:prSet presAssocID="{2C90B52B-7BEA-4C5B-92C9-31F25E0EF3B3}" presName="vProcSp" presStyleCnt="0"/>
      <dgm:spPr/>
    </dgm:pt>
    <dgm:pt modelId="{C4FC3F9E-724E-4802-8BCA-3609074C872D}" type="pres">
      <dgm:prSet presAssocID="{2C90B52B-7BEA-4C5B-92C9-31F25E0EF3B3}" presName="vSp1" presStyleCnt="0"/>
      <dgm:spPr/>
    </dgm:pt>
    <dgm:pt modelId="{2935AAE8-B8D1-45DB-9549-C1A12FA52F2C}" type="pres">
      <dgm:prSet presAssocID="{2C90B52B-7BEA-4C5B-92C9-31F25E0EF3B3}" presName="simulatedConn" presStyleLbl="solidFgAcc1" presStyleIdx="1" presStyleCnt="2"/>
      <dgm:spPr/>
    </dgm:pt>
    <dgm:pt modelId="{8642F964-CC2B-4CA9-ABFB-8F0FA6DB1B8F}" type="pres">
      <dgm:prSet presAssocID="{2C90B52B-7BEA-4C5B-92C9-31F25E0EF3B3}" presName="vSp2" presStyleCnt="0"/>
      <dgm:spPr/>
    </dgm:pt>
    <dgm:pt modelId="{716D9339-7369-4E1D-B92D-01927D105FED}" type="pres">
      <dgm:prSet presAssocID="{2C90B52B-7BEA-4C5B-92C9-31F25E0EF3B3}" presName="sibTrans" presStyleCnt="0"/>
      <dgm:spPr/>
    </dgm:pt>
    <dgm:pt modelId="{DF478D00-388D-4F95-87A4-7DFDA4EF9993}" type="pres">
      <dgm:prSet presAssocID="{8999DF06-3D19-40E7-B69C-FC2F102D1F9B}" presName="compositeNode" presStyleCnt="0">
        <dgm:presLayoutVars>
          <dgm:bulletEnabled val="1"/>
        </dgm:presLayoutVars>
      </dgm:prSet>
      <dgm:spPr/>
    </dgm:pt>
    <dgm:pt modelId="{95C35735-C474-4647-893C-7F6F88AFCED9}" type="pres">
      <dgm:prSet presAssocID="{8999DF06-3D19-40E7-B69C-FC2F102D1F9B}" presName="bgRect" presStyleLbl="node1" presStyleIdx="2" presStyleCnt="3" custLinFactNeighborX="-1750" custLinFactNeighborY="4001"/>
      <dgm:spPr/>
    </dgm:pt>
    <dgm:pt modelId="{1A5B8B1E-FC6F-4E15-991E-182231AB986C}" type="pres">
      <dgm:prSet presAssocID="{8999DF06-3D19-40E7-B69C-FC2F102D1F9B}" presName="parentNode" presStyleLbl="node1" presStyleIdx="2" presStyleCnt="3">
        <dgm:presLayoutVars>
          <dgm:chMax val="0"/>
          <dgm:bulletEnabled val="1"/>
        </dgm:presLayoutVars>
      </dgm:prSet>
      <dgm:spPr/>
    </dgm:pt>
    <dgm:pt modelId="{9960BEA8-C57C-4644-9AFA-616C131C55B8}" type="pres">
      <dgm:prSet presAssocID="{8999DF06-3D19-40E7-B69C-FC2F102D1F9B}" presName="childNode" presStyleLbl="node1" presStyleIdx="2" presStyleCnt="3">
        <dgm:presLayoutVars>
          <dgm:bulletEnabled val="1"/>
        </dgm:presLayoutVars>
      </dgm:prSet>
      <dgm:spPr/>
    </dgm:pt>
  </dgm:ptLst>
  <dgm:cxnLst>
    <dgm:cxn modelId="{BDD31E05-A6AC-44CE-AF1B-0DD846447B7C}" srcId="{4AB0538D-4DBC-4A2D-BC70-63FA181599A5}" destId="{3AAD05DD-1DEF-4939-BCD1-4871E55F4211}" srcOrd="0" destOrd="0" parTransId="{9D407159-E0F7-4E55-95D0-5E7CAB6CE553}" sibTransId="{F65F5541-22D6-4BE0-9BE9-59FEFC5EBFFE}"/>
    <dgm:cxn modelId="{8DB14609-11F4-4641-B2F1-772FB9E9899B}" srcId="{8999DF06-3D19-40E7-B69C-FC2F102D1F9B}" destId="{5A6361BF-6C00-4E53-BFBF-D778EAF740F5}" srcOrd="1" destOrd="0" parTransId="{31CA404D-3DEE-4590-AD07-012FF284D533}" sibTransId="{59C87796-61EB-428E-B733-FE9400063979}"/>
    <dgm:cxn modelId="{13AC9B0E-2E36-4192-B17E-7A41182FD246}" type="presOf" srcId="{3AAD05DD-1DEF-4939-BCD1-4871E55F4211}" destId="{36DEAA51-8AAB-49E9-8716-60E610C453E5}" srcOrd="1" destOrd="0" presId="urn:microsoft.com/office/officeart/2005/8/layout/hProcess7"/>
    <dgm:cxn modelId="{6E85B60E-6A2A-4F5F-99AD-36DDAE0B0AD7}" type="presOf" srcId="{4B20F647-57DB-4F2A-828B-445B41BAF380}" destId="{9960BEA8-C57C-4644-9AFA-616C131C55B8}" srcOrd="0" destOrd="2" presId="urn:microsoft.com/office/officeart/2005/8/layout/hProcess7"/>
    <dgm:cxn modelId="{857CE218-9C93-4873-B407-2847C7702D85}" type="presOf" srcId="{8999DF06-3D19-40E7-B69C-FC2F102D1F9B}" destId="{1A5B8B1E-FC6F-4E15-991E-182231AB986C}" srcOrd="1" destOrd="0" presId="urn:microsoft.com/office/officeart/2005/8/layout/hProcess7"/>
    <dgm:cxn modelId="{B7819C29-37BB-4AAE-8106-810C0E3C1024}" type="presOf" srcId="{5A6361BF-6C00-4E53-BFBF-D778EAF740F5}" destId="{9960BEA8-C57C-4644-9AFA-616C131C55B8}" srcOrd="0" destOrd="1" presId="urn:microsoft.com/office/officeart/2005/8/layout/hProcess7"/>
    <dgm:cxn modelId="{7538BE37-33AC-4D28-A79A-A78C0E771FE9}" type="presOf" srcId="{467487CC-F32C-4463-AD42-74E6BDF6589A}" destId="{ADB49701-CF3C-4A1A-B8EA-D9B8210DE5FF}" srcOrd="1" destOrd="0" presId="urn:microsoft.com/office/officeart/2005/8/layout/hProcess7"/>
    <dgm:cxn modelId="{59BBB03A-E54C-4BFE-A5E2-531A12669DA1}" srcId="{467487CC-F32C-4463-AD42-74E6BDF6589A}" destId="{C092A9CB-0F1A-4850-A72B-67D837D5C745}" srcOrd="0" destOrd="0" parTransId="{062D3DB8-9AEB-48C6-A5CE-7C288CFE0429}" sibTransId="{25008EFF-F616-425F-9969-489CD4173C22}"/>
    <dgm:cxn modelId="{5DC24340-9A87-4795-B8B1-AA1550E9C805}" srcId="{4AB0538D-4DBC-4A2D-BC70-63FA181599A5}" destId="{467487CC-F32C-4463-AD42-74E6BDF6589A}" srcOrd="1" destOrd="0" parTransId="{71CA70AD-44DE-4442-A11B-D2FCEC43774F}" sibTransId="{2C90B52B-7BEA-4C5B-92C9-31F25E0EF3B3}"/>
    <dgm:cxn modelId="{3BE54245-D466-4D3E-8052-C269FBDC8BB8}" srcId="{8999DF06-3D19-40E7-B69C-FC2F102D1F9B}" destId="{47F5A9A7-9455-414A-AE55-43CD67CC61C7}" srcOrd="0" destOrd="0" parTransId="{A2323381-21D2-4DA7-9A83-855D4A3C760D}" sibTransId="{986C453B-DB40-42F6-B21E-AA7DA4ED5848}"/>
    <dgm:cxn modelId="{C4149249-6393-41EC-9AC0-F77EDD85D4E3}" type="presOf" srcId="{11827004-B3B3-4044-A00B-F30E895EDFCD}" destId="{9960BEA8-C57C-4644-9AFA-616C131C55B8}" srcOrd="0" destOrd="3" presId="urn:microsoft.com/office/officeart/2005/8/layout/hProcess7"/>
    <dgm:cxn modelId="{220BB16E-8B2C-4E8B-9F7A-16580E2A8122}" type="presOf" srcId="{4AB0538D-4DBC-4A2D-BC70-63FA181599A5}" destId="{9D560852-DF21-4AA3-9EBF-189CDBAC6801}" srcOrd="0" destOrd="0" presId="urn:microsoft.com/office/officeart/2005/8/layout/hProcess7"/>
    <dgm:cxn modelId="{FC571351-AE07-4B90-8345-45FF5DD39B78}" type="presOf" srcId="{467487CC-F32C-4463-AD42-74E6BDF6589A}" destId="{0C3F8BFF-6F7C-4027-A49F-C59718673791}" srcOrd="0" destOrd="0" presId="urn:microsoft.com/office/officeart/2005/8/layout/hProcess7"/>
    <dgm:cxn modelId="{3ECE9498-FB01-420E-8782-0C94F60D51D1}" srcId="{8999DF06-3D19-40E7-B69C-FC2F102D1F9B}" destId="{4B20F647-57DB-4F2A-828B-445B41BAF380}" srcOrd="2" destOrd="0" parTransId="{CD635861-E017-4BEC-8BC3-F41B2E1126C9}" sibTransId="{5AD1114B-E0AF-4589-8425-950F13ACFABE}"/>
    <dgm:cxn modelId="{4D3FC2A2-98E1-4E78-B691-329DA1FA5876}" type="presOf" srcId="{C0E9003F-4F4E-48C0-863C-CF65E5A99E87}" destId="{637D36F2-235B-44C7-9F13-2FCD88805C26}" srcOrd="0" destOrd="0" presId="urn:microsoft.com/office/officeart/2005/8/layout/hProcess7"/>
    <dgm:cxn modelId="{9804E4AC-2980-497F-A993-891EB536FCB3}" type="presOf" srcId="{F498AA4F-0DB7-4716-9F75-06B45071CA5E}" destId="{74A3B698-4B82-4656-B4BB-D246D0218439}" srcOrd="0" destOrd="1" presId="urn:microsoft.com/office/officeart/2005/8/layout/hProcess7"/>
    <dgm:cxn modelId="{4E2AABB7-19D3-429B-85B6-AFB40F417EC3}" srcId="{8999DF06-3D19-40E7-B69C-FC2F102D1F9B}" destId="{11827004-B3B3-4044-A00B-F30E895EDFCD}" srcOrd="3" destOrd="0" parTransId="{CDB840BD-33EF-4F86-BDB4-5E8C513D70EB}" sibTransId="{FB283BC4-C748-4E81-B60E-D0BCE15EA0D0}"/>
    <dgm:cxn modelId="{8F378AB9-6CA2-4064-937E-50B9428D263F}" type="presOf" srcId="{3AAD05DD-1DEF-4939-BCD1-4871E55F4211}" destId="{9A88C307-8B61-4DB4-93A2-CF3DB1A27545}" srcOrd="0" destOrd="0" presId="urn:microsoft.com/office/officeart/2005/8/layout/hProcess7"/>
    <dgm:cxn modelId="{B9C921D0-2CEB-44C8-BC95-7B6422878544}" type="presOf" srcId="{8999DF06-3D19-40E7-B69C-FC2F102D1F9B}" destId="{95C35735-C474-4647-893C-7F6F88AFCED9}" srcOrd="0" destOrd="0" presId="urn:microsoft.com/office/officeart/2005/8/layout/hProcess7"/>
    <dgm:cxn modelId="{8E95EEDA-6D7B-43D3-AFB1-F285037F98F0}" type="presOf" srcId="{C092A9CB-0F1A-4850-A72B-67D837D5C745}" destId="{74A3B698-4B82-4656-B4BB-D246D0218439}" srcOrd="0" destOrd="0" presId="urn:microsoft.com/office/officeart/2005/8/layout/hProcess7"/>
    <dgm:cxn modelId="{754F35E3-55E6-45C6-8F96-3E7C3D547209}" type="presOf" srcId="{47F5A9A7-9455-414A-AE55-43CD67CC61C7}" destId="{9960BEA8-C57C-4644-9AFA-616C131C55B8}" srcOrd="0" destOrd="0" presId="urn:microsoft.com/office/officeart/2005/8/layout/hProcess7"/>
    <dgm:cxn modelId="{1C6D6EEF-B88A-497E-A491-618D5CF70001}" srcId="{4AB0538D-4DBC-4A2D-BC70-63FA181599A5}" destId="{8999DF06-3D19-40E7-B69C-FC2F102D1F9B}" srcOrd="2" destOrd="0" parTransId="{E2DD88D3-CE80-4540-87FE-E4BB08B4B4B6}" sibTransId="{DCF6F44C-0A04-4CAC-A4FA-A55B5F0C556D}"/>
    <dgm:cxn modelId="{9F41E1F0-2446-425E-A25E-5CC6F02DAC5C}" srcId="{3AAD05DD-1DEF-4939-BCD1-4871E55F4211}" destId="{C0E9003F-4F4E-48C0-863C-CF65E5A99E87}" srcOrd="0" destOrd="0" parTransId="{39672D99-9163-45AC-85FA-E303C33871E1}" sibTransId="{56BDC6CB-58AC-49E3-9FBB-DEBCCE4BE7C9}"/>
    <dgm:cxn modelId="{3FA301FE-B646-42DF-86A4-61F5D09D6547}" srcId="{467487CC-F32C-4463-AD42-74E6BDF6589A}" destId="{F498AA4F-0DB7-4716-9F75-06B45071CA5E}" srcOrd="1" destOrd="0" parTransId="{A13369B6-5B97-410C-9036-F3D21D479663}" sibTransId="{8F410832-79F9-4CAE-AB38-9CF4D6B21DB1}"/>
    <dgm:cxn modelId="{A104E817-2191-45C9-B11E-CACD9ADF341B}" type="presParOf" srcId="{9D560852-DF21-4AA3-9EBF-189CDBAC6801}" destId="{4183FFB5-9969-4841-936B-D85AD142687B}" srcOrd="0" destOrd="0" presId="urn:microsoft.com/office/officeart/2005/8/layout/hProcess7"/>
    <dgm:cxn modelId="{106CC95D-A323-4178-8B8F-A4A31DD22CB0}" type="presParOf" srcId="{4183FFB5-9969-4841-936B-D85AD142687B}" destId="{9A88C307-8B61-4DB4-93A2-CF3DB1A27545}" srcOrd="0" destOrd="0" presId="urn:microsoft.com/office/officeart/2005/8/layout/hProcess7"/>
    <dgm:cxn modelId="{FE98DD34-00A1-4F0A-A1C9-B8F0F9F3C33D}" type="presParOf" srcId="{4183FFB5-9969-4841-936B-D85AD142687B}" destId="{36DEAA51-8AAB-49E9-8716-60E610C453E5}" srcOrd="1" destOrd="0" presId="urn:microsoft.com/office/officeart/2005/8/layout/hProcess7"/>
    <dgm:cxn modelId="{10A4C59B-4441-4389-84A6-BA7BDF94804A}" type="presParOf" srcId="{4183FFB5-9969-4841-936B-D85AD142687B}" destId="{637D36F2-235B-44C7-9F13-2FCD88805C26}" srcOrd="2" destOrd="0" presId="urn:microsoft.com/office/officeart/2005/8/layout/hProcess7"/>
    <dgm:cxn modelId="{9E9C569C-E92B-44CA-9EC0-676CB9C1B845}" type="presParOf" srcId="{9D560852-DF21-4AA3-9EBF-189CDBAC6801}" destId="{107E8FF7-64B4-4856-A579-294D55A383A1}" srcOrd="1" destOrd="0" presId="urn:microsoft.com/office/officeart/2005/8/layout/hProcess7"/>
    <dgm:cxn modelId="{026E0E73-349B-415F-A986-82922E4E65FF}" type="presParOf" srcId="{9D560852-DF21-4AA3-9EBF-189CDBAC6801}" destId="{D7D7567D-579C-4342-9939-5B046AE58C02}" srcOrd="2" destOrd="0" presId="urn:microsoft.com/office/officeart/2005/8/layout/hProcess7"/>
    <dgm:cxn modelId="{867DB061-0C5F-4AA0-A168-1EA303F4C53E}" type="presParOf" srcId="{D7D7567D-579C-4342-9939-5B046AE58C02}" destId="{3326833F-DA65-4500-9792-325A1DC732E4}" srcOrd="0" destOrd="0" presId="urn:microsoft.com/office/officeart/2005/8/layout/hProcess7"/>
    <dgm:cxn modelId="{8AFF5F9D-0929-4718-BD9C-7FC7B5E2377A}" type="presParOf" srcId="{D7D7567D-579C-4342-9939-5B046AE58C02}" destId="{E4975909-0CC9-492D-A6D2-42F4074EFEFA}" srcOrd="1" destOrd="0" presId="urn:microsoft.com/office/officeart/2005/8/layout/hProcess7"/>
    <dgm:cxn modelId="{3229216B-FFF9-46CD-A0B3-20C7EAC9D378}" type="presParOf" srcId="{D7D7567D-579C-4342-9939-5B046AE58C02}" destId="{D0E3DFA2-4289-42EF-9E3C-B4D5D027F5AC}" srcOrd="2" destOrd="0" presId="urn:microsoft.com/office/officeart/2005/8/layout/hProcess7"/>
    <dgm:cxn modelId="{19E8134E-AB84-439A-B67C-EC0D8180474A}" type="presParOf" srcId="{9D560852-DF21-4AA3-9EBF-189CDBAC6801}" destId="{FCBAA552-4A28-44EF-9C26-058CAED02D92}" srcOrd="3" destOrd="0" presId="urn:microsoft.com/office/officeart/2005/8/layout/hProcess7"/>
    <dgm:cxn modelId="{AF6012D9-3A01-4E9F-B2D8-C91D42231BFC}" type="presParOf" srcId="{9D560852-DF21-4AA3-9EBF-189CDBAC6801}" destId="{51E31786-3868-44DF-A778-A8EE5D79235D}" srcOrd="4" destOrd="0" presId="urn:microsoft.com/office/officeart/2005/8/layout/hProcess7"/>
    <dgm:cxn modelId="{F40494A1-9958-4C96-9252-42A902F46C63}" type="presParOf" srcId="{51E31786-3868-44DF-A778-A8EE5D79235D}" destId="{0C3F8BFF-6F7C-4027-A49F-C59718673791}" srcOrd="0" destOrd="0" presId="urn:microsoft.com/office/officeart/2005/8/layout/hProcess7"/>
    <dgm:cxn modelId="{20B3E37F-57A0-4D1C-B37D-85ED43D32801}" type="presParOf" srcId="{51E31786-3868-44DF-A778-A8EE5D79235D}" destId="{ADB49701-CF3C-4A1A-B8EA-D9B8210DE5FF}" srcOrd="1" destOrd="0" presId="urn:microsoft.com/office/officeart/2005/8/layout/hProcess7"/>
    <dgm:cxn modelId="{376C9B09-1927-40B2-BD20-12D75DA21F44}" type="presParOf" srcId="{51E31786-3868-44DF-A778-A8EE5D79235D}" destId="{74A3B698-4B82-4656-B4BB-D246D0218439}" srcOrd="2" destOrd="0" presId="urn:microsoft.com/office/officeart/2005/8/layout/hProcess7"/>
    <dgm:cxn modelId="{A8D21750-E6AA-4B6C-839D-1B0D20F60D40}" type="presParOf" srcId="{9D560852-DF21-4AA3-9EBF-189CDBAC6801}" destId="{2EEF000D-459B-4325-8965-D5D9944D9618}" srcOrd="5" destOrd="0" presId="urn:microsoft.com/office/officeart/2005/8/layout/hProcess7"/>
    <dgm:cxn modelId="{70A118C4-4C4D-4603-9D91-9358E28132B2}" type="presParOf" srcId="{9D560852-DF21-4AA3-9EBF-189CDBAC6801}" destId="{E56F76C1-42FE-4297-BF4A-960889AFC657}" srcOrd="6" destOrd="0" presId="urn:microsoft.com/office/officeart/2005/8/layout/hProcess7"/>
    <dgm:cxn modelId="{A4FD851A-A966-4F8F-A981-039994BAE16B}" type="presParOf" srcId="{E56F76C1-42FE-4297-BF4A-960889AFC657}" destId="{C4FC3F9E-724E-4802-8BCA-3609074C872D}" srcOrd="0" destOrd="0" presId="urn:microsoft.com/office/officeart/2005/8/layout/hProcess7"/>
    <dgm:cxn modelId="{3921E95D-0015-4A9C-990D-46A7A5B54DAA}" type="presParOf" srcId="{E56F76C1-42FE-4297-BF4A-960889AFC657}" destId="{2935AAE8-B8D1-45DB-9549-C1A12FA52F2C}" srcOrd="1" destOrd="0" presId="urn:microsoft.com/office/officeart/2005/8/layout/hProcess7"/>
    <dgm:cxn modelId="{014FFD49-AB7E-4964-B3D7-995DD747946F}" type="presParOf" srcId="{E56F76C1-42FE-4297-BF4A-960889AFC657}" destId="{8642F964-CC2B-4CA9-ABFB-8F0FA6DB1B8F}" srcOrd="2" destOrd="0" presId="urn:microsoft.com/office/officeart/2005/8/layout/hProcess7"/>
    <dgm:cxn modelId="{CE5AF026-CF0F-465D-BACC-563C0877F474}" type="presParOf" srcId="{9D560852-DF21-4AA3-9EBF-189CDBAC6801}" destId="{716D9339-7369-4E1D-B92D-01927D105FED}" srcOrd="7" destOrd="0" presId="urn:microsoft.com/office/officeart/2005/8/layout/hProcess7"/>
    <dgm:cxn modelId="{49337B0C-DB0B-46F6-BD20-35D65EE3E056}" type="presParOf" srcId="{9D560852-DF21-4AA3-9EBF-189CDBAC6801}" destId="{DF478D00-388D-4F95-87A4-7DFDA4EF9993}" srcOrd="8" destOrd="0" presId="urn:microsoft.com/office/officeart/2005/8/layout/hProcess7"/>
    <dgm:cxn modelId="{CAB38E47-680F-4CFA-BB62-8C2510043101}" type="presParOf" srcId="{DF478D00-388D-4F95-87A4-7DFDA4EF9993}" destId="{95C35735-C474-4647-893C-7F6F88AFCED9}" srcOrd="0" destOrd="0" presId="urn:microsoft.com/office/officeart/2005/8/layout/hProcess7"/>
    <dgm:cxn modelId="{5421702E-11AE-4FCF-B54F-9F11D24521B6}" type="presParOf" srcId="{DF478D00-388D-4F95-87A4-7DFDA4EF9993}" destId="{1A5B8B1E-FC6F-4E15-991E-182231AB986C}" srcOrd="1" destOrd="0" presId="urn:microsoft.com/office/officeart/2005/8/layout/hProcess7"/>
    <dgm:cxn modelId="{250ED5AD-5811-4CAA-BFC9-E53435A7F7EF}" type="presParOf" srcId="{DF478D00-388D-4F95-87A4-7DFDA4EF9993}" destId="{9960BEA8-C57C-4644-9AFA-616C131C55B8}"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B0538D-4DBC-4A2D-BC70-63FA181599A5}"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3AAD05DD-1DEF-4939-BCD1-4871E55F4211}">
      <dgm:prSet phldrT="[Text]"/>
      <dgm:spPr/>
      <dgm:t>
        <a:bodyPr/>
        <a:lstStyle/>
        <a:p>
          <a:endParaRPr lang="en-GB" dirty="0">
            <a:solidFill>
              <a:schemeClr val="bg1"/>
            </a:solidFill>
          </a:endParaRPr>
        </a:p>
      </dgm:t>
    </dgm:pt>
    <dgm:pt modelId="{9D407159-E0F7-4E55-95D0-5E7CAB6CE553}" type="parTrans" cxnId="{BDD31E05-A6AC-44CE-AF1B-0DD846447B7C}">
      <dgm:prSet/>
      <dgm:spPr/>
      <dgm:t>
        <a:bodyPr/>
        <a:lstStyle/>
        <a:p>
          <a:endParaRPr lang="en-GB"/>
        </a:p>
      </dgm:t>
    </dgm:pt>
    <dgm:pt modelId="{F65F5541-22D6-4BE0-9BE9-59FEFC5EBFFE}" type="sibTrans" cxnId="{BDD31E05-A6AC-44CE-AF1B-0DD846447B7C}">
      <dgm:prSet/>
      <dgm:spPr/>
      <dgm:t>
        <a:bodyPr/>
        <a:lstStyle/>
        <a:p>
          <a:endParaRPr lang="en-GB"/>
        </a:p>
      </dgm:t>
    </dgm:pt>
    <dgm:pt modelId="{C0E9003F-4F4E-48C0-863C-CF65E5A99E87}">
      <dgm:prSet phldrT="[Text]" custT="1"/>
      <dgm:spPr/>
      <dgm:t>
        <a:bodyPr/>
        <a:lstStyle/>
        <a:p>
          <a:pPr>
            <a:buFont typeface="Courier New" panose="02070309020205020404" pitchFamily="49" charset="0"/>
            <a:buChar char="o"/>
          </a:pPr>
          <a:r>
            <a:rPr lang="en-GB" sz="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Unseen Adults</a:t>
          </a:r>
          <a:endParaRPr lang="en-GB" sz="900" b="0" dirty="0"/>
        </a:p>
        <a:p>
          <a:pPr>
            <a:buFont typeface="Courier New" panose="02070309020205020404" pitchFamily="49" charset="0"/>
            <a:buChar char="o"/>
          </a:pPr>
          <a:r>
            <a:rPr lang="en-GB" sz="900" b="0" dirty="0"/>
            <a:t>It was evident this was a busy household and adults unknown to practitioners were often present during visits</a:t>
          </a:r>
        </a:p>
        <a:p>
          <a:r>
            <a:rPr lang="en-GB" sz="900" b="0" dirty="0"/>
            <a:t>This was noted by practitioners, but not tenaciously pursued and not through the lens of additional household members posing a risk or indeed understanding how they were involved with the children’s daily lives</a:t>
          </a:r>
        </a:p>
        <a:p>
          <a:r>
            <a:rPr lang="en-GB" sz="900" b="0" dirty="0"/>
            <a:t>Practitioners need to be more inquisitive</a:t>
          </a:r>
        </a:p>
        <a:p>
          <a:r>
            <a:rPr lang="en-GB" sz="900" b="0" dirty="0"/>
            <a:t>Agency assessments should be extended to include all adults involved with the children</a:t>
          </a:r>
          <a:endParaRPr lang="en-GB" sz="900" b="0" dirty="0">
            <a:solidFill>
              <a:schemeClr val="bg1"/>
            </a:solidFill>
          </a:endParaRPr>
        </a:p>
      </dgm:t>
    </dgm:pt>
    <dgm:pt modelId="{39672D99-9163-45AC-85FA-E303C33871E1}" type="parTrans" cxnId="{9F41E1F0-2446-425E-A25E-5CC6F02DAC5C}">
      <dgm:prSet/>
      <dgm:spPr/>
      <dgm:t>
        <a:bodyPr/>
        <a:lstStyle/>
        <a:p>
          <a:endParaRPr lang="en-GB"/>
        </a:p>
      </dgm:t>
    </dgm:pt>
    <dgm:pt modelId="{56BDC6CB-58AC-49E3-9FBB-DEBCCE4BE7C9}" type="sibTrans" cxnId="{9F41E1F0-2446-425E-A25E-5CC6F02DAC5C}">
      <dgm:prSet/>
      <dgm:spPr/>
      <dgm:t>
        <a:bodyPr/>
        <a:lstStyle/>
        <a:p>
          <a:endParaRPr lang="en-GB"/>
        </a:p>
      </dgm:t>
    </dgm:pt>
    <dgm:pt modelId="{467487CC-F32C-4463-AD42-74E6BDF6589A}">
      <dgm:prSet phldrT="[Text]" custT="1"/>
      <dgm:spPr>
        <a:effectLst>
          <a:glow rad="139700">
            <a:schemeClr val="accent1">
              <a:satMod val="175000"/>
              <a:alpha val="40000"/>
            </a:schemeClr>
          </a:glow>
        </a:effectLst>
        <a:scene3d>
          <a:camera prst="orthographicFront"/>
          <a:lightRig rig="threePt" dir="t"/>
        </a:scene3d>
        <a:sp3d>
          <a:bevelT w="165100" prst="coolSlant"/>
        </a:sp3d>
      </dgm:spPr>
      <dgm:t>
        <a:bodyPr/>
        <a:lstStyle/>
        <a:p>
          <a:endParaRPr lang="en-GB" sz="2400" dirty="0">
            <a:solidFill>
              <a:schemeClr val="bg1"/>
            </a:solidFill>
          </a:endParaRPr>
        </a:p>
      </dgm:t>
    </dgm:pt>
    <dgm:pt modelId="{71CA70AD-44DE-4442-A11B-D2FCEC43774F}" type="parTrans" cxnId="{5DC24340-9A87-4795-B8B1-AA1550E9C805}">
      <dgm:prSet/>
      <dgm:spPr/>
      <dgm:t>
        <a:bodyPr/>
        <a:lstStyle/>
        <a:p>
          <a:endParaRPr lang="en-GB"/>
        </a:p>
      </dgm:t>
    </dgm:pt>
    <dgm:pt modelId="{2C90B52B-7BEA-4C5B-92C9-31F25E0EF3B3}" type="sibTrans" cxnId="{5DC24340-9A87-4795-B8B1-AA1550E9C805}">
      <dgm:prSet/>
      <dgm:spPr/>
      <dgm:t>
        <a:bodyPr/>
        <a:lstStyle/>
        <a:p>
          <a:endParaRPr lang="en-GB"/>
        </a:p>
      </dgm:t>
    </dgm:pt>
    <dgm:pt modelId="{C092A9CB-0F1A-4850-A72B-67D837D5C745}">
      <dgm:prSet phldrT="[Text]" custT="1"/>
      <dgm:spPr/>
      <dgm:t>
        <a:bodyPr tIns="288000"/>
        <a:lstStyle/>
        <a:p>
          <a:pPr>
            <a:buNone/>
          </a:pPr>
          <a:r>
            <a:rPr lang="en-GB" sz="2600" b="1" dirty="0"/>
            <a:t>Recognising Harm for Children with Disabilities</a:t>
          </a:r>
          <a:endParaRPr lang="en-GB" sz="2600" b="1" dirty="0">
            <a:solidFill>
              <a:schemeClr val="bg1"/>
            </a:solidFill>
          </a:endParaRPr>
        </a:p>
      </dgm:t>
    </dgm:pt>
    <dgm:pt modelId="{062D3DB8-9AEB-48C6-A5CE-7C288CFE0429}" type="parTrans" cxnId="{59BBB03A-E54C-4BFE-A5E2-531A12669DA1}">
      <dgm:prSet/>
      <dgm:spPr/>
      <dgm:t>
        <a:bodyPr/>
        <a:lstStyle/>
        <a:p>
          <a:endParaRPr lang="en-GB"/>
        </a:p>
      </dgm:t>
    </dgm:pt>
    <dgm:pt modelId="{25008EFF-F616-425F-9969-489CD4173C22}" type="sibTrans" cxnId="{59BBB03A-E54C-4BFE-A5E2-531A12669DA1}">
      <dgm:prSet/>
      <dgm:spPr/>
      <dgm:t>
        <a:bodyPr/>
        <a:lstStyle/>
        <a:p>
          <a:endParaRPr lang="en-GB"/>
        </a:p>
      </dgm:t>
    </dgm:pt>
    <dgm:pt modelId="{8999DF06-3D19-40E7-B69C-FC2F102D1F9B}">
      <dgm:prSet phldrT="[Text]"/>
      <dgm:spPr/>
      <dgm:t>
        <a:bodyPr/>
        <a:lstStyle/>
        <a:p>
          <a:endParaRPr lang="en-GB" dirty="0">
            <a:solidFill>
              <a:schemeClr val="bg1"/>
            </a:solidFill>
          </a:endParaRPr>
        </a:p>
      </dgm:t>
    </dgm:pt>
    <dgm:pt modelId="{E2DD88D3-CE80-4540-87FE-E4BB08B4B4B6}" type="parTrans" cxnId="{1C6D6EEF-B88A-497E-A491-618D5CF70001}">
      <dgm:prSet/>
      <dgm:spPr/>
      <dgm:t>
        <a:bodyPr/>
        <a:lstStyle/>
        <a:p>
          <a:endParaRPr lang="en-GB"/>
        </a:p>
      </dgm:t>
    </dgm:pt>
    <dgm:pt modelId="{DCF6F44C-0A04-4CAC-A4FA-A55B5F0C556D}" type="sibTrans" cxnId="{1C6D6EEF-B88A-497E-A491-618D5CF70001}">
      <dgm:prSet/>
      <dgm:spPr/>
      <dgm:t>
        <a:bodyPr/>
        <a:lstStyle/>
        <a:p>
          <a:endParaRPr lang="en-GB"/>
        </a:p>
      </dgm:t>
    </dgm:pt>
    <dgm:pt modelId="{47F5A9A7-9455-414A-AE55-43CD67CC61C7}">
      <dgm:prSet phldrT="[Text]"/>
      <dgm:spPr/>
      <dgm:t>
        <a:bodyPr/>
        <a:lstStyle/>
        <a:p>
          <a:pPr>
            <a:buFont typeface="Wingdings" panose="05000000000000000000" pitchFamily="2" charset="2"/>
            <a:buChar char=""/>
          </a:pPr>
          <a:endParaRPr lang="en-GB" b="0" dirty="0">
            <a:solidFill>
              <a:schemeClr val="bg1"/>
            </a:solidFill>
            <a:effectLst/>
            <a:cs typeface="Times New Roman" panose="02020603050405020304" pitchFamily="18" charset="0"/>
          </a:endParaRPr>
        </a:p>
        <a:p>
          <a:pPr>
            <a:buFont typeface="Wingdings" panose="05000000000000000000" pitchFamily="2" charset="2"/>
            <a:buChar char=""/>
          </a:pPr>
          <a:r>
            <a:rPr lang="en-GB" b="1" dirty="0">
              <a:solidFill>
                <a:schemeClr val="bg1"/>
              </a:solidFill>
            </a:rPr>
            <a:t>Children’s Lived Experience</a:t>
          </a:r>
          <a:endParaRPr lang="en-GB" b="1" dirty="0">
            <a:solidFill>
              <a:schemeClr val="bg1"/>
            </a:solidFill>
            <a:effectLst/>
            <a:cs typeface="Times New Roman" panose="02020603050405020304" pitchFamily="18" charset="0"/>
          </a:endParaRPr>
        </a:p>
        <a:p>
          <a:pPr>
            <a:buFont typeface="Wingdings" panose="05000000000000000000" pitchFamily="2" charset="2"/>
            <a:buChar char=""/>
          </a:pPr>
          <a:r>
            <a:rPr lang="en-GB" b="0" dirty="0">
              <a:solidFill>
                <a:schemeClr val="bg1"/>
              </a:solidFill>
              <a:effectLst/>
              <a:cs typeface="Times New Roman" panose="02020603050405020304" pitchFamily="18" charset="0"/>
            </a:rPr>
            <a:t>One of the core principles of effective safeguarding practice is a child centred approach which is focused on understanding the lived experience of children – children who have developmental or communication needs can effectively be hidden from view</a:t>
          </a:r>
          <a:endParaRPr lang="en-GB" b="0" dirty="0">
            <a:solidFill>
              <a:schemeClr val="bg1"/>
            </a:solidFill>
          </a:endParaRPr>
        </a:p>
      </dgm:t>
    </dgm:pt>
    <dgm:pt modelId="{A2323381-21D2-4DA7-9A83-855D4A3C760D}" type="parTrans" cxnId="{3BE54245-D466-4D3E-8052-C269FBDC8BB8}">
      <dgm:prSet/>
      <dgm:spPr/>
      <dgm:t>
        <a:bodyPr/>
        <a:lstStyle/>
        <a:p>
          <a:endParaRPr lang="en-GB"/>
        </a:p>
      </dgm:t>
    </dgm:pt>
    <dgm:pt modelId="{986C453B-DB40-42F6-B21E-AA7DA4ED5848}" type="sibTrans" cxnId="{3BE54245-D466-4D3E-8052-C269FBDC8BB8}">
      <dgm:prSet/>
      <dgm:spPr/>
      <dgm:t>
        <a:bodyPr/>
        <a:lstStyle/>
        <a:p>
          <a:endParaRPr lang="en-GB"/>
        </a:p>
      </dgm:t>
    </dgm:pt>
    <dgm:pt modelId="{ECF63F06-2394-4F6D-A793-9EEB7D9F2AC9}">
      <dgm:prSet phldrT="[Text]" custT="1"/>
      <dgm:spPr/>
      <dgm:t>
        <a:bodyPr tIns="288000"/>
        <a:lstStyle/>
        <a:p>
          <a:pPr>
            <a:buFont typeface="Wingdings" panose="05000000000000000000" pitchFamily="2" charset="2"/>
            <a:buChar char=""/>
          </a:pPr>
          <a:endParaRPr lang="en-GB" sz="2800" dirty="0">
            <a:solidFill>
              <a:schemeClr val="bg1"/>
            </a:solidFill>
          </a:endParaRPr>
        </a:p>
      </dgm:t>
    </dgm:pt>
    <dgm:pt modelId="{433DD397-2586-49B8-BBBB-489AE67DB79E}" type="parTrans" cxnId="{61259DF8-B2A2-46CC-8CA3-41A275D43B93}">
      <dgm:prSet/>
      <dgm:spPr/>
      <dgm:t>
        <a:bodyPr/>
        <a:lstStyle/>
        <a:p>
          <a:endParaRPr lang="en-GB"/>
        </a:p>
      </dgm:t>
    </dgm:pt>
    <dgm:pt modelId="{1D44B493-5D66-4180-9D11-977D71F73958}" type="sibTrans" cxnId="{61259DF8-B2A2-46CC-8CA3-41A275D43B93}">
      <dgm:prSet/>
      <dgm:spPr/>
      <dgm:t>
        <a:bodyPr/>
        <a:lstStyle/>
        <a:p>
          <a:endParaRPr lang="en-GB"/>
        </a:p>
      </dgm:t>
    </dgm:pt>
    <dgm:pt modelId="{0D05B0C1-58B8-49A9-BACD-BD062A0CB88A}">
      <dgm:prSet phldrT="[Text]" custT="1"/>
      <dgm:spPr/>
      <dgm:t>
        <a:bodyPr/>
        <a:lstStyle/>
        <a:p>
          <a:pPr>
            <a:buFont typeface="Courier New" panose="02070309020205020404" pitchFamily="49" charset="0"/>
            <a:buChar char="o"/>
          </a:pPr>
          <a:endParaRPr lang="en-GB" sz="1000" b="1" dirty="0"/>
        </a:p>
      </dgm:t>
    </dgm:pt>
    <dgm:pt modelId="{EF7EEA95-FCA2-41FE-B9EB-5DB78C707266}" type="parTrans" cxnId="{C0DD5A64-2F51-4D0C-9272-A878A93F2629}">
      <dgm:prSet/>
      <dgm:spPr/>
      <dgm:t>
        <a:bodyPr/>
        <a:lstStyle/>
        <a:p>
          <a:endParaRPr lang="en-GB"/>
        </a:p>
      </dgm:t>
    </dgm:pt>
    <dgm:pt modelId="{B2BD0F0D-CA68-4084-A1C2-486AE83AB6E4}" type="sibTrans" cxnId="{C0DD5A64-2F51-4D0C-9272-A878A93F2629}">
      <dgm:prSet/>
      <dgm:spPr/>
      <dgm:t>
        <a:bodyPr/>
        <a:lstStyle/>
        <a:p>
          <a:endParaRPr lang="en-GB"/>
        </a:p>
      </dgm:t>
    </dgm:pt>
    <dgm:pt modelId="{834D065C-0DC9-4774-9FE4-210050589A2A}">
      <dgm:prSet phldrT="[Text]" custT="1"/>
      <dgm:spPr/>
      <dgm:t>
        <a:bodyPr/>
        <a:lstStyle/>
        <a:p>
          <a:endParaRPr lang="en-GB" sz="1000" dirty="0">
            <a:solidFill>
              <a:schemeClr val="bg1"/>
            </a:solidFill>
          </a:endParaRPr>
        </a:p>
      </dgm:t>
    </dgm:pt>
    <dgm:pt modelId="{607EE8FF-EC1A-4B11-916E-DC490A0C7EE1}" type="parTrans" cxnId="{44A98CF0-0131-456A-9E6C-F8061851840D}">
      <dgm:prSet/>
      <dgm:spPr/>
      <dgm:t>
        <a:bodyPr/>
        <a:lstStyle/>
        <a:p>
          <a:endParaRPr lang="en-GB"/>
        </a:p>
      </dgm:t>
    </dgm:pt>
    <dgm:pt modelId="{88F5B583-B76B-4961-AF3B-B3680B382C90}" type="sibTrans" cxnId="{44A98CF0-0131-456A-9E6C-F8061851840D}">
      <dgm:prSet/>
      <dgm:spPr/>
      <dgm:t>
        <a:bodyPr/>
        <a:lstStyle/>
        <a:p>
          <a:endParaRPr lang="en-GB"/>
        </a:p>
      </dgm:t>
    </dgm:pt>
    <dgm:pt modelId="{BB8828AB-6492-4096-9BFE-4D5A71FD98CB}">
      <dgm:prSet/>
      <dgm:spPr/>
      <dgm:t>
        <a:bodyPr/>
        <a:lstStyle/>
        <a:p>
          <a:pPr>
            <a:buFont typeface="Wingdings" panose="05000000000000000000" pitchFamily="2" charset="2"/>
            <a:buChar char=""/>
          </a:pPr>
          <a:r>
            <a:rPr lang="en-GB" b="0" dirty="0">
              <a:solidFill>
                <a:schemeClr val="bg1"/>
              </a:solidFill>
              <a:effectLst/>
              <a:cs typeface="Times New Roman" panose="02020603050405020304" pitchFamily="18" charset="0"/>
            </a:rPr>
            <a:t>There is little evidence of agencies considering speaking to or carrying out a piece of work with the children to consider the wider involvement of family members in a holistic assessment to afford early identification of risk</a:t>
          </a:r>
        </a:p>
      </dgm:t>
    </dgm:pt>
    <dgm:pt modelId="{32AC1316-2458-4994-85EB-7502223C740B}" type="parTrans" cxnId="{354B0256-0DBA-41F7-882A-BD07458008F4}">
      <dgm:prSet/>
      <dgm:spPr/>
      <dgm:t>
        <a:bodyPr/>
        <a:lstStyle/>
        <a:p>
          <a:endParaRPr lang="en-GB"/>
        </a:p>
      </dgm:t>
    </dgm:pt>
    <dgm:pt modelId="{C2827F24-3B6D-4D08-90C0-CA186B826AAA}" type="sibTrans" cxnId="{354B0256-0DBA-41F7-882A-BD07458008F4}">
      <dgm:prSet/>
      <dgm:spPr/>
      <dgm:t>
        <a:bodyPr/>
        <a:lstStyle/>
        <a:p>
          <a:endParaRPr lang="en-GB"/>
        </a:p>
      </dgm:t>
    </dgm:pt>
    <dgm:pt modelId="{C226FA20-BEF8-4DD4-A6FF-151028CAAB3E}">
      <dgm:prSet/>
      <dgm:spPr/>
      <dgm:t>
        <a:bodyPr/>
        <a:lstStyle/>
        <a:p>
          <a:pPr>
            <a:buFont typeface="Wingdings" panose="05000000000000000000" pitchFamily="2" charset="2"/>
            <a:buChar char=""/>
          </a:pPr>
          <a:r>
            <a:rPr lang="en-GB" b="0" dirty="0">
              <a:solidFill>
                <a:schemeClr val="bg1"/>
              </a:solidFill>
              <a:effectLst/>
              <a:cs typeface="Times New Roman" panose="02020603050405020304" pitchFamily="18" charset="0"/>
            </a:rPr>
            <a:t>Assessments did not place the children’s lived experiences in the context of their parent’s own backgrounds and their immediate and wider family and how this might impact on their ability to protect </a:t>
          </a:r>
        </a:p>
      </dgm:t>
    </dgm:pt>
    <dgm:pt modelId="{084115FB-FA0D-4B3D-83E8-1D199C193880}" type="parTrans" cxnId="{9B79153C-62A3-446B-890E-4DFAE597BEC1}">
      <dgm:prSet/>
      <dgm:spPr/>
      <dgm:t>
        <a:bodyPr/>
        <a:lstStyle/>
        <a:p>
          <a:endParaRPr lang="en-GB"/>
        </a:p>
      </dgm:t>
    </dgm:pt>
    <dgm:pt modelId="{FFD8F7E6-6324-4972-82D9-E903E2FC84F7}" type="sibTrans" cxnId="{9B79153C-62A3-446B-890E-4DFAE597BEC1}">
      <dgm:prSet/>
      <dgm:spPr/>
      <dgm:t>
        <a:bodyPr/>
        <a:lstStyle/>
        <a:p>
          <a:endParaRPr lang="en-GB"/>
        </a:p>
      </dgm:t>
    </dgm:pt>
    <dgm:pt modelId="{2D8A31FC-C814-4370-BAD5-AA16FC2D0D0F}">
      <dgm:prSet/>
      <dgm:spPr/>
      <dgm:t>
        <a:bodyPr/>
        <a:lstStyle/>
        <a:p>
          <a:pPr>
            <a:buFont typeface="Wingdings" panose="05000000000000000000" pitchFamily="2" charset="2"/>
            <a:buChar char=""/>
          </a:pPr>
          <a:endParaRPr lang="en-GB" b="1" dirty="0">
            <a:solidFill>
              <a:schemeClr val="bg1"/>
            </a:solidFill>
            <a:effectLst/>
            <a:cs typeface="Times New Roman" panose="02020603050405020304" pitchFamily="18" charset="0"/>
          </a:endParaRPr>
        </a:p>
      </dgm:t>
    </dgm:pt>
    <dgm:pt modelId="{E85AC666-5E7E-46EB-8550-FE8A420AC286}" type="parTrans" cxnId="{1EC68B4F-6BCA-4528-A7B5-A1DB0F33732D}">
      <dgm:prSet/>
      <dgm:spPr/>
      <dgm:t>
        <a:bodyPr/>
        <a:lstStyle/>
        <a:p>
          <a:endParaRPr lang="en-GB"/>
        </a:p>
      </dgm:t>
    </dgm:pt>
    <dgm:pt modelId="{2A9C81CD-03BD-4E26-A81D-5417A4FB10E5}" type="sibTrans" cxnId="{1EC68B4F-6BCA-4528-A7B5-A1DB0F33732D}">
      <dgm:prSet/>
      <dgm:spPr/>
      <dgm:t>
        <a:bodyPr/>
        <a:lstStyle/>
        <a:p>
          <a:endParaRPr lang="en-GB"/>
        </a:p>
      </dgm:t>
    </dgm:pt>
    <dgm:pt modelId="{BA6AAC93-D620-477E-B626-4F46AEDA30AE}">
      <dgm:prSet phldrT="[Text]" custT="1"/>
      <dgm:spPr/>
      <dgm:t>
        <a:bodyPr/>
        <a:lstStyle/>
        <a:p>
          <a:pPr>
            <a:buNone/>
          </a:pPr>
          <a:r>
            <a:rPr lang="en-GB" sz="2000" dirty="0"/>
            <a:t>Maltreatment of children who are disabled or have chronic illness can be ‘hidden in plain sight’ with the disability being seen first and the possibility of abuse not considered</a:t>
          </a:r>
        </a:p>
        <a:p>
          <a:pPr>
            <a:buNone/>
          </a:pPr>
          <a:r>
            <a:rPr lang="en-GB" sz="2000" dirty="0"/>
            <a:t>Children with learning disabilities are at greater risk of abuse and may only display their distress through behaviour</a:t>
          </a:r>
        </a:p>
        <a:p>
          <a:pPr>
            <a:buNone/>
          </a:pPr>
          <a:r>
            <a:rPr lang="en-GB" sz="2000" dirty="0"/>
            <a:t>Practitioners should not assume that challenging behaviour in a child with a learning disability is due to their underlying condition or parenting and should take a holistic approach that considers possible alternative causes </a:t>
          </a:r>
        </a:p>
      </dgm:t>
    </dgm:pt>
    <dgm:pt modelId="{D8C77561-2A74-44A9-9DD0-05EC1FF7576F}" type="parTrans" cxnId="{CE22298C-9A17-4C61-B787-FA86BA6AD659}">
      <dgm:prSet/>
      <dgm:spPr/>
      <dgm:t>
        <a:bodyPr/>
        <a:lstStyle/>
        <a:p>
          <a:endParaRPr lang="en-GB"/>
        </a:p>
      </dgm:t>
    </dgm:pt>
    <dgm:pt modelId="{0D48CC76-C664-4A29-8B9F-2004744C95E8}" type="sibTrans" cxnId="{CE22298C-9A17-4C61-B787-FA86BA6AD659}">
      <dgm:prSet/>
      <dgm:spPr/>
      <dgm:t>
        <a:bodyPr/>
        <a:lstStyle/>
        <a:p>
          <a:endParaRPr lang="en-GB"/>
        </a:p>
      </dgm:t>
    </dgm:pt>
    <dgm:pt modelId="{9D560852-DF21-4AA3-9EBF-189CDBAC6801}" type="pres">
      <dgm:prSet presAssocID="{4AB0538D-4DBC-4A2D-BC70-63FA181599A5}" presName="Name0" presStyleCnt="0">
        <dgm:presLayoutVars>
          <dgm:dir/>
          <dgm:animLvl val="lvl"/>
          <dgm:resizeHandles val="exact"/>
        </dgm:presLayoutVars>
      </dgm:prSet>
      <dgm:spPr/>
    </dgm:pt>
    <dgm:pt modelId="{4183FFB5-9969-4841-936B-D85AD142687B}" type="pres">
      <dgm:prSet presAssocID="{3AAD05DD-1DEF-4939-BCD1-4871E55F4211}" presName="compositeNode" presStyleCnt="0">
        <dgm:presLayoutVars>
          <dgm:bulletEnabled val="1"/>
        </dgm:presLayoutVars>
      </dgm:prSet>
      <dgm:spPr/>
    </dgm:pt>
    <dgm:pt modelId="{9A88C307-8B61-4DB4-93A2-CF3DB1A27545}" type="pres">
      <dgm:prSet presAssocID="{3AAD05DD-1DEF-4939-BCD1-4871E55F4211}" presName="bgRect" presStyleLbl="node1" presStyleIdx="0" presStyleCnt="3"/>
      <dgm:spPr/>
    </dgm:pt>
    <dgm:pt modelId="{36DEAA51-8AAB-49E9-8716-60E610C453E5}" type="pres">
      <dgm:prSet presAssocID="{3AAD05DD-1DEF-4939-BCD1-4871E55F4211}" presName="parentNode" presStyleLbl="node1" presStyleIdx="0" presStyleCnt="3">
        <dgm:presLayoutVars>
          <dgm:chMax val="0"/>
          <dgm:bulletEnabled val="1"/>
        </dgm:presLayoutVars>
      </dgm:prSet>
      <dgm:spPr/>
    </dgm:pt>
    <dgm:pt modelId="{637D36F2-235B-44C7-9F13-2FCD88805C26}" type="pres">
      <dgm:prSet presAssocID="{3AAD05DD-1DEF-4939-BCD1-4871E55F4211}" presName="childNode" presStyleLbl="node1" presStyleIdx="0" presStyleCnt="3">
        <dgm:presLayoutVars>
          <dgm:bulletEnabled val="1"/>
        </dgm:presLayoutVars>
      </dgm:prSet>
      <dgm:spPr/>
    </dgm:pt>
    <dgm:pt modelId="{107E8FF7-64B4-4856-A579-294D55A383A1}" type="pres">
      <dgm:prSet presAssocID="{F65F5541-22D6-4BE0-9BE9-59FEFC5EBFFE}" presName="hSp" presStyleCnt="0"/>
      <dgm:spPr/>
    </dgm:pt>
    <dgm:pt modelId="{D7D7567D-579C-4342-9939-5B046AE58C02}" type="pres">
      <dgm:prSet presAssocID="{F65F5541-22D6-4BE0-9BE9-59FEFC5EBFFE}" presName="vProcSp" presStyleCnt="0"/>
      <dgm:spPr/>
    </dgm:pt>
    <dgm:pt modelId="{3326833F-DA65-4500-9792-325A1DC732E4}" type="pres">
      <dgm:prSet presAssocID="{F65F5541-22D6-4BE0-9BE9-59FEFC5EBFFE}" presName="vSp1" presStyleCnt="0"/>
      <dgm:spPr/>
    </dgm:pt>
    <dgm:pt modelId="{E4975909-0CC9-492D-A6D2-42F4074EFEFA}" type="pres">
      <dgm:prSet presAssocID="{F65F5541-22D6-4BE0-9BE9-59FEFC5EBFFE}" presName="simulatedConn" presStyleLbl="solidFgAcc1" presStyleIdx="0" presStyleCnt="2"/>
      <dgm:spPr/>
    </dgm:pt>
    <dgm:pt modelId="{D0E3DFA2-4289-42EF-9E3C-B4D5D027F5AC}" type="pres">
      <dgm:prSet presAssocID="{F65F5541-22D6-4BE0-9BE9-59FEFC5EBFFE}" presName="vSp2" presStyleCnt="0"/>
      <dgm:spPr/>
    </dgm:pt>
    <dgm:pt modelId="{FCBAA552-4A28-44EF-9C26-058CAED02D92}" type="pres">
      <dgm:prSet presAssocID="{F65F5541-22D6-4BE0-9BE9-59FEFC5EBFFE}" presName="sibTrans" presStyleCnt="0"/>
      <dgm:spPr/>
    </dgm:pt>
    <dgm:pt modelId="{51E31786-3868-44DF-A778-A8EE5D79235D}" type="pres">
      <dgm:prSet presAssocID="{467487CC-F32C-4463-AD42-74E6BDF6589A}" presName="compositeNode" presStyleCnt="0">
        <dgm:presLayoutVars>
          <dgm:bulletEnabled val="1"/>
        </dgm:presLayoutVars>
      </dgm:prSet>
      <dgm:spPr/>
    </dgm:pt>
    <dgm:pt modelId="{0C3F8BFF-6F7C-4027-A49F-C59718673791}" type="pres">
      <dgm:prSet presAssocID="{467487CC-F32C-4463-AD42-74E6BDF6589A}" presName="bgRect" presStyleLbl="node1" presStyleIdx="1" presStyleCnt="3" custScaleX="277220" custScaleY="212200" custLinFactNeighborX="897" custLinFactNeighborY="-8870"/>
      <dgm:spPr/>
    </dgm:pt>
    <dgm:pt modelId="{ADB49701-CF3C-4A1A-B8EA-D9B8210DE5FF}" type="pres">
      <dgm:prSet presAssocID="{467487CC-F32C-4463-AD42-74E6BDF6589A}" presName="parentNode" presStyleLbl="node1" presStyleIdx="1" presStyleCnt="3">
        <dgm:presLayoutVars>
          <dgm:chMax val="0"/>
          <dgm:bulletEnabled val="1"/>
        </dgm:presLayoutVars>
      </dgm:prSet>
      <dgm:spPr/>
    </dgm:pt>
    <dgm:pt modelId="{74A3B698-4B82-4656-B4BB-D246D0218439}" type="pres">
      <dgm:prSet presAssocID="{467487CC-F32C-4463-AD42-74E6BDF6589A}" presName="childNode" presStyleLbl="node1" presStyleIdx="1" presStyleCnt="3">
        <dgm:presLayoutVars>
          <dgm:bulletEnabled val="1"/>
        </dgm:presLayoutVars>
      </dgm:prSet>
      <dgm:spPr/>
    </dgm:pt>
    <dgm:pt modelId="{2EEF000D-459B-4325-8965-D5D9944D9618}" type="pres">
      <dgm:prSet presAssocID="{2C90B52B-7BEA-4C5B-92C9-31F25E0EF3B3}" presName="hSp" presStyleCnt="0"/>
      <dgm:spPr/>
    </dgm:pt>
    <dgm:pt modelId="{E56F76C1-42FE-4297-BF4A-960889AFC657}" type="pres">
      <dgm:prSet presAssocID="{2C90B52B-7BEA-4C5B-92C9-31F25E0EF3B3}" presName="vProcSp" presStyleCnt="0"/>
      <dgm:spPr/>
    </dgm:pt>
    <dgm:pt modelId="{C4FC3F9E-724E-4802-8BCA-3609074C872D}" type="pres">
      <dgm:prSet presAssocID="{2C90B52B-7BEA-4C5B-92C9-31F25E0EF3B3}" presName="vSp1" presStyleCnt="0"/>
      <dgm:spPr/>
    </dgm:pt>
    <dgm:pt modelId="{2935AAE8-B8D1-45DB-9549-C1A12FA52F2C}" type="pres">
      <dgm:prSet presAssocID="{2C90B52B-7BEA-4C5B-92C9-31F25E0EF3B3}" presName="simulatedConn" presStyleLbl="solidFgAcc1" presStyleIdx="1" presStyleCnt="2"/>
      <dgm:spPr/>
    </dgm:pt>
    <dgm:pt modelId="{8642F964-CC2B-4CA9-ABFB-8F0FA6DB1B8F}" type="pres">
      <dgm:prSet presAssocID="{2C90B52B-7BEA-4C5B-92C9-31F25E0EF3B3}" presName="vSp2" presStyleCnt="0"/>
      <dgm:spPr/>
    </dgm:pt>
    <dgm:pt modelId="{716D9339-7369-4E1D-B92D-01927D105FED}" type="pres">
      <dgm:prSet presAssocID="{2C90B52B-7BEA-4C5B-92C9-31F25E0EF3B3}" presName="sibTrans" presStyleCnt="0"/>
      <dgm:spPr/>
    </dgm:pt>
    <dgm:pt modelId="{DF478D00-388D-4F95-87A4-7DFDA4EF9993}" type="pres">
      <dgm:prSet presAssocID="{8999DF06-3D19-40E7-B69C-FC2F102D1F9B}" presName="compositeNode" presStyleCnt="0">
        <dgm:presLayoutVars>
          <dgm:bulletEnabled val="1"/>
        </dgm:presLayoutVars>
      </dgm:prSet>
      <dgm:spPr/>
    </dgm:pt>
    <dgm:pt modelId="{95C35735-C474-4647-893C-7F6F88AFCED9}" type="pres">
      <dgm:prSet presAssocID="{8999DF06-3D19-40E7-B69C-FC2F102D1F9B}" presName="bgRect" presStyleLbl="node1" presStyleIdx="2" presStyleCnt="3"/>
      <dgm:spPr/>
    </dgm:pt>
    <dgm:pt modelId="{1A5B8B1E-FC6F-4E15-991E-182231AB986C}" type="pres">
      <dgm:prSet presAssocID="{8999DF06-3D19-40E7-B69C-FC2F102D1F9B}" presName="parentNode" presStyleLbl="node1" presStyleIdx="2" presStyleCnt="3">
        <dgm:presLayoutVars>
          <dgm:chMax val="0"/>
          <dgm:bulletEnabled val="1"/>
        </dgm:presLayoutVars>
      </dgm:prSet>
      <dgm:spPr/>
    </dgm:pt>
    <dgm:pt modelId="{9960BEA8-C57C-4644-9AFA-616C131C55B8}" type="pres">
      <dgm:prSet presAssocID="{8999DF06-3D19-40E7-B69C-FC2F102D1F9B}" presName="childNode" presStyleLbl="node1" presStyleIdx="2" presStyleCnt="3">
        <dgm:presLayoutVars>
          <dgm:bulletEnabled val="1"/>
        </dgm:presLayoutVars>
      </dgm:prSet>
      <dgm:spPr/>
    </dgm:pt>
  </dgm:ptLst>
  <dgm:cxnLst>
    <dgm:cxn modelId="{BDD31E05-A6AC-44CE-AF1B-0DD846447B7C}" srcId="{4AB0538D-4DBC-4A2D-BC70-63FA181599A5}" destId="{3AAD05DD-1DEF-4939-BCD1-4871E55F4211}" srcOrd="0" destOrd="0" parTransId="{9D407159-E0F7-4E55-95D0-5E7CAB6CE553}" sibTransId="{F65F5541-22D6-4BE0-9BE9-59FEFC5EBFFE}"/>
    <dgm:cxn modelId="{13AC9B0E-2E36-4192-B17E-7A41182FD246}" type="presOf" srcId="{3AAD05DD-1DEF-4939-BCD1-4871E55F4211}" destId="{36DEAA51-8AAB-49E9-8716-60E610C453E5}" srcOrd="1" destOrd="0" presId="urn:microsoft.com/office/officeart/2005/8/layout/hProcess7"/>
    <dgm:cxn modelId="{857CE218-9C93-4873-B407-2847C7702D85}" type="presOf" srcId="{8999DF06-3D19-40E7-B69C-FC2F102D1F9B}" destId="{1A5B8B1E-FC6F-4E15-991E-182231AB986C}" srcOrd="1" destOrd="0" presId="urn:microsoft.com/office/officeart/2005/8/layout/hProcess7"/>
    <dgm:cxn modelId="{7538BE37-33AC-4D28-A79A-A78C0E771FE9}" type="presOf" srcId="{467487CC-F32C-4463-AD42-74E6BDF6589A}" destId="{ADB49701-CF3C-4A1A-B8EA-D9B8210DE5FF}" srcOrd="1" destOrd="0" presId="urn:microsoft.com/office/officeart/2005/8/layout/hProcess7"/>
    <dgm:cxn modelId="{59BBB03A-E54C-4BFE-A5E2-531A12669DA1}" srcId="{467487CC-F32C-4463-AD42-74E6BDF6589A}" destId="{C092A9CB-0F1A-4850-A72B-67D837D5C745}" srcOrd="0" destOrd="0" parTransId="{062D3DB8-9AEB-48C6-A5CE-7C288CFE0429}" sibTransId="{25008EFF-F616-425F-9969-489CD4173C22}"/>
    <dgm:cxn modelId="{9B79153C-62A3-446B-890E-4DFAE597BEC1}" srcId="{8999DF06-3D19-40E7-B69C-FC2F102D1F9B}" destId="{C226FA20-BEF8-4DD4-A6FF-151028CAAB3E}" srcOrd="2" destOrd="0" parTransId="{084115FB-FA0D-4B3D-83E8-1D199C193880}" sibTransId="{FFD8F7E6-6324-4972-82D9-E903E2FC84F7}"/>
    <dgm:cxn modelId="{5DC24340-9A87-4795-B8B1-AA1550E9C805}" srcId="{4AB0538D-4DBC-4A2D-BC70-63FA181599A5}" destId="{467487CC-F32C-4463-AD42-74E6BDF6589A}" srcOrd="1" destOrd="0" parTransId="{71CA70AD-44DE-4442-A11B-D2FCEC43774F}" sibTransId="{2C90B52B-7BEA-4C5B-92C9-31F25E0EF3B3}"/>
    <dgm:cxn modelId="{78CB7A5F-E5A7-47E6-BB68-FE83A11F540B}" type="presOf" srcId="{0D05B0C1-58B8-49A9-BACD-BD062A0CB88A}" destId="{637D36F2-235B-44C7-9F13-2FCD88805C26}" srcOrd="0" destOrd="1" presId="urn:microsoft.com/office/officeart/2005/8/layout/hProcess7"/>
    <dgm:cxn modelId="{C0DD5A64-2F51-4D0C-9272-A878A93F2629}" srcId="{3AAD05DD-1DEF-4939-BCD1-4871E55F4211}" destId="{0D05B0C1-58B8-49A9-BACD-BD062A0CB88A}" srcOrd="1" destOrd="0" parTransId="{EF7EEA95-FCA2-41FE-B9EB-5DB78C707266}" sibTransId="{B2BD0F0D-CA68-4084-A1C2-486AE83AB6E4}"/>
    <dgm:cxn modelId="{3BE54245-D466-4D3E-8052-C269FBDC8BB8}" srcId="{8999DF06-3D19-40E7-B69C-FC2F102D1F9B}" destId="{47F5A9A7-9455-414A-AE55-43CD67CC61C7}" srcOrd="0" destOrd="0" parTransId="{A2323381-21D2-4DA7-9A83-855D4A3C760D}" sibTransId="{986C453B-DB40-42F6-B21E-AA7DA4ED5848}"/>
    <dgm:cxn modelId="{87E5374E-933D-489A-ADC8-F71A7F8A2C26}" type="presOf" srcId="{BB8828AB-6492-4096-9BFE-4D5A71FD98CB}" destId="{9960BEA8-C57C-4644-9AFA-616C131C55B8}" srcOrd="0" destOrd="1" presId="urn:microsoft.com/office/officeart/2005/8/layout/hProcess7"/>
    <dgm:cxn modelId="{220BB16E-8B2C-4E8B-9F7A-16580E2A8122}" type="presOf" srcId="{4AB0538D-4DBC-4A2D-BC70-63FA181599A5}" destId="{9D560852-DF21-4AA3-9EBF-189CDBAC6801}" srcOrd="0" destOrd="0" presId="urn:microsoft.com/office/officeart/2005/8/layout/hProcess7"/>
    <dgm:cxn modelId="{1EC68B4F-6BCA-4528-A7B5-A1DB0F33732D}" srcId="{8999DF06-3D19-40E7-B69C-FC2F102D1F9B}" destId="{2D8A31FC-C814-4370-BAD5-AA16FC2D0D0F}" srcOrd="3" destOrd="0" parTransId="{E85AC666-5E7E-46EB-8550-FE8A420AC286}" sibTransId="{2A9C81CD-03BD-4E26-A81D-5417A4FB10E5}"/>
    <dgm:cxn modelId="{FC571351-AE07-4B90-8345-45FF5DD39B78}" type="presOf" srcId="{467487CC-F32C-4463-AD42-74E6BDF6589A}" destId="{0C3F8BFF-6F7C-4027-A49F-C59718673791}" srcOrd="0" destOrd="0" presId="urn:microsoft.com/office/officeart/2005/8/layout/hProcess7"/>
    <dgm:cxn modelId="{F95AE653-7901-4592-BD94-D0CE9BDCD52C}" type="presOf" srcId="{C226FA20-BEF8-4DD4-A6FF-151028CAAB3E}" destId="{9960BEA8-C57C-4644-9AFA-616C131C55B8}" srcOrd="0" destOrd="2" presId="urn:microsoft.com/office/officeart/2005/8/layout/hProcess7"/>
    <dgm:cxn modelId="{CE7E1F75-49FF-46D7-A5AA-9A855FAC712D}" type="presOf" srcId="{BA6AAC93-D620-477E-B626-4F46AEDA30AE}" destId="{74A3B698-4B82-4656-B4BB-D246D0218439}" srcOrd="0" destOrd="1" presId="urn:microsoft.com/office/officeart/2005/8/layout/hProcess7"/>
    <dgm:cxn modelId="{354B0256-0DBA-41F7-882A-BD07458008F4}" srcId="{8999DF06-3D19-40E7-B69C-FC2F102D1F9B}" destId="{BB8828AB-6492-4096-9BFE-4D5A71FD98CB}" srcOrd="1" destOrd="0" parTransId="{32AC1316-2458-4994-85EB-7502223C740B}" sibTransId="{C2827F24-3B6D-4D08-90C0-CA186B826AAA}"/>
    <dgm:cxn modelId="{CE22298C-9A17-4C61-B787-FA86BA6AD659}" srcId="{467487CC-F32C-4463-AD42-74E6BDF6589A}" destId="{BA6AAC93-D620-477E-B626-4F46AEDA30AE}" srcOrd="1" destOrd="0" parTransId="{D8C77561-2A74-44A9-9DD0-05EC1FF7576F}" sibTransId="{0D48CC76-C664-4A29-8B9F-2004744C95E8}"/>
    <dgm:cxn modelId="{EAF87D94-D936-46FC-9218-9AEB9253499A}" type="presOf" srcId="{ECF63F06-2394-4F6D-A793-9EEB7D9F2AC9}" destId="{74A3B698-4B82-4656-B4BB-D246D0218439}" srcOrd="0" destOrd="2" presId="urn:microsoft.com/office/officeart/2005/8/layout/hProcess7"/>
    <dgm:cxn modelId="{4D3FC2A2-98E1-4E78-B691-329DA1FA5876}" type="presOf" srcId="{C0E9003F-4F4E-48C0-863C-CF65E5A99E87}" destId="{637D36F2-235B-44C7-9F13-2FCD88805C26}" srcOrd="0" destOrd="0" presId="urn:microsoft.com/office/officeart/2005/8/layout/hProcess7"/>
    <dgm:cxn modelId="{A7572CB6-E21F-4E15-8DC9-33644CAE061F}" type="presOf" srcId="{2D8A31FC-C814-4370-BAD5-AA16FC2D0D0F}" destId="{9960BEA8-C57C-4644-9AFA-616C131C55B8}" srcOrd="0" destOrd="3" presId="urn:microsoft.com/office/officeart/2005/8/layout/hProcess7"/>
    <dgm:cxn modelId="{8F378AB9-6CA2-4064-937E-50B9428D263F}" type="presOf" srcId="{3AAD05DD-1DEF-4939-BCD1-4871E55F4211}" destId="{9A88C307-8B61-4DB4-93A2-CF3DB1A27545}" srcOrd="0" destOrd="0" presId="urn:microsoft.com/office/officeart/2005/8/layout/hProcess7"/>
    <dgm:cxn modelId="{B9C921D0-2CEB-44C8-BC95-7B6422878544}" type="presOf" srcId="{8999DF06-3D19-40E7-B69C-FC2F102D1F9B}" destId="{95C35735-C474-4647-893C-7F6F88AFCED9}" srcOrd="0" destOrd="0" presId="urn:microsoft.com/office/officeart/2005/8/layout/hProcess7"/>
    <dgm:cxn modelId="{8E95EEDA-6D7B-43D3-AFB1-F285037F98F0}" type="presOf" srcId="{C092A9CB-0F1A-4850-A72B-67D837D5C745}" destId="{74A3B698-4B82-4656-B4BB-D246D0218439}" srcOrd="0" destOrd="0" presId="urn:microsoft.com/office/officeart/2005/8/layout/hProcess7"/>
    <dgm:cxn modelId="{754F35E3-55E6-45C6-8F96-3E7C3D547209}" type="presOf" srcId="{47F5A9A7-9455-414A-AE55-43CD67CC61C7}" destId="{9960BEA8-C57C-4644-9AFA-616C131C55B8}" srcOrd="0" destOrd="0" presId="urn:microsoft.com/office/officeart/2005/8/layout/hProcess7"/>
    <dgm:cxn modelId="{1C6D6EEF-B88A-497E-A491-618D5CF70001}" srcId="{4AB0538D-4DBC-4A2D-BC70-63FA181599A5}" destId="{8999DF06-3D19-40E7-B69C-FC2F102D1F9B}" srcOrd="2" destOrd="0" parTransId="{E2DD88D3-CE80-4540-87FE-E4BB08B4B4B6}" sibTransId="{DCF6F44C-0A04-4CAC-A4FA-A55B5F0C556D}"/>
    <dgm:cxn modelId="{44A98CF0-0131-456A-9E6C-F8061851840D}" srcId="{3AAD05DD-1DEF-4939-BCD1-4871E55F4211}" destId="{834D065C-0DC9-4774-9FE4-210050589A2A}" srcOrd="2" destOrd="0" parTransId="{607EE8FF-EC1A-4B11-916E-DC490A0C7EE1}" sibTransId="{88F5B583-B76B-4961-AF3B-B3680B382C90}"/>
    <dgm:cxn modelId="{9F41E1F0-2446-425E-A25E-5CC6F02DAC5C}" srcId="{3AAD05DD-1DEF-4939-BCD1-4871E55F4211}" destId="{C0E9003F-4F4E-48C0-863C-CF65E5A99E87}" srcOrd="0" destOrd="0" parTransId="{39672D99-9163-45AC-85FA-E303C33871E1}" sibTransId="{56BDC6CB-58AC-49E3-9FBB-DEBCCE4BE7C9}"/>
    <dgm:cxn modelId="{876D22F7-EF01-460A-A5CC-902F79348A39}" type="presOf" srcId="{834D065C-0DC9-4774-9FE4-210050589A2A}" destId="{637D36F2-235B-44C7-9F13-2FCD88805C26}" srcOrd="0" destOrd="2" presId="urn:microsoft.com/office/officeart/2005/8/layout/hProcess7"/>
    <dgm:cxn modelId="{61259DF8-B2A2-46CC-8CA3-41A275D43B93}" srcId="{467487CC-F32C-4463-AD42-74E6BDF6589A}" destId="{ECF63F06-2394-4F6D-A793-9EEB7D9F2AC9}" srcOrd="2" destOrd="0" parTransId="{433DD397-2586-49B8-BBBB-489AE67DB79E}" sibTransId="{1D44B493-5D66-4180-9D11-977D71F73958}"/>
    <dgm:cxn modelId="{A104E817-2191-45C9-B11E-CACD9ADF341B}" type="presParOf" srcId="{9D560852-DF21-4AA3-9EBF-189CDBAC6801}" destId="{4183FFB5-9969-4841-936B-D85AD142687B}" srcOrd="0" destOrd="0" presId="urn:microsoft.com/office/officeart/2005/8/layout/hProcess7"/>
    <dgm:cxn modelId="{106CC95D-A323-4178-8B8F-A4A31DD22CB0}" type="presParOf" srcId="{4183FFB5-9969-4841-936B-D85AD142687B}" destId="{9A88C307-8B61-4DB4-93A2-CF3DB1A27545}" srcOrd="0" destOrd="0" presId="urn:microsoft.com/office/officeart/2005/8/layout/hProcess7"/>
    <dgm:cxn modelId="{FE98DD34-00A1-4F0A-A1C9-B8F0F9F3C33D}" type="presParOf" srcId="{4183FFB5-9969-4841-936B-D85AD142687B}" destId="{36DEAA51-8AAB-49E9-8716-60E610C453E5}" srcOrd="1" destOrd="0" presId="urn:microsoft.com/office/officeart/2005/8/layout/hProcess7"/>
    <dgm:cxn modelId="{10A4C59B-4441-4389-84A6-BA7BDF94804A}" type="presParOf" srcId="{4183FFB5-9969-4841-936B-D85AD142687B}" destId="{637D36F2-235B-44C7-9F13-2FCD88805C26}" srcOrd="2" destOrd="0" presId="urn:microsoft.com/office/officeart/2005/8/layout/hProcess7"/>
    <dgm:cxn modelId="{9E9C569C-E92B-44CA-9EC0-676CB9C1B845}" type="presParOf" srcId="{9D560852-DF21-4AA3-9EBF-189CDBAC6801}" destId="{107E8FF7-64B4-4856-A579-294D55A383A1}" srcOrd="1" destOrd="0" presId="urn:microsoft.com/office/officeart/2005/8/layout/hProcess7"/>
    <dgm:cxn modelId="{026E0E73-349B-415F-A986-82922E4E65FF}" type="presParOf" srcId="{9D560852-DF21-4AA3-9EBF-189CDBAC6801}" destId="{D7D7567D-579C-4342-9939-5B046AE58C02}" srcOrd="2" destOrd="0" presId="urn:microsoft.com/office/officeart/2005/8/layout/hProcess7"/>
    <dgm:cxn modelId="{867DB061-0C5F-4AA0-A168-1EA303F4C53E}" type="presParOf" srcId="{D7D7567D-579C-4342-9939-5B046AE58C02}" destId="{3326833F-DA65-4500-9792-325A1DC732E4}" srcOrd="0" destOrd="0" presId="urn:microsoft.com/office/officeart/2005/8/layout/hProcess7"/>
    <dgm:cxn modelId="{8AFF5F9D-0929-4718-BD9C-7FC7B5E2377A}" type="presParOf" srcId="{D7D7567D-579C-4342-9939-5B046AE58C02}" destId="{E4975909-0CC9-492D-A6D2-42F4074EFEFA}" srcOrd="1" destOrd="0" presId="urn:microsoft.com/office/officeart/2005/8/layout/hProcess7"/>
    <dgm:cxn modelId="{3229216B-FFF9-46CD-A0B3-20C7EAC9D378}" type="presParOf" srcId="{D7D7567D-579C-4342-9939-5B046AE58C02}" destId="{D0E3DFA2-4289-42EF-9E3C-B4D5D027F5AC}" srcOrd="2" destOrd="0" presId="urn:microsoft.com/office/officeart/2005/8/layout/hProcess7"/>
    <dgm:cxn modelId="{19E8134E-AB84-439A-B67C-EC0D8180474A}" type="presParOf" srcId="{9D560852-DF21-4AA3-9EBF-189CDBAC6801}" destId="{FCBAA552-4A28-44EF-9C26-058CAED02D92}" srcOrd="3" destOrd="0" presId="urn:microsoft.com/office/officeart/2005/8/layout/hProcess7"/>
    <dgm:cxn modelId="{AF6012D9-3A01-4E9F-B2D8-C91D42231BFC}" type="presParOf" srcId="{9D560852-DF21-4AA3-9EBF-189CDBAC6801}" destId="{51E31786-3868-44DF-A778-A8EE5D79235D}" srcOrd="4" destOrd="0" presId="urn:microsoft.com/office/officeart/2005/8/layout/hProcess7"/>
    <dgm:cxn modelId="{F40494A1-9958-4C96-9252-42A902F46C63}" type="presParOf" srcId="{51E31786-3868-44DF-A778-A8EE5D79235D}" destId="{0C3F8BFF-6F7C-4027-A49F-C59718673791}" srcOrd="0" destOrd="0" presId="urn:microsoft.com/office/officeart/2005/8/layout/hProcess7"/>
    <dgm:cxn modelId="{20B3E37F-57A0-4D1C-B37D-85ED43D32801}" type="presParOf" srcId="{51E31786-3868-44DF-A778-A8EE5D79235D}" destId="{ADB49701-CF3C-4A1A-B8EA-D9B8210DE5FF}" srcOrd="1" destOrd="0" presId="urn:microsoft.com/office/officeart/2005/8/layout/hProcess7"/>
    <dgm:cxn modelId="{376C9B09-1927-40B2-BD20-12D75DA21F44}" type="presParOf" srcId="{51E31786-3868-44DF-A778-A8EE5D79235D}" destId="{74A3B698-4B82-4656-B4BB-D246D0218439}" srcOrd="2" destOrd="0" presId="urn:microsoft.com/office/officeart/2005/8/layout/hProcess7"/>
    <dgm:cxn modelId="{A8D21750-E6AA-4B6C-839D-1B0D20F60D40}" type="presParOf" srcId="{9D560852-DF21-4AA3-9EBF-189CDBAC6801}" destId="{2EEF000D-459B-4325-8965-D5D9944D9618}" srcOrd="5" destOrd="0" presId="urn:microsoft.com/office/officeart/2005/8/layout/hProcess7"/>
    <dgm:cxn modelId="{70A118C4-4C4D-4603-9D91-9358E28132B2}" type="presParOf" srcId="{9D560852-DF21-4AA3-9EBF-189CDBAC6801}" destId="{E56F76C1-42FE-4297-BF4A-960889AFC657}" srcOrd="6" destOrd="0" presId="urn:microsoft.com/office/officeart/2005/8/layout/hProcess7"/>
    <dgm:cxn modelId="{A4FD851A-A966-4F8F-A981-039994BAE16B}" type="presParOf" srcId="{E56F76C1-42FE-4297-BF4A-960889AFC657}" destId="{C4FC3F9E-724E-4802-8BCA-3609074C872D}" srcOrd="0" destOrd="0" presId="urn:microsoft.com/office/officeart/2005/8/layout/hProcess7"/>
    <dgm:cxn modelId="{3921E95D-0015-4A9C-990D-46A7A5B54DAA}" type="presParOf" srcId="{E56F76C1-42FE-4297-BF4A-960889AFC657}" destId="{2935AAE8-B8D1-45DB-9549-C1A12FA52F2C}" srcOrd="1" destOrd="0" presId="urn:microsoft.com/office/officeart/2005/8/layout/hProcess7"/>
    <dgm:cxn modelId="{014FFD49-AB7E-4964-B3D7-995DD747946F}" type="presParOf" srcId="{E56F76C1-42FE-4297-BF4A-960889AFC657}" destId="{8642F964-CC2B-4CA9-ABFB-8F0FA6DB1B8F}" srcOrd="2" destOrd="0" presId="urn:microsoft.com/office/officeart/2005/8/layout/hProcess7"/>
    <dgm:cxn modelId="{CE5AF026-CF0F-465D-BACC-563C0877F474}" type="presParOf" srcId="{9D560852-DF21-4AA3-9EBF-189CDBAC6801}" destId="{716D9339-7369-4E1D-B92D-01927D105FED}" srcOrd="7" destOrd="0" presId="urn:microsoft.com/office/officeart/2005/8/layout/hProcess7"/>
    <dgm:cxn modelId="{49337B0C-DB0B-46F6-BD20-35D65EE3E056}" type="presParOf" srcId="{9D560852-DF21-4AA3-9EBF-189CDBAC6801}" destId="{DF478D00-388D-4F95-87A4-7DFDA4EF9993}" srcOrd="8" destOrd="0" presId="urn:microsoft.com/office/officeart/2005/8/layout/hProcess7"/>
    <dgm:cxn modelId="{CAB38E47-680F-4CFA-BB62-8C2510043101}" type="presParOf" srcId="{DF478D00-388D-4F95-87A4-7DFDA4EF9993}" destId="{95C35735-C474-4647-893C-7F6F88AFCED9}" srcOrd="0" destOrd="0" presId="urn:microsoft.com/office/officeart/2005/8/layout/hProcess7"/>
    <dgm:cxn modelId="{5421702E-11AE-4FCF-B54F-9F11D24521B6}" type="presParOf" srcId="{DF478D00-388D-4F95-87A4-7DFDA4EF9993}" destId="{1A5B8B1E-FC6F-4E15-991E-182231AB986C}" srcOrd="1" destOrd="0" presId="urn:microsoft.com/office/officeart/2005/8/layout/hProcess7"/>
    <dgm:cxn modelId="{250ED5AD-5811-4CAA-BFC9-E53435A7F7EF}" type="presParOf" srcId="{DF478D00-388D-4F95-87A4-7DFDA4EF9993}" destId="{9960BEA8-C57C-4644-9AFA-616C131C55B8}"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B0538D-4DBC-4A2D-BC70-63FA181599A5}"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3AAD05DD-1DEF-4939-BCD1-4871E55F4211}">
      <dgm:prSet phldrT="[Text]"/>
      <dgm:spPr/>
      <dgm:t>
        <a:bodyPr/>
        <a:lstStyle/>
        <a:p>
          <a:endParaRPr lang="en-GB" dirty="0">
            <a:solidFill>
              <a:schemeClr val="bg1"/>
            </a:solidFill>
          </a:endParaRPr>
        </a:p>
      </dgm:t>
    </dgm:pt>
    <dgm:pt modelId="{9D407159-E0F7-4E55-95D0-5E7CAB6CE553}" type="parTrans" cxnId="{BDD31E05-A6AC-44CE-AF1B-0DD846447B7C}">
      <dgm:prSet/>
      <dgm:spPr/>
      <dgm:t>
        <a:bodyPr/>
        <a:lstStyle/>
        <a:p>
          <a:endParaRPr lang="en-GB"/>
        </a:p>
      </dgm:t>
    </dgm:pt>
    <dgm:pt modelId="{F65F5541-22D6-4BE0-9BE9-59FEFC5EBFFE}" type="sibTrans" cxnId="{BDD31E05-A6AC-44CE-AF1B-0DD846447B7C}">
      <dgm:prSet/>
      <dgm:spPr/>
      <dgm:t>
        <a:bodyPr/>
        <a:lstStyle/>
        <a:p>
          <a:endParaRPr lang="en-GB"/>
        </a:p>
      </dgm:t>
    </dgm:pt>
    <dgm:pt modelId="{C0E9003F-4F4E-48C0-863C-CF65E5A99E87}">
      <dgm:prSet phldrT="[Text]" custT="1"/>
      <dgm:spPr/>
      <dgm:t>
        <a:bodyPr/>
        <a:lstStyle/>
        <a:p>
          <a:pPr>
            <a:buFont typeface="Courier New" panose="02070309020205020404" pitchFamily="49" charset="0"/>
            <a:buChar char="o"/>
          </a:pPr>
          <a:r>
            <a:rPr lang="en-GB" sz="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Unseen Adults</a:t>
          </a:r>
          <a:endParaRPr lang="en-GB" sz="900" b="0" dirty="0"/>
        </a:p>
        <a:p>
          <a:pPr>
            <a:buFont typeface="Courier New" panose="02070309020205020404" pitchFamily="49" charset="0"/>
            <a:buChar char="o"/>
          </a:pPr>
          <a:r>
            <a:rPr lang="en-GB" sz="800" b="0" dirty="0"/>
            <a:t>It was evident this was a busy household and adults unknown to practitioners were often present during visits</a:t>
          </a:r>
        </a:p>
        <a:p>
          <a:r>
            <a:rPr lang="en-GB" sz="800" b="0" dirty="0"/>
            <a:t>This was noted by practitioners, but not tenaciously pursued and not through the lens of additional household members posing a risk or indeed understanding how they were involved with the children’s daily lives</a:t>
          </a:r>
        </a:p>
        <a:p>
          <a:r>
            <a:rPr lang="en-GB" sz="800" b="0" dirty="0"/>
            <a:t>Practitioners need to be more inquisitive</a:t>
          </a:r>
        </a:p>
        <a:p>
          <a:r>
            <a:rPr lang="en-GB" sz="800" b="0" dirty="0"/>
            <a:t>Agency assessments should be extended to include all adults involved with the children</a:t>
          </a:r>
          <a:endParaRPr lang="en-GB" sz="800" b="0" dirty="0">
            <a:solidFill>
              <a:schemeClr val="bg1"/>
            </a:solidFill>
          </a:endParaRPr>
        </a:p>
      </dgm:t>
    </dgm:pt>
    <dgm:pt modelId="{39672D99-9163-45AC-85FA-E303C33871E1}" type="parTrans" cxnId="{9F41E1F0-2446-425E-A25E-5CC6F02DAC5C}">
      <dgm:prSet/>
      <dgm:spPr/>
      <dgm:t>
        <a:bodyPr/>
        <a:lstStyle/>
        <a:p>
          <a:endParaRPr lang="en-GB"/>
        </a:p>
      </dgm:t>
    </dgm:pt>
    <dgm:pt modelId="{56BDC6CB-58AC-49E3-9FBB-DEBCCE4BE7C9}" type="sibTrans" cxnId="{9F41E1F0-2446-425E-A25E-5CC6F02DAC5C}">
      <dgm:prSet/>
      <dgm:spPr/>
      <dgm:t>
        <a:bodyPr/>
        <a:lstStyle/>
        <a:p>
          <a:endParaRPr lang="en-GB"/>
        </a:p>
      </dgm:t>
    </dgm:pt>
    <dgm:pt modelId="{467487CC-F32C-4463-AD42-74E6BDF6589A}">
      <dgm:prSet phldrT="[Text]"/>
      <dgm:spPr/>
      <dgm:t>
        <a:bodyPr/>
        <a:lstStyle/>
        <a:p>
          <a:endParaRPr lang="en-GB" dirty="0">
            <a:solidFill>
              <a:schemeClr val="bg1"/>
            </a:solidFill>
          </a:endParaRPr>
        </a:p>
      </dgm:t>
    </dgm:pt>
    <dgm:pt modelId="{71CA70AD-44DE-4442-A11B-D2FCEC43774F}" type="parTrans" cxnId="{5DC24340-9A87-4795-B8B1-AA1550E9C805}">
      <dgm:prSet/>
      <dgm:spPr/>
      <dgm:t>
        <a:bodyPr/>
        <a:lstStyle/>
        <a:p>
          <a:endParaRPr lang="en-GB"/>
        </a:p>
      </dgm:t>
    </dgm:pt>
    <dgm:pt modelId="{2C90B52B-7BEA-4C5B-92C9-31F25E0EF3B3}" type="sibTrans" cxnId="{5DC24340-9A87-4795-B8B1-AA1550E9C805}">
      <dgm:prSet/>
      <dgm:spPr/>
      <dgm:t>
        <a:bodyPr/>
        <a:lstStyle/>
        <a:p>
          <a:endParaRPr lang="en-GB"/>
        </a:p>
      </dgm:t>
    </dgm:pt>
    <dgm:pt modelId="{C092A9CB-0F1A-4850-A72B-67D837D5C745}">
      <dgm:prSet phldrT="[Text]" custT="1"/>
      <dgm:spPr/>
      <dgm:t>
        <a:bodyPr/>
        <a:lstStyle/>
        <a:p>
          <a:pPr>
            <a:buFont typeface="Wingdings" panose="05000000000000000000" pitchFamily="2" charset="2"/>
            <a:buChar char="ü"/>
          </a:pPr>
          <a:r>
            <a:rPr lang="en-GB"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Recognising Harm for Children with Disabilities</a:t>
          </a:r>
          <a:endParaRPr lang="en-GB" sz="800" b="0" dirty="0"/>
        </a:p>
        <a:p>
          <a:pPr>
            <a:buFont typeface="Wingdings" panose="05000000000000000000" pitchFamily="2" charset="2"/>
            <a:buChar char="ü"/>
          </a:pPr>
          <a:r>
            <a:rPr lang="en-GB" sz="800" b="0" dirty="0"/>
            <a:t>Maltreatment of children who are disabled or have chronic illness can be ‘hidden in plain sight’ with the disability being seen first and the possibility of abuse not considered</a:t>
          </a:r>
        </a:p>
        <a:p>
          <a:r>
            <a:rPr lang="en-GB" sz="800" b="0" dirty="0"/>
            <a:t>Children with learning disabilities are at greater risk of abuse and may only display their distress through behaviour</a:t>
          </a:r>
        </a:p>
        <a:p>
          <a:r>
            <a:rPr lang="en-GB" sz="800" b="0" dirty="0"/>
            <a:t>Practitioners should not assume that challenging behaviour in a child with a learning disability is due to their underlying condition or parenting and should take a holistic approach that considers possible alternative causes </a:t>
          </a:r>
          <a:endParaRPr lang="en-GB" sz="800" b="0" dirty="0">
            <a:solidFill>
              <a:schemeClr val="bg1"/>
            </a:solidFill>
          </a:endParaRPr>
        </a:p>
      </dgm:t>
    </dgm:pt>
    <dgm:pt modelId="{062D3DB8-9AEB-48C6-A5CE-7C288CFE0429}" type="parTrans" cxnId="{59BBB03A-E54C-4BFE-A5E2-531A12669DA1}">
      <dgm:prSet/>
      <dgm:spPr/>
      <dgm:t>
        <a:bodyPr/>
        <a:lstStyle/>
        <a:p>
          <a:endParaRPr lang="en-GB"/>
        </a:p>
      </dgm:t>
    </dgm:pt>
    <dgm:pt modelId="{25008EFF-F616-425F-9969-489CD4173C22}" type="sibTrans" cxnId="{59BBB03A-E54C-4BFE-A5E2-531A12669DA1}">
      <dgm:prSet/>
      <dgm:spPr/>
      <dgm:t>
        <a:bodyPr/>
        <a:lstStyle/>
        <a:p>
          <a:endParaRPr lang="en-GB"/>
        </a:p>
      </dgm:t>
    </dgm:pt>
    <dgm:pt modelId="{8999DF06-3D19-40E7-B69C-FC2F102D1F9B}">
      <dgm:prSet phldrT="[Text]" custT="1"/>
      <dgm:spPr>
        <a:effectLst>
          <a:glow rad="139700">
            <a:schemeClr val="accent1">
              <a:satMod val="175000"/>
              <a:alpha val="40000"/>
            </a:schemeClr>
          </a:glow>
        </a:effectLst>
        <a:scene3d>
          <a:camera prst="orthographicFront"/>
          <a:lightRig rig="threePt" dir="t"/>
        </a:scene3d>
        <a:sp3d>
          <a:bevelT w="165100" prst="coolSlant"/>
        </a:sp3d>
      </dgm:spPr>
      <dgm:t>
        <a:bodyPr/>
        <a:lstStyle/>
        <a:p>
          <a:endParaRPr lang="en-GB" sz="2400" dirty="0">
            <a:solidFill>
              <a:schemeClr val="bg1"/>
            </a:solidFill>
          </a:endParaRPr>
        </a:p>
      </dgm:t>
    </dgm:pt>
    <dgm:pt modelId="{E2DD88D3-CE80-4540-87FE-E4BB08B4B4B6}" type="parTrans" cxnId="{1C6D6EEF-B88A-497E-A491-618D5CF70001}">
      <dgm:prSet/>
      <dgm:spPr/>
      <dgm:t>
        <a:bodyPr/>
        <a:lstStyle/>
        <a:p>
          <a:endParaRPr lang="en-GB"/>
        </a:p>
      </dgm:t>
    </dgm:pt>
    <dgm:pt modelId="{DCF6F44C-0A04-4CAC-A4FA-A55B5F0C556D}" type="sibTrans" cxnId="{1C6D6EEF-B88A-497E-A491-618D5CF70001}">
      <dgm:prSet/>
      <dgm:spPr/>
      <dgm:t>
        <a:bodyPr/>
        <a:lstStyle/>
        <a:p>
          <a:endParaRPr lang="en-GB"/>
        </a:p>
      </dgm:t>
    </dgm:pt>
    <dgm:pt modelId="{47F5A9A7-9455-414A-AE55-43CD67CC61C7}">
      <dgm:prSet phldrT="[Text]"/>
      <dgm:spPr/>
      <dgm:t>
        <a:bodyPr/>
        <a:lstStyle/>
        <a:p>
          <a:pPr>
            <a:buFont typeface="Wingdings" panose="05000000000000000000" pitchFamily="2" charset="2"/>
            <a:buChar char=""/>
          </a:pPr>
          <a:endParaRPr lang="en-GB" dirty="0">
            <a:solidFill>
              <a:schemeClr val="bg1"/>
            </a:solidFill>
          </a:endParaRPr>
        </a:p>
      </dgm:t>
    </dgm:pt>
    <dgm:pt modelId="{A2323381-21D2-4DA7-9A83-855D4A3C760D}" type="parTrans" cxnId="{3BE54245-D466-4D3E-8052-C269FBDC8BB8}">
      <dgm:prSet/>
      <dgm:spPr/>
      <dgm:t>
        <a:bodyPr/>
        <a:lstStyle/>
        <a:p>
          <a:endParaRPr lang="en-GB"/>
        </a:p>
      </dgm:t>
    </dgm:pt>
    <dgm:pt modelId="{986C453B-DB40-42F6-B21E-AA7DA4ED5848}" type="sibTrans" cxnId="{3BE54245-D466-4D3E-8052-C269FBDC8BB8}">
      <dgm:prSet/>
      <dgm:spPr/>
      <dgm:t>
        <a:bodyPr/>
        <a:lstStyle/>
        <a:p>
          <a:endParaRPr lang="en-GB"/>
        </a:p>
      </dgm:t>
    </dgm:pt>
    <dgm:pt modelId="{1F8C84E3-66C8-4B7A-A55A-82753EF1DF72}">
      <dgm:prSet phldrT="[Text]" custT="1"/>
      <dgm:spPr/>
      <dgm:t>
        <a:bodyPr/>
        <a:lstStyle/>
        <a:p>
          <a:pPr>
            <a:buFont typeface="Courier New" panose="02070309020205020404" pitchFamily="49" charset="0"/>
            <a:buChar char="o"/>
          </a:pPr>
          <a:endParaRPr lang="en-GB" sz="800" b="1" dirty="0"/>
        </a:p>
      </dgm:t>
    </dgm:pt>
    <dgm:pt modelId="{0056CD3F-76D4-4ED8-A376-1C29D6D6CA1B}" type="parTrans" cxnId="{E55BB80B-89E4-4AE8-9D37-4B2102B42C8F}">
      <dgm:prSet/>
      <dgm:spPr/>
      <dgm:t>
        <a:bodyPr/>
        <a:lstStyle/>
        <a:p>
          <a:endParaRPr lang="en-GB"/>
        </a:p>
      </dgm:t>
    </dgm:pt>
    <dgm:pt modelId="{7F93BA76-4F06-4342-95D1-569F31322DC8}" type="sibTrans" cxnId="{E55BB80B-89E4-4AE8-9D37-4B2102B42C8F}">
      <dgm:prSet/>
      <dgm:spPr/>
      <dgm:t>
        <a:bodyPr/>
        <a:lstStyle/>
        <a:p>
          <a:endParaRPr lang="en-GB"/>
        </a:p>
      </dgm:t>
    </dgm:pt>
    <dgm:pt modelId="{AD9474FC-574D-43CD-B31C-1C1CE575E2F2}">
      <dgm:prSet phldrT="[Text]" custT="1"/>
      <dgm:spPr/>
      <dgm:t>
        <a:bodyPr/>
        <a:lstStyle/>
        <a:p>
          <a:r>
            <a:rPr lang="en-GB" sz="800"/>
            <a:t>)</a:t>
          </a:r>
          <a:endParaRPr lang="en-GB" sz="800" dirty="0">
            <a:solidFill>
              <a:schemeClr val="bg1"/>
            </a:solidFill>
          </a:endParaRPr>
        </a:p>
      </dgm:t>
    </dgm:pt>
    <dgm:pt modelId="{AF7699FD-D7AD-4E1F-BA6C-B3459304C131}" type="parTrans" cxnId="{7221102C-285D-4250-A1F7-EBACAF8E7EDB}">
      <dgm:prSet/>
      <dgm:spPr/>
      <dgm:t>
        <a:bodyPr/>
        <a:lstStyle/>
        <a:p>
          <a:endParaRPr lang="en-GB"/>
        </a:p>
      </dgm:t>
    </dgm:pt>
    <dgm:pt modelId="{7817362F-ECD5-42DE-9B74-CC5ABFA41FD3}" type="sibTrans" cxnId="{7221102C-285D-4250-A1F7-EBACAF8E7EDB}">
      <dgm:prSet/>
      <dgm:spPr/>
      <dgm:t>
        <a:bodyPr/>
        <a:lstStyle/>
        <a:p>
          <a:endParaRPr lang="en-GB"/>
        </a:p>
      </dgm:t>
    </dgm:pt>
    <dgm:pt modelId="{D31AAF21-A19A-463A-B399-2349E6BC07FE}">
      <dgm:prSet custT="1"/>
      <dgm:spPr/>
      <dgm:t>
        <a:bodyPr/>
        <a:lstStyle/>
        <a:p>
          <a:pPr>
            <a:buFont typeface="Wingdings" panose="05000000000000000000" pitchFamily="2" charset="2"/>
            <a:buChar char="ü"/>
          </a:pPr>
          <a:endParaRPr lang="en-GB" sz="800" b="1" dirty="0"/>
        </a:p>
      </dgm:t>
    </dgm:pt>
    <dgm:pt modelId="{C3405997-F05C-4A84-86FD-61A45670D975}" type="parTrans" cxnId="{669D3230-E1E6-4943-ACE6-2CBABBDFBE8F}">
      <dgm:prSet/>
      <dgm:spPr/>
      <dgm:t>
        <a:bodyPr/>
        <a:lstStyle/>
        <a:p>
          <a:endParaRPr lang="en-GB"/>
        </a:p>
      </dgm:t>
    </dgm:pt>
    <dgm:pt modelId="{57F3B124-F61C-481C-8BEE-0E31A6DE0BFB}" type="sibTrans" cxnId="{669D3230-E1E6-4943-ACE6-2CBABBDFBE8F}">
      <dgm:prSet/>
      <dgm:spPr/>
      <dgm:t>
        <a:bodyPr/>
        <a:lstStyle/>
        <a:p>
          <a:endParaRPr lang="en-GB"/>
        </a:p>
      </dgm:t>
    </dgm:pt>
    <dgm:pt modelId="{9D560852-DF21-4AA3-9EBF-189CDBAC6801}" type="pres">
      <dgm:prSet presAssocID="{4AB0538D-4DBC-4A2D-BC70-63FA181599A5}" presName="Name0" presStyleCnt="0">
        <dgm:presLayoutVars>
          <dgm:dir/>
          <dgm:animLvl val="lvl"/>
          <dgm:resizeHandles val="exact"/>
        </dgm:presLayoutVars>
      </dgm:prSet>
      <dgm:spPr/>
    </dgm:pt>
    <dgm:pt modelId="{4183FFB5-9969-4841-936B-D85AD142687B}" type="pres">
      <dgm:prSet presAssocID="{3AAD05DD-1DEF-4939-BCD1-4871E55F4211}" presName="compositeNode" presStyleCnt="0">
        <dgm:presLayoutVars>
          <dgm:bulletEnabled val="1"/>
        </dgm:presLayoutVars>
      </dgm:prSet>
      <dgm:spPr/>
    </dgm:pt>
    <dgm:pt modelId="{9A88C307-8B61-4DB4-93A2-CF3DB1A27545}" type="pres">
      <dgm:prSet presAssocID="{3AAD05DD-1DEF-4939-BCD1-4871E55F4211}" presName="bgRect" presStyleLbl="node1" presStyleIdx="0" presStyleCnt="3" custLinFactNeighborX="1215" custLinFactNeighborY="10496"/>
      <dgm:spPr/>
    </dgm:pt>
    <dgm:pt modelId="{36DEAA51-8AAB-49E9-8716-60E610C453E5}" type="pres">
      <dgm:prSet presAssocID="{3AAD05DD-1DEF-4939-BCD1-4871E55F4211}" presName="parentNode" presStyleLbl="node1" presStyleIdx="0" presStyleCnt="3">
        <dgm:presLayoutVars>
          <dgm:chMax val="0"/>
          <dgm:bulletEnabled val="1"/>
        </dgm:presLayoutVars>
      </dgm:prSet>
      <dgm:spPr/>
    </dgm:pt>
    <dgm:pt modelId="{637D36F2-235B-44C7-9F13-2FCD88805C26}" type="pres">
      <dgm:prSet presAssocID="{3AAD05DD-1DEF-4939-BCD1-4871E55F4211}" presName="childNode" presStyleLbl="node1" presStyleIdx="0" presStyleCnt="3">
        <dgm:presLayoutVars>
          <dgm:bulletEnabled val="1"/>
        </dgm:presLayoutVars>
      </dgm:prSet>
      <dgm:spPr/>
    </dgm:pt>
    <dgm:pt modelId="{107E8FF7-64B4-4856-A579-294D55A383A1}" type="pres">
      <dgm:prSet presAssocID="{F65F5541-22D6-4BE0-9BE9-59FEFC5EBFFE}" presName="hSp" presStyleCnt="0"/>
      <dgm:spPr/>
    </dgm:pt>
    <dgm:pt modelId="{D7D7567D-579C-4342-9939-5B046AE58C02}" type="pres">
      <dgm:prSet presAssocID="{F65F5541-22D6-4BE0-9BE9-59FEFC5EBFFE}" presName="vProcSp" presStyleCnt="0"/>
      <dgm:spPr/>
    </dgm:pt>
    <dgm:pt modelId="{3326833F-DA65-4500-9792-325A1DC732E4}" type="pres">
      <dgm:prSet presAssocID="{F65F5541-22D6-4BE0-9BE9-59FEFC5EBFFE}" presName="vSp1" presStyleCnt="0"/>
      <dgm:spPr/>
    </dgm:pt>
    <dgm:pt modelId="{E4975909-0CC9-492D-A6D2-42F4074EFEFA}" type="pres">
      <dgm:prSet presAssocID="{F65F5541-22D6-4BE0-9BE9-59FEFC5EBFFE}" presName="simulatedConn" presStyleLbl="solidFgAcc1" presStyleIdx="0" presStyleCnt="2"/>
      <dgm:spPr/>
    </dgm:pt>
    <dgm:pt modelId="{D0E3DFA2-4289-42EF-9E3C-B4D5D027F5AC}" type="pres">
      <dgm:prSet presAssocID="{F65F5541-22D6-4BE0-9BE9-59FEFC5EBFFE}" presName="vSp2" presStyleCnt="0"/>
      <dgm:spPr/>
    </dgm:pt>
    <dgm:pt modelId="{FCBAA552-4A28-44EF-9C26-058CAED02D92}" type="pres">
      <dgm:prSet presAssocID="{F65F5541-22D6-4BE0-9BE9-59FEFC5EBFFE}" presName="sibTrans" presStyleCnt="0"/>
      <dgm:spPr/>
    </dgm:pt>
    <dgm:pt modelId="{51E31786-3868-44DF-A778-A8EE5D79235D}" type="pres">
      <dgm:prSet presAssocID="{467487CC-F32C-4463-AD42-74E6BDF6589A}" presName="compositeNode" presStyleCnt="0">
        <dgm:presLayoutVars>
          <dgm:bulletEnabled val="1"/>
        </dgm:presLayoutVars>
      </dgm:prSet>
      <dgm:spPr/>
    </dgm:pt>
    <dgm:pt modelId="{0C3F8BFF-6F7C-4027-A49F-C59718673791}" type="pres">
      <dgm:prSet presAssocID="{467487CC-F32C-4463-AD42-74E6BDF6589A}" presName="bgRect" presStyleLbl="node1" presStyleIdx="1" presStyleCnt="3" custLinFactNeighborX="1758" custLinFactNeighborY="10496"/>
      <dgm:spPr/>
    </dgm:pt>
    <dgm:pt modelId="{ADB49701-CF3C-4A1A-B8EA-D9B8210DE5FF}" type="pres">
      <dgm:prSet presAssocID="{467487CC-F32C-4463-AD42-74E6BDF6589A}" presName="parentNode" presStyleLbl="node1" presStyleIdx="1" presStyleCnt="3">
        <dgm:presLayoutVars>
          <dgm:chMax val="0"/>
          <dgm:bulletEnabled val="1"/>
        </dgm:presLayoutVars>
      </dgm:prSet>
      <dgm:spPr/>
    </dgm:pt>
    <dgm:pt modelId="{74A3B698-4B82-4656-B4BB-D246D0218439}" type="pres">
      <dgm:prSet presAssocID="{467487CC-F32C-4463-AD42-74E6BDF6589A}" presName="childNode" presStyleLbl="node1" presStyleIdx="1" presStyleCnt="3">
        <dgm:presLayoutVars>
          <dgm:bulletEnabled val="1"/>
        </dgm:presLayoutVars>
      </dgm:prSet>
      <dgm:spPr/>
    </dgm:pt>
    <dgm:pt modelId="{2EEF000D-459B-4325-8965-D5D9944D9618}" type="pres">
      <dgm:prSet presAssocID="{2C90B52B-7BEA-4C5B-92C9-31F25E0EF3B3}" presName="hSp" presStyleCnt="0"/>
      <dgm:spPr/>
    </dgm:pt>
    <dgm:pt modelId="{E56F76C1-42FE-4297-BF4A-960889AFC657}" type="pres">
      <dgm:prSet presAssocID="{2C90B52B-7BEA-4C5B-92C9-31F25E0EF3B3}" presName="vProcSp" presStyleCnt="0"/>
      <dgm:spPr/>
    </dgm:pt>
    <dgm:pt modelId="{C4FC3F9E-724E-4802-8BCA-3609074C872D}" type="pres">
      <dgm:prSet presAssocID="{2C90B52B-7BEA-4C5B-92C9-31F25E0EF3B3}" presName="vSp1" presStyleCnt="0"/>
      <dgm:spPr/>
    </dgm:pt>
    <dgm:pt modelId="{2935AAE8-B8D1-45DB-9549-C1A12FA52F2C}" type="pres">
      <dgm:prSet presAssocID="{2C90B52B-7BEA-4C5B-92C9-31F25E0EF3B3}" presName="simulatedConn" presStyleLbl="solidFgAcc1" presStyleIdx="1" presStyleCnt="2"/>
      <dgm:spPr/>
    </dgm:pt>
    <dgm:pt modelId="{8642F964-CC2B-4CA9-ABFB-8F0FA6DB1B8F}" type="pres">
      <dgm:prSet presAssocID="{2C90B52B-7BEA-4C5B-92C9-31F25E0EF3B3}" presName="vSp2" presStyleCnt="0"/>
      <dgm:spPr/>
    </dgm:pt>
    <dgm:pt modelId="{716D9339-7369-4E1D-B92D-01927D105FED}" type="pres">
      <dgm:prSet presAssocID="{2C90B52B-7BEA-4C5B-92C9-31F25E0EF3B3}" presName="sibTrans" presStyleCnt="0"/>
      <dgm:spPr/>
    </dgm:pt>
    <dgm:pt modelId="{DF478D00-388D-4F95-87A4-7DFDA4EF9993}" type="pres">
      <dgm:prSet presAssocID="{8999DF06-3D19-40E7-B69C-FC2F102D1F9B}" presName="compositeNode" presStyleCnt="0">
        <dgm:presLayoutVars>
          <dgm:bulletEnabled val="1"/>
        </dgm:presLayoutVars>
      </dgm:prSet>
      <dgm:spPr/>
    </dgm:pt>
    <dgm:pt modelId="{95C35735-C474-4647-893C-7F6F88AFCED9}" type="pres">
      <dgm:prSet presAssocID="{8999DF06-3D19-40E7-B69C-FC2F102D1F9B}" presName="bgRect" presStyleLbl="node1" presStyleIdx="2" presStyleCnt="3" custScaleX="349825" custScaleY="248056" custLinFactNeighborX="227" custLinFactNeighborY="-9094"/>
      <dgm:spPr/>
    </dgm:pt>
    <dgm:pt modelId="{1A5B8B1E-FC6F-4E15-991E-182231AB986C}" type="pres">
      <dgm:prSet presAssocID="{8999DF06-3D19-40E7-B69C-FC2F102D1F9B}" presName="parentNode" presStyleLbl="node1" presStyleIdx="2" presStyleCnt="3">
        <dgm:presLayoutVars>
          <dgm:chMax val="0"/>
          <dgm:bulletEnabled val="1"/>
        </dgm:presLayoutVars>
      </dgm:prSet>
      <dgm:spPr/>
    </dgm:pt>
    <dgm:pt modelId="{9960BEA8-C57C-4644-9AFA-616C131C55B8}" type="pres">
      <dgm:prSet presAssocID="{8999DF06-3D19-40E7-B69C-FC2F102D1F9B}" presName="childNode" presStyleLbl="node1" presStyleIdx="2" presStyleCnt="3">
        <dgm:presLayoutVars>
          <dgm:bulletEnabled val="1"/>
        </dgm:presLayoutVars>
      </dgm:prSet>
      <dgm:spPr/>
    </dgm:pt>
  </dgm:ptLst>
  <dgm:cxnLst>
    <dgm:cxn modelId="{BDD31E05-A6AC-44CE-AF1B-0DD846447B7C}" srcId="{4AB0538D-4DBC-4A2D-BC70-63FA181599A5}" destId="{3AAD05DD-1DEF-4939-BCD1-4871E55F4211}" srcOrd="0" destOrd="0" parTransId="{9D407159-E0F7-4E55-95D0-5E7CAB6CE553}" sibTransId="{F65F5541-22D6-4BE0-9BE9-59FEFC5EBFFE}"/>
    <dgm:cxn modelId="{E55BB80B-89E4-4AE8-9D37-4B2102B42C8F}" srcId="{3AAD05DD-1DEF-4939-BCD1-4871E55F4211}" destId="{1F8C84E3-66C8-4B7A-A55A-82753EF1DF72}" srcOrd="1" destOrd="0" parTransId="{0056CD3F-76D4-4ED8-A376-1C29D6D6CA1B}" sibTransId="{7F93BA76-4F06-4342-95D1-569F31322DC8}"/>
    <dgm:cxn modelId="{13AC9B0E-2E36-4192-B17E-7A41182FD246}" type="presOf" srcId="{3AAD05DD-1DEF-4939-BCD1-4871E55F4211}" destId="{36DEAA51-8AAB-49E9-8716-60E610C453E5}" srcOrd="1" destOrd="0" presId="urn:microsoft.com/office/officeart/2005/8/layout/hProcess7"/>
    <dgm:cxn modelId="{857CE218-9C93-4873-B407-2847C7702D85}" type="presOf" srcId="{8999DF06-3D19-40E7-B69C-FC2F102D1F9B}" destId="{1A5B8B1E-FC6F-4E15-991E-182231AB986C}" srcOrd="1" destOrd="0" presId="urn:microsoft.com/office/officeart/2005/8/layout/hProcess7"/>
    <dgm:cxn modelId="{7221102C-285D-4250-A1F7-EBACAF8E7EDB}" srcId="{3AAD05DD-1DEF-4939-BCD1-4871E55F4211}" destId="{AD9474FC-574D-43CD-B31C-1C1CE575E2F2}" srcOrd="2" destOrd="0" parTransId="{AF7699FD-D7AD-4E1F-BA6C-B3459304C131}" sibTransId="{7817362F-ECD5-42DE-9B74-CC5ABFA41FD3}"/>
    <dgm:cxn modelId="{669D3230-E1E6-4943-ACE6-2CBABBDFBE8F}" srcId="{467487CC-F32C-4463-AD42-74E6BDF6589A}" destId="{D31AAF21-A19A-463A-B399-2349E6BC07FE}" srcOrd="1" destOrd="0" parTransId="{C3405997-F05C-4A84-86FD-61A45670D975}" sibTransId="{57F3B124-F61C-481C-8BEE-0E31A6DE0BFB}"/>
    <dgm:cxn modelId="{7538BE37-33AC-4D28-A79A-A78C0E771FE9}" type="presOf" srcId="{467487CC-F32C-4463-AD42-74E6BDF6589A}" destId="{ADB49701-CF3C-4A1A-B8EA-D9B8210DE5FF}" srcOrd="1" destOrd="0" presId="urn:microsoft.com/office/officeart/2005/8/layout/hProcess7"/>
    <dgm:cxn modelId="{59BBB03A-E54C-4BFE-A5E2-531A12669DA1}" srcId="{467487CC-F32C-4463-AD42-74E6BDF6589A}" destId="{C092A9CB-0F1A-4850-A72B-67D837D5C745}" srcOrd="0" destOrd="0" parTransId="{062D3DB8-9AEB-48C6-A5CE-7C288CFE0429}" sibTransId="{25008EFF-F616-425F-9969-489CD4173C22}"/>
    <dgm:cxn modelId="{5DC24340-9A87-4795-B8B1-AA1550E9C805}" srcId="{4AB0538D-4DBC-4A2D-BC70-63FA181599A5}" destId="{467487CC-F32C-4463-AD42-74E6BDF6589A}" srcOrd="1" destOrd="0" parTransId="{71CA70AD-44DE-4442-A11B-D2FCEC43774F}" sibTransId="{2C90B52B-7BEA-4C5B-92C9-31F25E0EF3B3}"/>
    <dgm:cxn modelId="{3BE54245-D466-4D3E-8052-C269FBDC8BB8}" srcId="{8999DF06-3D19-40E7-B69C-FC2F102D1F9B}" destId="{47F5A9A7-9455-414A-AE55-43CD67CC61C7}" srcOrd="0" destOrd="0" parTransId="{A2323381-21D2-4DA7-9A83-855D4A3C760D}" sibTransId="{986C453B-DB40-42F6-B21E-AA7DA4ED5848}"/>
    <dgm:cxn modelId="{220BB16E-8B2C-4E8B-9F7A-16580E2A8122}" type="presOf" srcId="{4AB0538D-4DBC-4A2D-BC70-63FA181599A5}" destId="{9D560852-DF21-4AA3-9EBF-189CDBAC6801}" srcOrd="0" destOrd="0" presId="urn:microsoft.com/office/officeart/2005/8/layout/hProcess7"/>
    <dgm:cxn modelId="{FC571351-AE07-4B90-8345-45FF5DD39B78}" type="presOf" srcId="{467487CC-F32C-4463-AD42-74E6BDF6589A}" destId="{0C3F8BFF-6F7C-4027-A49F-C59718673791}" srcOrd="0" destOrd="0" presId="urn:microsoft.com/office/officeart/2005/8/layout/hProcess7"/>
    <dgm:cxn modelId="{18C50253-96B0-4D51-B1CE-7B797FB2FC9C}" type="presOf" srcId="{D31AAF21-A19A-463A-B399-2349E6BC07FE}" destId="{74A3B698-4B82-4656-B4BB-D246D0218439}" srcOrd="0" destOrd="1" presId="urn:microsoft.com/office/officeart/2005/8/layout/hProcess7"/>
    <dgm:cxn modelId="{F8FF289E-B054-44FD-AE41-0C2272F3BAD0}" type="presOf" srcId="{AD9474FC-574D-43CD-B31C-1C1CE575E2F2}" destId="{637D36F2-235B-44C7-9F13-2FCD88805C26}" srcOrd="0" destOrd="2" presId="urn:microsoft.com/office/officeart/2005/8/layout/hProcess7"/>
    <dgm:cxn modelId="{4D3FC2A2-98E1-4E78-B691-329DA1FA5876}" type="presOf" srcId="{C0E9003F-4F4E-48C0-863C-CF65E5A99E87}" destId="{637D36F2-235B-44C7-9F13-2FCD88805C26}" srcOrd="0" destOrd="0" presId="urn:microsoft.com/office/officeart/2005/8/layout/hProcess7"/>
    <dgm:cxn modelId="{8F378AB9-6CA2-4064-937E-50B9428D263F}" type="presOf" srcId="{3AAD05DD-1DEF-4939-BCD1-4871E55F4211}" destId="{9A88C307-8B61-4DB4-93A2-CF3DB1A27545}" srcOrd="0" destOrd="0" presId="urn:microsoft.com/office/officeart/2005/8/layout/hProcess7"/>
    <dgm:cxn modelId="{B9C921D0-2CEB-44C8-BC95-7B6422878544}" type="presOf" srcId="{8999DF06-3D19-40E7-B69C-FC2F102D1F9B}" destId="{95C35735-C474-4647-893C-7F6F88AFCED9}" srcOrd="0" destOrd="0" presId="urn:microsoft.com/office/officeart/2005/8/layout/hProcess7"/>
    <dgm:cxn modelId="{8E95EEDA-6D7B-43D3-AFB1-F285037F98F0}" type="presOf" srcId="{C092A9CB-0F1A-4850-A72B-67D837D5C745}" destId="{74A3B698-4B82-4656-B4BB-D246D0218439}" srcOrd="0" destOrd="0" presId="urn:microsoft.com/office/officeart/2005/8/layout/hProcess7"/>
    <dgm:cxn modelId="{EBEACDDC-915E-4611-8A27-821F84941C3C}" type="presOf" srcId="{1F8C84E3-66C8-4B7A-A55A-82753EF1DF72}" destId="{637D36F2-235B-44C7-9F13-2FCD88805C26}" srcOrd="0" destOrd="1" presId="urn:microsoft.com/office/officeart/2005/8/layout/hProcess7"/>
    <dgm:cxn modelId="{754F35E3-55E6-45C6-8F96-3E7C3D547209}" type="presOf" srcId="{47F5A9A7-9455-414A-AE55-43CD67CC61C7}" destId="{9960BEA8-C57C-4644-9AFA-616C131C55B8}" srcOrd="0" destOrd="0" presId="urn:microsoft.com/office/officeart/2005/8/layout/hProcess7"/>
    <dgm:cxn modelId="{1C6D6EEF-B88A-497E-A491-618D5CF70001}" srcId="{4AB0538D-4DBC-4A2D-BC70-63FA181599A5}" destId="{8999DF06-3D19-40E7-B69C-FC2F102D1F9B}" srcOrd="2" destOrd="0" parTransId="{E2DD88D3-CE80-4540-87FE-E4BB08B4B4B6}" sibTransId="{DCF6F44C-0A04-4CAC-A4FA-A55B5F0C556D}"/>
    <dgm:cxn modelId="{9F41E1F0-2446-425E-A25E-5CC6F02DAC5C}" srcId="{3AAD05DD-1DEF-4939-BCD1-4871E55F4211}" destId="{C0E9003F-4F4E-48C0-863C-CF65E5A99E87}" srcOrd="0" destOrd="0" parTransId="{39672D99-9163-45AC-85FA-E303C33871E1}" sibTransId="{56BDC6CB-58AC-49E3-9FBB-DEBCCE4BE7C9}"/>
    <dgm:cxn modelId="{A104E817-2191-45C9-B11E-CACD9ADF341B}" type="presParOf" srcId="{9D560852-DF21-4AA3-9EBF-189CDBAC6801}" destId="{4183FFB5-9969-4841-936B-D85AD142687B}" srcOrd="0" destOrd="0" presId="urn:microsoft.com/office/officeart/2005/8/layout/hProcess7"/>
    <dgm:cxn modelId="{106CC95D-A323-4178-8B8F-A4A31DD22CB0}" type="presParOf" srcId="{4183FFB5-9969-4841-936B-D85AD142687B}" destId="{9A88C307-8B61-4DB4-93A2-CF3DB1A27545}" srcOrd="0" destOrd="0" presId="urn:microsoft.com/office/officeart/2005/8/layout/hProcess7"/>
    <dgm:cxn modelId="{FE98DD34-00A1-4F0A-A1C9-B8F0F9F3C33D}" type="presParOf" srcId="{4183FFB5-9969-4841-936B-D85AD142687B}" destId="{36DEAA51-8AAB-49E9-8716-60E610C453E5}" srcOrd="1" destOrd="0" presId="urn:microsoft.com/office/officeart/2005/8/layout/hProcess7"/>
    <dgm:cxn modelId="{10A4C59B-4441-4389-84A6-BA7BDF94804A}" type="presParOf" srcId="{4183FFB5-9969-4841-936B-D85AD142687B}" destId="{637D36F2-235B-44C7-9F13-2FCD88805C26}" srcOrd="2" destOrd="0" presId="urn:microsoft.com/office/officeart/2005/8/layout/hProcess7"/>
    <dgm:cxn modelId="{9E9C569C-E92B-44CA-9EC0-676CB9C1B845}" type="presParOf" srcId="{9D560852-DF21-4AA3-9EBF-189CDBAC6801}" destId="{107E8FF7-64B4-4856-A579-294D55A383A1}" srcOrd="1" destOrd="0" presId="urn:microsoft.com/office/officeart/2005/8/layout/hProcess7"/>
    <dgm:cxn modelId="{026E0E73-349B-415F-A986-82922E4E65FF}" type="presParOf" srcId="{9D560852-DF21-4AA3-9EBF-189CDBAC6801}" destId="{D7D7567D-579C-4342-9939-5B046AE58C02}" srcOrd="2" destOrd="0" presId="urn:microsoft.com/office/officeart/2005/8/layout/hProcess7"/>
    <dgm:cxn modelId="{867DB061-0C5F-4AA0-A168-1EA303F4C53E}" type="presParOf" srcId="{D7D7567D-579C-4342-9939-5B046AE58C02}" destId="{3326833F-DA65-4500-9792-325A1DC732E4}" srcOrd="0" destOrd="0" presId="urn:microsoft.com/office/officeart/2005/8/layout/hProcess7"/>
    <dgm:cxn modelId="{8AFF5F9D-0929-4718-BD9C-7FC7B5E2377A}" type="presParOf" srcId="{D7D7567D-579C-4342-9939-5B046AE58C02}" destId="{E4975909-0CC9-492D-A6D2-42F4074EFEFA}" srcOrd="1" destOrd="0" presId="urn:microsoft.com/office/officeart/2005/8/layout/hProcess7"/>
    <dgm:cxn modelId="{3229216B-FFF9-46CD-A0B3-20C7EAC9D378}" type="presParOf" srcId="{D7D7567D-579C-4342-9939-5B046AE58C02}" destId="{D0E3DFA2-4289-42EF-9E3C-B4D5D027F5AC}" srcOrd="2" destOrd="0" presId="urn:microsoft.com/office/officeart/2005/8/layout/hProcess7"/>
    <dgm:cxn modelId="{19E8134E-AB84-439A-B67C-EC0D8180474A}" type="presParOf" srcId="{9D560852-DF21-4AA3-9EBF-189CDBAC6801}" destId="{FCBAA552-4A28-44EF-9C26-058CAED02D92}" srcOrd="3" destOrd="0" presId="urn:microsoft.com/office/officeart/2005/8/layout/hProcess7"/>
    <dgm:cxn modelId="{AF6012D9-3A01-4E9F-B2D8-C91D42231BFC}" type="presParOf" srcId="{9D560852-DF21-4AA3-9EBF-189CDBAC6801}" destId="{51E31786-3868-44DF-A778-A8EE5D79235D}" srcOrd="4" destOrd="0" presId="urn:microsoft.com/office/officeart/2005/8/layout/hProcess7"/>
    <dgm:cxn modelId="{F40494A1-9958-4C96-9252-42A902F46C63}" type="presParOf" srcId="{51E31786-3868-44DF-A778-A8EE5D79235D}" destId="{0C3F8BFF-6F7C-4027-A49F-C59718673791}" srcOrd="0" destOrd="0" presId="urn:microsoft.com/office/officeart/2005/8/layout/hProcess7"/>
    <dgm:cxn modelId="{20B3E37F-57A0-4D1C-B37D-85ED43D32801}" type="presParOf" srcId="{51E31786-3868-44DF-A778-A8EE5D79235D}" destId="{ADB49701-CF3C-4A1A-B8EA-D9B8210DE5FF}" srcOrd="1" destOrd="0" presId="urn:microsoft.com/office/officeart/2005/8/layout/hProcess7"/>
    <dgm:cxn modelId="{376C9B09-1927-40B2-BD20-12D75DA21F44}" type="presParOf" srcId="{51E31786-3868-44DF-A778-A8EE5D79235D}" destId="{74A3B698-4B82-4656-B4BB-D246D0218439}" srcOrd="2" destOrd="0" presId="urn:microsoft.com/office/officeart/2005/8/layout/hProcess7"/>
    <dgm:cxn modelId="{A8D21750-E6AA-4B6C-839D-1B0D20F60D40}" type="presParOf" srcId="{9D560852-DF21-4AA3-9EBF-189CDBAC6801}" destId="{2EEF000D-459B-4325-8965-D5D9944D9618}" srcOrd="5" destOrd="0" presId="urn:microsoft.com/office/officeart/2005/8/layout/hProcess7"/>
    <dgm:cxn modelId="{70A118C4-4C4D-4603-9D91-9358E28132B2}" type="presParOf" srcId="{9D560852-DF21-4AA3-9EBF-189CDBAC6801}" destId="{E56F76C1-42FE-4297-BF4A-960889AFC657}" srcOrd="6" destOrd="0" presId="urn:microsoft.com/office/officeart/2005/8/layout/hProcess7"/>
    <dgm:cxn modelId="{A4FD851A-A966-4F8F-A981-039994BAE16B}" type="presParOf" srcId="{E56F76C1-42FE-4297-BF4A-960889AFC657}" destId="{C4FC3F9E-724E-4802-8BCA-3609074C872D}" srcOrd="0" destOrd="0" presId="urn:microsoft.com/office/officeart/2005/8/layout/hProcess7"/>
    <dgm:cxn modelId="{3921E95D-0015-4A9C-990D-46A7A5B54DAA}" type="presParOf" srcId="{E56F76C1-42FE-4297-BF4A-960889AFC657}" destId="{2935AAE8-B8D1-45DB-9549-C1A12FA52F2C}" srcOrd="1" destOrd="0" presId="urn:microsoft.com/office/officeart/2005/8/layout/hProcess7"/>
    <dgm:cxn modelId="{014FFD49-AB7E-4964-B3D7-995DD747946F}" type="presParOf" srcId="{E56F76C1-42FE-4297-BF4A-960889AFC657}" destId="{8642F964-CC2B-4CA9-ABFB-8F0FA6DB1B8F}" srcOrd="2" destOrd="0" presId="urn:microsoft.com/office/officeart/2005/8/layout/hProcess7"/>
    <dgm:cxn modelId="{CE5AF026-CF0F-465D-BACC-563C0877F474}" type="presParOf" srcId="{9D560852-DF21-4AA3-9EBF-189CDBAC6801}" destId="{716D9339-7369-4E1D-B92D-01927D105FED}" srcOrd="7" destOrd="0" presId="urn:microsoft.com/office/officeart/2005/8/layout/hProcess7"/>
    <dgm:cxn modelId="{49337B0C-DB0B-46F6-BD20-35D65EE3E056}" type="presParOf" srcId="{9D560852-DF21-4AA3-9EBF-189CDBAC6801}" destId="{DF478D00-388D-4F95-87A4-7DFDA4EF9993}" srcOrd="8" destOrd="0" presId="urn:microsoft.com/office/officeart/2005/8/layout/hProcess7"/>
    <dgm:cxn modelId="{CAB38E47-680F-4CFA-BB62-8C2510043101}" type="presParOf" srcId="{DF478D00-388D-4F95-87A4-7DFDA4EF9993}" destId="{95C35735-C474-4647-893C-7F6F88AFCED9}" srcOrd="0" destOrd="0" presId="urn:microsoft.com/office/officeart/2005/8/layout/hProcess7"/>
    <dgm:cxn modelId="{5421702E-11AE-4FCF-B54F-9F11D24521B6}" type="presParOf" srcId="{DF478D00-388D-4F95-87A4-7DFDA4EF9993}" destId="{1A5B8B1E-FC6F-4E15-991E-182231AB986C}" srcOrd="1" destOrd="0" presId="urn:microsoft.com/office/officeart/2005/8/layout/hProcess7"/>
    <dgm:cxn modelId="{250ED5AD-5811-4CAA-BFC9-E53435A7F7EF}" type="presParOf" srcId="{DF478D00-388D-4F95-87A4-7DFDA4EF9993}" destId="{9960BEA8-C57C-4644-9AFA-616C131C55B8}"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B0538D-4DBC-4A2D-BC70-63FA181599A5}"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3AAD05DD-1DEF-4939-BCD1-4871E55F4211}">
      <dgm:prSet phldrT="[Text]" custT="1"/>
      <dgm:spPr>
        <a:effectLst>
          <a:glow rad="139700">
            <a:schemeClr val="accent1">
              <a:satMod val="175000"/>
              <a:alpha val="40000"/>
            </a:schemeClr>
          </a:glow>
        </a:effectLst>
        <a:scene3d>
          <a:camera prst="orthographicFront"/>
          <a:lightRig rig="threePt" dir="t"/>
        </a:scene3d>
        <a:sp3d>
          <a:bevelT w="165100" prst="coolSlant"/>
        </a:sp3d>
      </dgm:spPr>
      <dgm:t>
        <a:bodyPr tIns="180000" rIns="252000"/>
        <a:lstStyle/>
        <a:p>
          <a:endParaRPr lang="en-GB" sz="1800" b="1" dirty="0">
            <a:solidFill>
              <a:schemeClr val="bg1"/>
            </a:solidFill>
            <a:effectLst/>
            <a:latin typeface="Calibri" panose="020F0502020204030204" pitchFamily="34" charset="0"/>
            <a:cs typeface="Times New Roman" panose="02020603050405020304" pitchFamily="18" charset="0"/>
          </a:endParaRPr>
        </a:p>
        <a:p>
          <a:endParaRPr lang="en-GB" sz="1800" dirty="0">
            <a:solidFill>
              <a:schemeClr val="bg1"/>
            </a:solidFill>
          </a:endParaRPr>
        </a:p>
      </dgm:t>
    </dgm:pt>
    <dgm:pt modelId="{9D407159-E0F7-4E55-95D0-5E7CAB6CE553}" type="parTrans" cxnId="{BDD31E05-A6AC-44CE-AF1B-0DD846447B7C}">
      <dgm:prSet/>
      <dgm:spPr/>
      <dgm:t>
        <a:bodyPr/>
        <a:lstStyle/>
        <a:p>
          <a:endParaRPr lang="en-GB"/>
        </a:p>
      </dgm:t>
    </dgm:pt>
    <dgm:pt modelId="{F65F5541-22D6-4BE0-9BE9-59FEFC5EBFFE}" type="sibTrans" cxnId="{BDD31E05-A6AC-44CE-AF1B-0DD846447B7C}">
      <dgm:prSet/>
      <dgm:spPr/>
      <dgm:t>
        <a:bodyPr/>
        <a:lstStyle/>
        <a:p>
          <a:endParaRPr lang="en-GB"/>
        </a:p>
      </dgm:t>
    </dgm:pt>
    <dgm:pt modelId="{C0E9003F-4F4E-48C0-863C-CF65E5A99E87}">
      <dgm:prSet phldrT="[Text]" custT="1"/>
      <dgm:spPr/>
      <dgm:t>
        <a:bodyPr tIns="288000"/>
        <a:lstStyle/>
        <a:p>
          <a:pPr>
            <a:buFont typeface="Arial" panose="020B0604020202020204" pitchFamily="34" charset="0"/>
            <a:buChar char="•"/>
          </a:pPr>
          <a:r>
            <a:rPr lang="en-GB" sz="2400" b="1" dirty="0"/>
            <a:t>Identification and Assessment of the Risk of Sexual Harm</a:t>
          </a:r>
        </a:p>
      </dgm:t>
    </dgm:pt>
    <dgm:pt modelId="{39672D99-9163-45AC-85FA-E303C33871E1}" type="parTrans" cxnId="{9F41E1F0-2446-425E-A25E-5CC6F02DAC5C}">
      <dgm:prSet/>
      <dgm:spPr/>
      <dgm:t>
        <a:bodyPr/>
        <a:lstStyle/>
        <a:p>
          <a:endParaRPr lang="en-GB"/>
        </a:p>
      </dgm:t>
    </dgm:pt>
    <dgm:pt modelId="{56BDC6CB-58AC-49E3-9FBB-DEBCCE4BE7C9}" type="sibTrans" cxnId="{9F41E1F0-2446-425E-A25E-5CC6F02DAC5C}">
      <dgm:prSet/>
      <dgm:spPr/>
      <dgm:t>
        <a:bodyPr/>
        <a:lstStyle/>
        <a:p>
          <a:endParaRPr lang="en-GB"/>
        </a:p>
      </dgm:t>
    </dgm:pt>
    <dgm:pt modelId="{467487CC-F32C-4463-AD42-74E6BDF6589A}">
      <dgm:prSet phldrT="[Text]" custT="1"/>
      <dgm:spPr/>
      <dgm:t>
        <a:bodyPr/>
        <a:lstStyle/>
        <a:p>
          <a:endParaRPr lang="en-GB" sz="1600" dirty="0">
            <a:solidFill>
              <a:schemeClr val="bg1"/>
            </a:solidFill>
          </a:endParaRPr>
        </a:p>
      </dgm:t>
    </dgm:pt>
    <dgm:pt modelId="{71CA70AD-44DE-4442-A11B-D2FCEC43774F}" type="parTrans" cxnId="{5DC24340-9A87-4795-B8B1-AA1550E9C805}">
      <dgm:prSet/>
      <dgm:spPr/>
      <dgm:t>
        <a:bodyPr/>
        <a:lstStyle/>
        <a:p>
          <a:endParaRPr lang="en-GB"/>
        </a:p>
      </dgm:t>
    </dgm:pt>
    <dgm:pt modelId="{2C90B52B-7BEA-4C5B-92C9-31F25E0EF3B3}" type="sibTrans" cxnId="{5DC24340-9A87-4795-B8B1-AA1550E9C805}">
      <dgm:prSet/>
      <dgm:spPr/>
      <dgm:t>
        <a:bodyPr/>
        <a:lstStyle/>
        <a:p>
          <a:endParaRPr lang="en-GB"/>
        </a:p>
      </dgm:t>
    </dgm:pt>
    <dgm:pt modelId="{C092A9CB-0F1A-4850-A72B-67D837D5C745}">
      <dgm:prSet phldrT="[Text]" custT="1"/>
      <dgm:spPr/>
      <dgm:t>
        <a:bodyPr/>
        <a:lstStyle/>
        <a:p>
          <a:pPr>
            <a:buFont typeface="Wingdings" panose="05000000000000000000" pitchFamily="2" charset="2"/>
            <a:buChar char="ü"/>
          </a:pPr>
          <a:r>
            <a:rPr lang="en-GB"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Role of the Non-Abusing Parent</a:t>
          </a:r>
          <a:endParaRPr lang="en-GB" sz="1200" b="0" dirty="0"/>
        </a:p>
        <a:p>
          <a:pPr>
            <a:buFont typeface="Wingdings" panose="05000000000000000000" pitchFamily="2" charset="2"/>
            <a:buChar char="ü"/>
          </a:pPr>
          <a:r>
            <a:rPr lang="en-GB" sz="1200" b="0" dirty="0"/>
            <a:t>It has been highlighted in reviews that not enough attention is paid, or assessments completed regarding the needs and circumstances of a non-abusing parent or an evaluation of how to understand their willingness and capacity to keep children safe</a:t>
          </a:r>
        </a:p>
        <a:p>
          <a:r>
            <a:rPr lang="en-GB" sz="1200" b="0" dirty="0"/>
            <a:t>Professionals need to consider the role of a non-abusing parent or extended family</a:t>
          </a:r>
        </a:p>
        <a:p>
          <a:r>
            <a:rPr lang="en-GB" sz="1200" b="0" dirty="0"/>
            <a:t>It is critical that there is an assessment of the non-abusing parent’s ability to protect and believe children</a:t>
          </a:r>
          <a:endParaRPr lang="en-GB" sz="1200" b="0" dirty="0">
            <a:solidFill>
              <a:schemeClr val="bg1"/>
            </a:solidFill>
          </a:endParaRPr>
        </a:p>
      </dgm:t>
    </dgm:pt>
    <dgm:pt modelId="{25008EFF-F616-425F-9969-489CD4173C22}" type="sibTrans" cxnId="{59BBB03A-E54C-4BFE-A5E2-531A12669DA1}">
      <dgm:prSet/>
      <dgm:spPr/>
      <dgm:t>
        <a:bodyPr/>
        <a:lstStyle/>
        <a:p>
          <a:endParaRPr lang="en-GB"/>
        </a:p>
      </dgm:t>
    </dgm:pt>
    <dgm:pt modelId="{062D3DB8-9AEB-48C6-A5CE-7C288CFE0429}" type="parTrans" cxnId="{59BBB03A-E54C-4BFE-A5E2-531A12669DA1}">
      <dgm:prSet/>
      <dgm:spPr/>
      <dgm:t>
        <a:bodyPr/>
        <a:lstStyle/>
        <a:p>
          <a:endParaRPr lang="en-GB"/>
        </a:p>
      </dgm:t>
    </dgm:pt>
    <dgm:pt modelId="{50F6A373-77FB-4A88-9337-BCCA84D8FB8E}">
      <dgm:prSet custT="1"/>
      <dgm:spPr/>
      <dgm:t>
        <a:bodyPr/>
        <a:lstStyle/>
        <a:p>
          <a:pPr>
            <a:buFont typeface="Wingdings" panose="05000000000000000000" pitchFamily="2" charset="2"/>
            <a:buChar char="ü"/>
          </a:pPr>
          <a:endParaRPr lang="en-GB" sz="1200" b="1" dirty="0"/>
        </a:p>
      </dgm:t>
    </dgm:pt>
    <dgm:pt modelId="{2729203B-9DDC-479A-B484-2FC7F700BE29}" type="parTrans" cxnId="{D78D11FC-898D-443C-B44F-E92EAC653155}">
      <dgm:prSet/>
      <dgm:spPr/>
      <dgm:t>
        <a:bodyPr/>
        <a:lstStyle/>
        <a:p>
          <a:endParaRPr lang="en-GB"/>
        </a:p>
      </dgm:t>
    </dgm:pt>
    <dgm:pt modelId="{0D25B62E-FBAE-40E6-B501-C6239C49A7D1}" type="sibTrans" cxnId="{D78D11FC-898D-443C-B44F-E92EAC653155}">
      <dgm:prSet/>
      <dgm:spPr/>
      <dgm:t>
        <a:bodyPr/>
        <a:lstStyle/>
        <a:p>
          <a:endParaRPr lang="en-GB"/>
        </a:p>
      </dgm:t>
    </dgm:pt>
    <dgm:pt modelId="{87606FB5-F7F7-41A9-A249-DCADBE518E3B}">
      <dgm:prSet phldrT="[Text]" custT="1"/>
      <dgm:spPr/>
      <dgm:t>
        <a:bodyPr/>
        <a:lstStyle/>
        <a:p>
          <a:pPr>
            <a:buFont typeface="Arial" panose="020B0604020202020204" pitchFamily="34" charset="0"/>
            <a:buChar char="•"/>
          </a:pPr>
          <a:r>
            <a:rPr lang="en-GB" sz="1600" dirty="0"/>
            <a:t>This review highlights the challenges professionals have, the complexities of working with child sexual abuse, and the importance of clarity regarding risk and need</a:t>
          </a:r>
        </a:p>
        <a:p>
          <a:pPr>
            <a:buFont typeface="Arial" panose="020B0604020202020204" pitchFamily="34" charset="0"/>
            <a:buChar char="•"/>
          </a:pPr>
          <a:r>
            <a:rPr lang="en-GB" sz="1600" dirty="0"/>
            <a:t>It was evident that the majority of professionals involved were not fully aware of the risks posed </a:t>
          </a:r>
        </a:p>
        <a:p>
          <a:pPr>
            <a:buFont typeface="Arial" panose="020B0604020202020204" pitchFamily="34" charset="0"/>
            <a:buChar char="•"/>
          </a:pPr>
          <a:r>
            <a:rPr lang="en-GB" sz="1600" dirty="0"/>
            <a:t>Identifying sexual abuse is difficult as there is often no physical or medical evidence and children are unlikely to tell someone they are being abused, especially if it is someone they know</a:t>
          </a:r>
        </a:p>
        <a:p>
          <a:pPr>
            <a:buFont typeface="Arial" panose="020B0604020202020204" pitchFamily="34" charset="0"/>
            <a:buChar char="•"/>
          </a:pPr>
          <a:r>
            <a:rPr lang="en-GB" sz="1600" dirty="0"/>
            <a:t>Because of the difficulties children face in disclosing abuse to adults, their behaviour may be the only indication that something is amiss</a:t>
          </a:r>
        </a:p>
        <a:p>
          <a:pPr>
            <a:buFont typeface="Arial" panose="020B0604020202020204" pitchFamily="34" charset="0"/>
            <a:buChar char="•"/>
          </a:pPr>
          <a:r>
            <a:rPr lang="en-GB" sz="1600" dirty="0"/>
            <a:t>Practitioners rely too much on a child making a disclosure, front-line practitioners should be able to recognise the signs of sexual abuse and feel comfortable discussing it with all involved</a:t>
          </a:r>
        </a:p>
        <a:p>
          <a:pPr>
            <a:buFont typeface="Arial" panose="020B0604020202020204" pitchFamily="34" charset="0"/>
            <a:buChar char="•"/>
          </a:pPr>
          <a:r>
            <a:rPr lang="en-GB" sz="1600" dirty="0"/>
            <a:t>Agencies should have strong information sharing protocols, with appropriate training and supervision</a:t>
          </a:r>
        </a:p>
      </dgm:t>
    </dgm:pt>
    <dgm:pt modelId="{9070F9DC-56F1-4358-9C88-147176514F5D}" type="parTrans" cxnId="{9544C5B8-C2C3-4865-B7EA-5BE1785FF012}">
      <dgm:prSet/>
      <dgm:spPr/>
      <dgm:t>
        <a:bodyPr/>
        <a:lstStyle/>
        <a:p>
          <a:endParaRPr lang="en-GB"/>
        </a:p>
      </dgm:t>
    </dgm:pt>
    <dgm:pt modelId="{6F5FE6C9-D4C3-45AF-8D84-695C9D23D8D9}" type="sibTrans" cxnId="{9544C5B8-C2C3-4865-B7EA-5BE1785FF012}">
      <dgm:prSet/>
      <dgm:spPr/>
      <dgm:t>
        <a:bodyPr/>
        <a:lstStyle/>
        <a:p>
          <a:endParaRPr lang="en-GB"/>
        </a:p>
      </dgm:t>
    </dgm:pt>
    <dgm:pt modelId="{9D560852-DF21-4AA3-9EBF-189CDBAC6801}" type="pres">
      <dgm:prSet presAssocID="{4AB0538D-4DBC-4A2D-BC70-63FA181599A5}" presName="Name0" presStyleCnt="0">
        <dgm:presLayoutVars>
          <dgm:dir/>
          <dgm:animLvl val="lvl"/>
          <dgm:resizeHandles val="exact"/>
        </dgm:presLayoutVars>
      </dgm:prSet>
      <dgm:spPr/>
    </dgm:pt>
    <dgm:pt modelId="{4183FFB5-9969-4841-936B-D85AD142687B}" type="pres">
      <dgm:prSet presAssocID="{3AAD05DD-1DEF-4939-BCD1-4871E55F4211}" presName="compositeNode" presStyleCnt="0">
        <dgm:presLayoutVars>
          <dgm:bulletEnabled val="1"/>
        </dgm:presLayoutVars>
      </dgm:prSet>
      <dgm:spPr/>
    </dgm:pt>
    <dgm:pt modelId="{9A88C307-8B61-4DB4-93A2-CF3DB1A27545}" type="pres">
      <dgm:prSet presAssocID="{3AAD05DD-1DEF-4939-BCD1-4871E55F4211}" presName="bgRect" presStyleLbl="node1" presStyleIdx="0" presStyleCnt="2" custScaleX="164756" custScaleY="111441" custLinFactNeighborX="963" custLinFactNeighborY="0"/>
      <dgm:spPr/>
    </dgm:pt>
    <dgm:pt modelId="{36DEAA51-8AAB-49E9-8716-60E610C453E5}" type="pres">
      <dgm:prSet presAssocID="{3AAD05DD-1DEF-4939-BCD1-4871E55F4211}" presName="parentNode" presStyleLbl="node1" presStyleIdx="0" presStyleCnt="2">
        <dgm:presLayoutVars>
          <dgm:chMax val="0"/>
          <dgm:bulletEnabled val="1"/>
        </dgm:presLayoutVars>
      </dgm:prSet>
      <dgm:spPr/>
    </dgm:pt>
    <dgm:pt modelId="{637D36F2-235B-44C7-9F13-2FCD88805C26}" type="pres">
      <dgm:prSet presAssocID="{3AAD05DD-1DEF-4939-BCD1-4871E55F4211}" presName="childNode" presStyleLbl="node1" presStyleIdx="0" presStyleCnt="2">
        <dgm:presLayoutVars>
          <dgm:bulletEnabled val="1"/>
        </dgm:presLayoutVars>
      </dgm:prSet>
      <dgm:spPr/>
    </dgm:pt>
    <dgm:pt modelId="{107E8FF7-64B4-4856-A579-294D55A383A1}" type="pres">
      <dgm:prSet presAssocID="{F65F5541-22D6-4BE0-9BE9-59FEFC5EBFFE}" presName="hSp" presStyleCnt="0"/>
      <dgm:spPr/>
    </dgm:pt>
    <dgm:pt modelId="{D7D7567D-579C-4342-9939-5B046AE58C02}" type="pres">
      <dgm:prSet presAssocID="{F65F5541-22D6-4BE0-9BE9-59FEFC5EBFFE}" presName="vProcSp" presStyleCnt="0"/>
      <dgm:spPr/>
    </dgm:pt>
    <dgm:pt modelId="{3326833F-DA65-4500-9792-325A1DC732E4}" type="pres">
      <dgm:prSet presAssocID="{F65F5541-22D6-4BE0-9BE9-59FEFC5EBFFE}" presName="vSp1" presStyleCnt="0"/>
      <dgm:spPr/>
    </dgm:pt>
    <dgm:pt modelId="{E4975909-0CC9-492D-A6D2-42F4074EFEFA}" type="pres">
      <dgm:prSet presAssocID="{F65F5541-22D6-4BE0-9BE9-59FEFC5EBFFE}" presName="simulatedConn" presStyleLbl="solidFgAcc1" presStyleIdx="0" presStyleCnt="1"/>
      <dgm:spPr/>
    </dgm:pt>
    <dgm:pt modelId="{D0E3DFA2-4289-42EF-9E3C-B4D5D027F5AC}" type="pres">
      <dgm:prSet presAssocID="{F65F5541-22D6-4BE0-9BE9-59FEFC5EBFFE}" presName="vSp2" presStyleCnt="0"/>
      <dgm:spPr/>
    </dgm:pt>
    <dgm:pt modelId="{FCBAA552-4A28-44EF-9C26-058CAED02D92}" type="pres">
      <dgm:prSet presAssocID="{F65F5541-22D6-4BE0-9BE9-59FEFC5EBFFE}" presName="sibTrans" presStyleCnt="0"/>
      <dgm:spPr/>
    </dgm:pt>
    <dgm:pt modelId="{51E31786-3868-44DF-A778-A8EE5D79235D}" type="pres">
      <dgm:prSet presAssocID="{467487CC-F32C-4463-AD42-74E6BDF6589A}" presName="compositeNode" presStyleCnt="0">
        <dgm:presLayoutVars>
          <dgm:bulletEnabled val="1"/>
        </dgm:presLayoutVars>
      </dgm:prSet>
      <dgm:spPr/>
    </dgm:pt>
    <dgm:pt modelId="{0C3F8BFF-6F7C-4027-A49F-C59718673791}" type="pres">
      <dgm:prSet presAssocID="{467487CC-F32C-4463-AD42-74E6BDF6589A}" presName="bgRect" presStyleLbl="node1" presStyleIdx="1" presStyleCnt="2" custLinFactNeighborX="4239" custLinFactNeighborY="3432"/>
      <dgm:spPr/>
    </dgm:pt>
    <dgm:pt modelId="{ADB49701-CF3C-4A1A-B8EA-D9B8210DE5FF}" type="pres">
      <dgm:prSet presAssocID="{467487CC-F32C-4463-AD42-74E6BDF6589A}" presName="parentNode" presStyleLbl="node1" presStyleIdx="1" presStyleCnt="2">
        <dgm:presLayoutVars>
          <dgm:chMax val="0"/>
          <dgm:bulletEnabled val="1"/>
        </dgm:presLayoutVars>
      </dgm:prSet>
      <dgm:spPr/>
    </dgm:pt>
    <dgm:pt modelId="{74A3B698-4B82-4656-B4BB-D246D0218439}" type="pres">
      <dgm:prSet presAssocID="{467487CC-F32C-4463-AD42-74E6BDF6589A}" presName="childNode" presStyleLbl="node1" presStyleIdx="1" presStyleCnt="2">
        <dgm:presLayoutVars>
          <dgm:bulletEnabled val="1"/>
        </dgm:presLayoutVars>
      </dgm:prSet>
      <dgm:spPr/>
    </dgm:pt>
  </dgm:ptLst>
  <dgm:cxnLst>
    <dgm:cxn modelId="{BDD31E05-A6AC-44CE-AF1B-0DD846447B7C}" srcId="{4AB0538D-4DBC-4A2D-BC70-63FA181599A5}" destId="{3AAD05DD-1DEF-4939-BCD1-4871E55F4211}" srcOrd="0" destOrd="0" parTransId="{9D407159-E0F7-4E55-95D0-5E7CAB6CE553}" sibTransId="{F65F5541-22D6-4BE0-9BE9-59FEFC5EBFFE}"/>
    <dgm:cxn modelId="{13AC9B0E-2E36-4192-B17E-7A41182FD246}" type="presOf" srcId="{3AAD05DD-1DEF-4939-BCD1-4871E55F4211}" destId="{36DEAA51-8AAB-49E9-8716-60E610C453E5}" srcOrd="1" destOrd="0" presId="urn:microsoft.com/office/officeart/2005/8/layout/hProcess7"/>
    <dgm:cxn modelId="{15C89518-22DE-4D91-AFD6-D5B472532A49}" type="presOf" srcId="{50F6A373-77FB-4A88-9337-BCCA84D8FB8E}" destId="{74A3B698-4B82-4656-B4BB-D246D0218439}" srcOrd="0" destOrd="1" presId="urn:microsoft.com/office/officeart/2005/8/layout/hProcess7"/>
    <dgm:cxn modelId="{7538BE37-33AC-4D28-A79A-A78C0E771FE9}" type="presOf" srcId="{467487CC-F32C-4463-AD42-74E6BDF6589A}" destId="{ADB49701-CF3C-4A1A-B8EA-D9B8210DE5FF}" srcOrd="1" destOrd="0" presId="urn:microsoft.com/office/officeart/2005/8/layout/hProcess7"/>
    <dgm:cxn modelId="{59BBB03A-E54C-4BFE-A5E2-531A12669DA1}" srcId="{467487CC-F32C-4463-AD42-74E6BDF6589A}" destId="{C092A9CB-0F1A-4850-A72B-67D837D5C745}" srcOrd="0" destOrd="0" parTransId="{062D3DB8-9AEB-48C6-A5CE-7C288CFE0429}" sibTransId="{25008EFF-F616-425F-9969-489CD4173C22}"/>
    <dgm:cxn modelId="{5DC24340-9A87-4795-B8B1-AA1550E9C805}" srcId="{4AB0538D-4DBC-4A2D-BC70-63FA181599A5}" destId="{467487CC-F32C-4463-AD42-74E6BDF6589A}" srcOrd="1" destOrd="0" parTransId="{71CA70AD-44DE-4442-A11B-D2FCEC43774F}" sibTransId="{2C90B52B-7BEA-4C5B-92C9-31F25E0EF3B3}"/>
    <dgm:cxn modelId="{2675B05C-AEEA-4392-BAA8-9364E33129B0}" type="presOf" srcId="{87606FB5-F7F7-41A9-A249-DCADBE518E3B}" destId="{637D36F2-235B-44C7-9F13-2FCD88805C26}" srcOrd="0" destOrd="1" presId="urn:microsoft.com/office/officeart/2005/8/layout/hProcess7"/>
    <dgm:cxn modelId="{220BB16E-8B2C-4E8B-9F7A-16580E2A8122}" type="presOf" srcId="{4AB0538D-4DBC-4A2D-BC70-63FA181599A5}" destId="{9D560852-DF21-4AA3-9EBF-189CDBAC6801}" srcOrd="0" destOrd="0" presId="urn:microsoft.com/office/officeart/2005/8/layout/hProcess7"/>
    <dgm:cxn modelId="{FC571351-AE07-4B90-8345-45FF5DD39B78}" type="presOf" srcId="{467487CC-F32C-4463-AD42-74E6BDF6589A}" destId="{0C3F8BFF-6F7C-4027-A49F-C59718673791}" srcOrd="0" destOrd="0" presId="urn:microsoft.com/office/officeart/2005/8/layout/hProcess7"/>
    <dgm:cxn modelId="{4D3FC2A2-98E1-4E78-B691-329DA1FA5876}" type="presOf" srcId="{C0E9003F-4F4E-48C0-863C-CF65E5A99E87}" destId="{637D36F2-235B-44C7-9F13-2FCD88805C26}" srcOrd="0" destOrd="0" presId="urn:microsoft.com/office/officeart/2005/8/layout/hProcess7"/>
    <dgm:cxn modelId="{9544C5B8-C2C3-4865-B7EA-5BE1785FF012}" srcId="{3AAD05DD-1DEF-4939-BCD1-4871E55F4211}" destId="{87606FB5-F7F7-41A9-A249-DCADBE518E3B}" srcOrd="1" destOrd="0" parTransId="{9070F9DC-56F1-4358-9C88-147176514F5D}" sibTransId="{6F5FE6C9-D4C3-45AF-8D84-695C9D23D8D9}"/>
    <dgm:cxn modelId="{8F378AB9-6CA2-4064-937E-50B9428D263F}" type="presOf" srcId="{3AAD05DD-1DEF-4939-BCD1-4871E55F4211}" destId="{9A88C307-8B61-4DB4-93A2-CF3DB1A27545}" srcOrd="0" destOrd="0" presId="urn:microsoft.com/office/officeart/2005/8/layout/hProcess7"/>
    <dgm:cxn modelId="{8E95EEDA-6D7B-43D3-AFB1-F285037F98F0}" type="presOf" srcId="{C092A9CB-0F1A-4850-A72B-67D837D5C745}" destId="{74A3B698-4B82-4656-B4BB-D246D0218439}" srcOrd="0" destOrd="0" presId="urn:microsoft.com/office/officeart/2005/8/layout/hProcess7"/>
    <dgm:cxn modelId="{9F41E1F0-2446-425E-A25E-5CC6F02DAC5C}" srcId="{3AAD05DD-1DEF-4939-BCD1-4871E55F4211}" destId="{C0E9003F-4F4E-48C0-863C-CF65E5A99E87}" srcOrd="0" destOrd="0" parTransId="{39672D99-9163-45AC-85FA-E303C33871E1}" sibTransId="{56BDC6CB-58AC-49E3-9FBB-DEBCCE4BE7C9}"/>
    <dgm:cxn modelId="{D78D11FC-898D-443C-B44F-E92EAC653155}" srcId="{467487CC-F32C-4463-AD42-74E6BDF6589A}" destId="{50F6A373-77FB-4A88-9337-BCCA84D8FB8E}" srcOrd="1" destOrd="0" parTransId="{2729203B-9DDC-479A-B484-2FC7F700BE29}" sibTransId="{0D25B62E-FBAE-40E6-B501-C6239C49A7D1}"/>
    <dgm:cxn modelId="{A104E817-2191-45C9-B11E-CACD9ADF341B}" type="presParOf" srcId="{9D560852-DF21-4AA3-9EBF-189CDBAC6801}" destId="{4183FFB5-9969-4841-936B-D85AD142687B}" srcOrd="0" destOrd="0" presId="urn:microsoft.com/office/officeart/2005/8/layout/hProcess7"/>
    <dgm:cxn modelId="{106CC95D-A323-4178-8B8F-A4A31DD22CB0}" type="presParOf" srcId="{4183FFB5-9969-4841-936B-D85AD142687B}" destId="{9A88C307-8B61-4DB4-93A2-CF3DB1A27545}" srcOrd="0" destOrd="0" presId="urn:microsoft.com/office/officeart/2005/8/layout/hProcess7"/>
    <dgm:cxn modelId="{FE98DD34-00A1-4F0A-A1C9-B8F0F9F3C33D}" type="presParOf" srcId="{4183FFB5-9969-4841-936B-D85AD142687B}" destId="{36DEAA51-8AAB-49E9-8716-60E610C453E5}" srcOrd="1" destOrd="0" presId="urn:microsoft.com/office/officeart/2005/8/layout/hProcess7"/>
    <dgm:cxn modelId="{10A4C59B-4441-4389-84A6-BA7BDF94804A}" type="presParOf" srcId="{4183FFB5-9969-4841-936B-D85AD142687B}" destId="{637D36F2-235B-44C7-9F13-2FCD88805C26}" srcOrd="2" destOrd="0" presId="urn:microsoft.com/office/officeart/2005/8/layout/hProcess7"/>
    <dgm:cxn modelId="{9E9C569C-E92B-44CA-9EC0-676CB9C1B845}" type="presParOf" srcId="{9D560852-DF21-4AA3-9EBF-189CDBAC6801}" destId="{107E8FF7-64B4-4856-A579-294D55A383A1}" srcOrd="1" destOrd="0" presId="urn:microsoft.com/office/officeart/2005/8/layout/hProcess7"/>
    <dgm:cxn modelId="{026E0E73-349B-415F-A986-82922E4E65FF}" type="presParOf" srcId="{9D560852-DF21-4AA3-9EBF-189CDBAC6801}" destId="{D7D7567D-579C-4342-9939-5B046AE58C02}" srcOrd="2" destOrd="0" presId="urn:microsoft.com/office/officeart/2005/8/layout/hProcess7"/>
    <dgm:cxn modelId="{867DB061-0C5F-4AA0-A168-1EA303F4C53E}" type="presParOf" srcId="{D7D7567D-579C-4342-9939-5B046AE58C02}" destId="{3326833F-DA65-4500-9792-325A1DC732E4}" srcOrd="0" destOrd="0" presId="urn:microsoft.com/office/officeart/2005/8/layout/hProcess7"/>
    <dgm:cxn modelId="{8AFF5F9D-0929-4718-BD9C-7FC7B5E2377A}" type="presParOf" srcId="{D7D7567D-579C-4342-9939-5B046AE58C02}" destId="{E4975909-0CC9-492D-A6D2-42F4074EFEFA}" srcOrd="1" destOrd="0" presId="urn:microsoft.com/office/officeart/2005/8/layout/hProcess7"/>
    <dgm:cxn modelId="{3229216B-FFF9-46CD-A0B3-20C7EAC9D378}" type="presParOf" srcId="{D7D7567D-579C-4342-9939-5B046AE58C02}" destId="{D0E3DFA2-4289-42EF-9E3C-B4D5D027F5AC}" srcOrd="2" destOrd="0" presId="urn:microsoft.com/office/officeart/2005/8/layout/hProcess7"/>
    <dgm:cxn modelId="{19E8134E-AB84-439A-B67C-EC0D8180474A}" type="presParOf" srcId="{9D560852-DF21-4AA3-9EBF-189CDBAC6801}" destId="{FCBAA552-4A28-44EF-9C26-058CAED02D92}" srcOrd="3" destOrd="0" presId="urn:microsoft.com/office/officeart/2005/8/layout/hProcess7"/>
    <dgm:cxn modelId="{AF6012D9-3A01-4E9F-B2D8-C91D42231BFC}" type="presParOf" srcId="{9D560852-DF21-4AA3-9EBF-189CDBAC6801}" destId="{51E31786-3868-44DF-A778-A8EE5D79235D}" srcOrd="4" destOrd="0" presId="urn:microsoft.com/office/officeart/2005/8/layout/hProcess7"/>
    <dgm:cxn modelId="{F40494A1-9958-4C96-9252-42A902F46C63}" type="presParOf" srcId="{51E31786-3868-44DF-A778-A8EE5D79235D}" destId="{0C3F8BFF-6F7C-4027-A49F-C59718673791}" srcOrd="0" destOrd="0" presId="urn:microsoft.com/office/officeart/2005/8/layout/hProcess7"/>
    <dgm:cxn modelId="{20B3E37F-57A0-4D1C-B37D-85ED43D32801}" type="presParOf" srcId="{51E31786-3868-44DF-A778-A8EE5D79235D}" destId="{ADB49701-CF3C-4A1A-B8EA-D9B8210DE5FF}" srcOrd="1" destOrd="0" presId="urn:microsoft.com/office/officeart/2005/8/layout/hProcess7"/>
    <dgm:cxn modelId="{376C9B09-1927-40B2-BD20-12D75DA21F44}" type="presParOf" srcId="{51E31786-3868-44DF-A778-A8EE5D79235D}" destId="{74A3B698-4B82-4656-B4BB-D246D0218439}"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B0538D-4DBC-4A2D-BC70-63FA181599A5}"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3AAD05DD-1DEF-4939-BCD1-4871E55F4211}">
      <dgm:prSet phldrT="[Text]"/>
      <dgm:spPr/>
      <dgm:t>
        <a:bodyPr/>
        <a:lstStyle/>
        <a:p>
          <a:endParaRPr lang="en-GB" dirty="0">
            <a:solidFill>
              <a:schemeClr val="bg1"/>
            </a:solidFill>
          </a:endParaRPr>
        </a:p>
      </dgm:t>
    </dgm:pt>
    <dgm:pt modelId="{9D407159-E0F7-4E55-95D0-5E7CAB6CE553}" type="parTrans" cxnId="{BDD31E05-A6AC-44CE-AF1B-0DD846447B7C}">
      <dgm:prSet/>
      <dgm:spPr/>
      <dgm:t>
        <a:bodyPr/>
        <a:lstStyle/>
        <a:p>
          <a:endParaRPr lang="en-GB"/>
        </a:p>
      </dgm:t>
    </dgm:pt>
    <dgm:pt modelId="{F65F5541-22D6-4BE0-9BE9-59FEFC5EBFFE}" type="sibTrans" cxnId="{BDD31E05-A6AC-44CE-AF1B-0DD846447B7C}">
      <dgm:prSet/>
      <dgm:spPr/>
      <dgm:t>
        <a:bodyPr/>
        <a:lstStyle/>
        <a:p>
          <a:endParaRPr lang="en-GB"/>
        </a:p>
      </dgm:t>
    </dgm:pt>
    <dgm:pt modelId="{C0E9003F-4F4E-48C0-863C-CF65E5A99E87}">
      <dgm:prSet phldrT="[Text]" custT="1"/>
      <dgm:spPr/>
      <dgm:t>
        <a:bodyPr/>
        <a:lstStyle/>
        <a:p>
          <a:pPr>
            <a:buFont typeface="Courier New" panose="02070309020205020404" pitchFamily="49" charset="0"/>
            <a:buChar char="o"/>
          </a:pPr>
          <a:r>
            <a:rPr lang="en-GB" sz="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Identification and Assessment</a:t>
          </a:r>
          <a:endParaRPr lang="en-GB" sz="900" b="0" dirty="0"/>
        </a:p>
        <a:p>
          <a:pPr>
            <a:buFont typeface="Courier New" panose="02070309020205020404" pitchFamily="49" charset="0"/>
            <a:buChar char="o"/>
          </a:pPr>
          <a:r>
            <a:rPr lang="en-GB" sz="900" b="0" dirty="0"/>
            <a:t>This review highlights the challenges professionals have, the complexities of working with child sexual abuse, and the importance of clarity regarding risk and need</a:t>
          </a:r>
        </a:p>
        <a:p>
          <a:r>
            <a:rPr lang="en-GB" sz="900" b="0" dirty="0"/>
            <a:t>It was evident that the majority of professionals involved were not fully aware of the risks posed </a:t>
          </a:r>
        </a:p>
        <a:p>
          <a:r>
            <a:rPr lang="en-GB" sz="900" b="0" dirty="0"/>
            <a:t>Identifying sexual abuse is difficult as there is often no physical or medical evidence and children are unlikely to tell someone they are being abused, especially if it is someone they know</a:t>
          </a:r>
        </a:p>
        <a:p>
          <a:r>
            <a:rPr lang="en-GB" sz="900" b="0" dirty="0"/>
            <a:t>Because of the difficulties children face in disclosing abuse to adults, their behaviour may be the only indication that something is amiss</a:t>
          </a:r>
        </a:p>
        <a:p>
          <a:r>
            <a:rPr lang="en-GB" sz="900" b="0" dirty="0"/>
            <a:t>Practitioners rely too much on a child making a disclosure, front-line practitioners should be able to recognise the signs of sexual abuse  and feel comfortable discussing it with all involved</a:t>
          </a:r>
        </a:p>
        <a:p>
          <a:r>
            <a:rPr lang="en-GB" sz="900" b="0" dirty="0"/>
            <a:t>Agencies should have strong information sharing protocols, with appropriate training and supervision</a:t>
          </a:r>
          <a:endParaRPr lang="en-GB" sz="900" b="0" dirty="0">
            <a:solidFill>
              <a:schemeClr val="bg1"/>
            </a:solidFill>
          </a:endParaRPr>
        </a:p>
      </dgm:t>
    </dgm:pt>
    <dgm:pt modelId="{39672D99-9163-45AC-85FA-E303C33871E1}" type="parTrans" cxnId="{9F41E1F0-2446-425E-A25E-5CC6F02DAC5C}">
      <dgm:prSet/>
      <dgm:spPr/>
      <dgm:t>
        <a:bodyPr/>
        <a:lstStyle/>
        <a:p>
          <a:endParaRPr lang="en-GB"/>
        </a:p>
      </dgm:t>
    </dgm:pt>
    <dgm:pt modelId="{56BDC6CB-58AC-49E3-9FBB-DEBCCE4BE7C9}" type="sibTrans" cxnId="{9F41E1F0-2446-425E-A25E-5CC6F02DAC5C}">
      <dgm:prSet/>
      <dgm:spPr/>
      <dgm:t>
        <a:bodyPr/>
        <a:lstStyle/>
        <a:p>
          <a:endParaRPr lang="en-GB"/>
        </a:p>
      </dgm:t>
    </dgm:pt>
    <dgm:pt modelId="{467487CC-F32C-4463-AD42-74E6BDF6589A}">
      <dgm:prSet phldrT="[Text]" custT="1"/>
      <dgm:spPr>
        <a:effectLst>
          <a:glow rad="139700">
            <a:schemeClr val="accent1">
              <a:satMod val="175000"/>
              <a:alpha val="40000"/>
            </a:schemeClr>
          </a:glow>
        </a:effectLst>
        <a:scene3d>
          <a:camera prst="orthographicFront"/>
          <a:lightRig rig="threePt" dir="t"/>
        </a:scene3d>
        <a:sp3d>
          <a:bevelT w="165100" prst="coolSlant"/>
        </a:sp3d>
      </dgm:spPr>
      <dgm:t>
        <a:bodyPr/>
        <a:lstStyle/>
        <a:p>
          <a:endParaRPr lang="en-GB" sz="2400" dirty="0">
            <a:solidFill>
              <a:schemeClr val="bg1"/>
            </a:solidFill>
          </a:endParaRPr>
        </a:p>
      </dgm:t>
    </dgm:pt>
    <dgm:pt modelId="{71CA70AD-44DE-4442-A11B-D2FCEC43774F}" type="parTrans" cxnId="{5DC24340-9A87-4795-B8B1-AA1550E9C805}">
      <dgm:prSet/>
      <dgm:spPr/>
      <dgm:t>
        <a:bodyPr/>
        <a:lstStyle/>
        <a:p>
          <a:endParaRPr lang="en-GB"/>
        </a:p>
      </dgm:t>
    </dgm:pt>
    <dgm:pt modelId="{2C90B52B-7BEA-4C5B-92C9-31F25E0EF3B3}" type="sibTrans" cxnId="{5DC24340-9A87-4795-B8B1-AA1550E9C805}">
      <dgm:prSet/>
      <dgm:spPr/>
      <dgm:t>
        <a:bodyPr/>
        <a:lstStyle/>
        <a:p>
          <a:endParaRPr lang="en-GB"/>
        </a:p>
      </dgm:t>
    </dgm:pt>
    <dgm:pt modelId="{C092A9CB-0F1A-4850-A72B-67D837D5C745}">
      <dgm:prSet phldrT="[Text]" custT="1"/>
      <dgm:spPr/>
      <dgm:t>
        <a:bodyPr tIns="288000"/>
        <a:lstStyle/>
        <a:p>
          <a:pPr>
            <a:buNone/>
          </a:pPr>
          <a:r>
            <a:rPr lang="en-GB"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Role of the Non-Abusing Parent</a:t>
          </a:r>
          <a:endParaRPr lang="en-GB" sz="2200" dirty="0"/>
        </a:p>
        <a:p>
          <a:pPr>
            <a:buNone/>
          </a:pPr>
          <a:r>
            <a:rPr lang="en-GB" sz="2200" dirty="0"/>
            <a:t>It has been highlighted in reviews that not enough attention is paid, or assessments completed regarding the needs and circumstances of a non-abusing parent or an evaluation of how to understand their willingness and capacity to keep children safe</a:t>
          </a:r>
        </a:p>
        <a:p>
          <a:pPr>
            <a:buNone/>
          </a:pPr>
          <a:r>
            <a:rPr lang="en-GB" sz="2200" dirty="0"/>
            <a:t>Professionals need to consider the role of a non-abusing parent or extended family</a:t>
          </a:r>
        </a:p>
        <a:p>
          <a:pPr>
            <a:buNone/>
          </a:pPr>
          <a:r>
            <a:rPr lang="en-GB" sz="2200" dirty="0"/>
            <a:t>It is critical that there is an assessment of the non-abusing parent’s ability to protect and believe children</a:t>
          </a:r>
          <a:endParaRPr lang="en-GB" sz="2200" dirty="0">
            <a:solidFill>
              <a:schemeClr val="bg1"/>
            </a:solidFill>
          </a:endParaRPr>
        </a:p>
      </dgm:t>
    </dgm:pt>
    <dgm:pt modelId="{062D3DB8-9AEB-48C6-A5CE-7C288CFE0429}" type="parTrans" cxnId="{59BBB03A-E54C-4BFE-A5E2-531A12669DA1}">
      <dgm:prSet/>
      <dgm:spPr/>
      <dgm:t>
        <a:bodyPr/>
        <a:lstStyle/>
        <a:p>
          <a:endParaRPr lang="en-GB"/>
        </a:p>
      </dgm:t>
    </dgm:pt>
    <dgm:pt modelId="{25008EFF-F616-425F-9969-489CD4173C22}" type="sibTrans" cxnId="{59BBB03A-E54C-4BFE-A5E2-531A12669DA1}">
      <dgm:prSet/>
      <dgm:spPr/>
      <dgm:t>
        <a:bodyPr/>
        <a:lstStyle/>
        <a:p>
          <a:endParaRPr lang="en-GB"/>
        </a:p>
      </dgm:t>
    </dgm:pt>
    <dgm:pt modelId="{ECF63F06-2394-4F6D-A793-9EEB7D9F2AC9}">
      <dgm:prSet phldrT="[Text]" custT="1"/>
      <dgm:spPr/>
      <dgm:t>
        <a:bodyPr tIns="288000"/>
        <a:lstStyle/>
        <a:p>
          <a:pPr>
            <a:buFont typeface="Wingdings" panose="05000000000000000000" pitchFamily="2" charset="2"/>
            <a:buChar char=""/>
          </a:pPr>
          <a:endParaRPr lang="en-GB" sz="2800" dirty="0">
            <a:solidFill>
              <a:schemeClr val="bg1"/>
            </a:solidFill>
          </a:endParaRPr>
        </a:p>
      </dgm:t>
    </dgm:pt>
    <dgm:pt modelId="{433DD397-2586-49B8-BBBB-489AE67DB79E}" type="parTrans" cxnId="{61259DF8-B2A2-46CC-8CA3-41A275D43B93}">
      <dgm:prSet/>
      <dgm:spPr/>
      <dgm:t>
        <a:bodyPr/>
        <a:lstStyle/>
        <a:p>
          <a:endParaRPr lang="en-GB"/>
        </a:p>
      </dgm:t>
    </dgm:pt>
    <dgm:pt modelId="{1D44B493-5D66-4180-9D11-977D71F73958}" type="sibTrans" cxnId="{61259DF8-B2A2-46CC-8CA3-41A275D43B93}">
      <dgm:prSet/>
      <dgm:spPr/>
      <dgm:t>
        <a:bodyPr/>
        <a:lstStyle/>
        <a:p>
          <a:endParaRPr lang="en-GB"/>
        </a:p>
      </dgm:t>
    </dgm:pt>
    <dgm:pt modelId="{1D18AC9F-45A6-4689-8175-B1CB49BCFBE5}">
      <dgm:prSet custT="1"/>
      <dgm:spPr/>
      <dgm:t>
        <a:bodyPr/>
        <a:lstStyle/>
        <a:p>
          <a:pPr>
            <a:buFont typeface="Courier New" panose="02070309020205020404" pitchFamily="49" charset="0"/>
            <a:buChar char="o"/>
          </a:pPr>
          <a:endParaRPr lang="en-GB" sz="1100" b="1" dirty="0"/>
        </a:p>
      </dgm:t>
    </dgm:pt>
    <dgm:pt modelId="{27781DD2-9EE2-42A2-953A-DAFFF5BD313B}" type="parTrans" cxnId="{B2246B74-D8D8-46C1-96AC-838A306C58C0}">
      <dgm:prSet/>
      <dgm:spPr/>
      <dgm:t>
        <a:bodyPr/>
        <a:lstStyle/>
        <a:p>
          <a:endParaRPr lang="en-GB"/>
        </a:p>
      </dgm:t>
    </dgm:pt>
    <dgm:pt modelId="{93DC5EA5-5F31-44DE-BAE6-CDE02BCB7606}" type="sibTrans" cxnId="{B2246B74-D8D8-46C1-96AC-838A306C58C0}">
      <dgm:prSet/>
      <dgm:spPr/>
      <dgm:t>
        <a:bodyPr/>
        <a:lstStyle/>
        <a:p>
          <a:endParaRPr lang="en-GB"/>
        </a:p>
      </dgm:t>
    </dgm:pt>
    <dgm:pt modelId="{9D560852-DF21-4AA3-9EBF-189CDBAC6801}" type="pres">
      <dgm:prSet presAssocID="{4AB0538D-4DBC-4A2D-BC70-63FA181599A5}" presName="Name0" presStyleCnt="0">
        <dgm:presLayoutVars>
          <dgm:dir/>
          <dgm:animLvl val="lvl"/>
          <dgm:resizeHandles val="exact"/>
        </dgm:presLayoutVars>
      </dgm:prSet>
      <dgm:spPr/>
    </dgm:pt>
    <dgm:pt modelId="{4183FFB5-9969-4841-936B-D85AD142687B}" type="pres">
      <dgm:prSet presAssocID="{3AAD05DD-1DEF-4939-BCD1-4871E55F4211}" presName="compositeNode" presStyleCnt="0">
        <dgm:presLayoutVars>
          <dgm:bulletEnabled val="1"/>
        </dgm:presLayoutVars>
      </dgm:prSet>
      <dgm:spPr/>
    </dgm:pt>
    <dgm:pt modelId="{9A88C307-8B61-4DB4-93A2-CF3DB1A27545}" type="pres">
      <dgm:prSet presAssocID="{3AAD05DD-1DEF-4939-BCD1-4871E55F4211}" presName="bgRect" presStyleLbl="node1" presStyleIdx="0" presStyleCnt="2"/>
      <dgm:spPr/>
    </dgm:pt>
    <dgm:pt modelId="{36DEAA51-8AAB-49E9-8716-60E610C453E5}" type="pres">
      <dgm:prSet presAssocID="{3AAD05DD-1DEF-4939-BCD1-4871E55F4211}" presName="parentNode" presStyleLbl="node1" presStyleIdx="0" presStyleCnt="2">
        <dgm:presLayoutVars>
          <dgm:chMax val="0"/>
          <dgm:bulletEnabled val="1"/>
        </dgm:presLayoutVars>
      </dgm:prSet>
      <dgm:spPr/>
    </dgm:pt>
    <dgm:pt modelId="{637D36F2-235B-44C7-9F13-2FCD88805C26}" type="pres">
      <dgm:prSet presAssocID="{3AAD05DD-1DEF-4939-BCD1-4871E55F4211}" presName="childNode" presStyleLbl="node1" presStyleIdx="0" presStyleCnt="2">
        <dgm:presLayoutVars>
          <dgm:bulletEnabled val="1"/>
        </dgm:presLayoutVars>
      </dgm:prSet>
      <dgm:spPr/>
    </dgm:pt>
    <dgm:pt modelId="{107E8FF7-64B4-4856-A579-294D55A383A1}" type="pres">
      <dgm:prSet presAssocID="{F65F5541-22D6-4BE0-9BE9-59FEFC5EBFFE}" presName="hSp" presStyleCnt="0"/>
      <dgm:spPr/>
    </dgm:pt>
    <dgm:pt modelId="{D7D7567D-579C-4342-9939-5B046AE58C02}" type="pres">
      <dgm:prSet presAssocID="{F65F5541-22D6-4BE0-9BE9-59FEFC5EBFFE}" presName="vProcSp" presStyleCnt="0"/>
      <dgm:spPr/>
    </dgm:pt>
    <dgm:pt modelId="{3326833F-DA65-4500-9792-325A1DC732E4}" type="pres">
      <dgm:prSet presAssocID="{F65F5541-22D6-4BE0-9BE9-59FEFC5EBFFE}" presName="vSp1" presStyleCnt="0"/>
      <dgm:spPr/>
    </dgm:pt>
    <dgm:pt modelId="{E4975909-0CC9-492D-A6D2-42F4074EFEFA}" type="pres">
      <dgm:prSet presAssocID="{F65F5541-22D6-4BE0-9BE9-59FEFC5EBFFE}" presName="simulatedConn" presStyleLbl="solidFgAcc1" presStyleIdx="0" presStyleCnt="1"/>
      <dgm:spPr/>
    </dgm:pt>
    <dgm:pt modelId="{D0E3DFA2-4289-42EF-9E3C-B4D5D027F5AC}" type="pres">
      <dgm:prSet presAssocID="{F65F5541-22D6-4BE0-9BE9-59FEFC5EBFFE}" presName="vSp2" presStyleCnt="0"/>
      <dgm:spPr/>
    </dgm:pt>
    <dgm:pt modelId="{FCBAA552-4A28-44EF-9C26-058CAED02D92}" type="pres">
      <dgm:prSet presAssocID="{F65F5541-22D6-4BE0-9BE9-59FEFC5EBFFE}" presName="sibTrans" presStyleCnt="0"/>
      <dgm:spPr/>
    </dgm:pt>
    <dgm:pt modelId="{51E31786-3868-44DF-A778-A8EE5D79235D}" type="pres">
      <dgm:prSet presAssocID="{467487CC-F32C-4463-AD42-74E6BDF6589A}" presName="compositeNode" presStyleCnt="0">
        <dgm:presLayoutVars>
          <dgm:bulletEnabled val="1"/>
        </dgm:presLayoutVars>
      </dgm:prSet>
      <dgm:spPr/>
    </dgm:pt>
    <dgm:pt modelId="{0C3F8BFF-6F7C-4027-A49F-C59718673791}" type="pres">
      <dgm:prSet presAssocID="{467487CC-F32C-4463-AD42-74E6BDF6589A}" presName="bgRect" presStyleLbl="node1" presStyleIdx="1" presStyleCnt="2" custScaleX="257507" custScaleY="144344" custLinFactNeighborX="-476" custLinFactNeighborY="-4937"/>
      <dgm:spPr/>
    </dgm:pt>
    <dgm:pt modelId="{ADB49701-CF3C-4A1A-B8EA-D9B8210DE5FF}" type="pres">
      <dgm:prSet presAssocID="{467487CC-F32C-4463-AD42-74E6BDF6589A}" presName="parentNode" presStyleLbl="node1" presStyleIdx="1" presStyleCnt="2">
        <dgm:presLayoutVars>
          <dgm:chMax val="0"/>
          <dgm:bulletEnabled val="1"/>
        </dgm:presLayoutVars>
      </dgm:prSet>
      <dgm:spPr/>
    </dgm:pt>
    <dgm:pt modelId="{74A3B698-4B82-4656-B4BB-D246D0218439}" type="pres">
      <dgm:prSet presAssocID="{467487CC-F32C-4463-AD42-74E6BDF6589A}" presName="childNode" presStyleLbl="node1" presStyleIdx="1" presStyleCnt="2">
        <dgm:presLayoutVars>
          <dgm:bulletEnabled val="1"/>
        </dgm:presLayoutVars>
      </dgm:prSet>
      <dgm:spPr/>
    </dgm:pt>
  </dgm:ptLst>
  <dgm:cxnLst>
    <dgm:cxn modelId="{BDD31E05-A6AC-44CE-AF1B-0DD846447B7C}" srcId="{4AB0538D-4DBC-4A2D-BC70-63FA181599A5}" destId="{3AAD05DD-1DEF-4939-BCD1-4871E55F4211}" srcOrd="0" destOrd="0" parTransId="{9D407159-E0F7-4E55-95D0-5E7CAB6CE553}" sibTransId="{F65F5541-22D6-4BE0-9BE9-59FEFC5EBFFE}"/>
    <dgm:cxn modelId="{13AC9B0E-2E36-4192-B17E-7A41182FD246}" type="presOf" srcId="{3AAD05DD-1DEF-4939-BCD1-4871E55F4211}" destId="{36DEAA51-8AAB-49E9-8716-60E610C453E5}" srcOrd="1" destOrd="0" presId="urn:microsoft.com/office/officeart/2005/8/layout/hProcess7"/>
    <dgm:cxn modelId="{7538BE37-33AC-4D28-A79A-A78C0E771FE9}" type="presOf" srcId="{467487CC-F32C-4463-AD42-74E6BDF6589A}" destId="{ADB49701-CF3C-4A1A-B8EA-D9B8210DE5FF}" srcOrd="1" destOrd="0" presId="urn:microsoft.com/office/officeart/2005/8/layout/hProcess7"/>
    <dgm:cxn modelId="{59BBB03A-E54C-4BFE-A5E2-531A12669DA1}" srcId="{467487CC-F32C-4463-AD42-74E6BDF6589A}" destId="{C092A9CB-0F1A-4850-A72B-67D837D5C745}" srcOrd="0" destOrd="0" parTransId="{062D3DB8-9AEB-48C6-A5CE-7C288CFE0429}" sibTransId="{25008EFF-F616-425F-9969-489CD4173C22}"/>
    <dgm:cxn modelId="{5DC24340-9A87-4795-B8B1-AA1550E9C805}" srcId="{4AB0538D-4DBC-4A2D-BC70-63FA181599A5}" destId="{467487CC-F32C-4463-AD42-74E6BDF6589A}" srcOrd="1" destOrd="0" parTransId="{71CA70AD-44DE-4442-A11B-D2FCEC43774F}" sibTransId="{2C90B52B-7BEA-4C5B-92C9-31F25E0EF3B3}"/>
    <dgm:cxn modelId="{220BB16E-8B2C-4E8B-9F7A-16580E2A8122}" type="presOf" srcId="{4AB0538D-4DBC-4A2D-BC70-63FA181599A5}" destId="{9D560852-DF21-4AA3-9EBF-189CDBAC6801}" srcOrd="0" destOrd="0" presId="urn:microsoft.com/office/officeart/2005/8/layout/hProcess7"/>
    <dgm:cxn modelId="{FC571351-AE07-4B90-8345-45FF5DD39B78}" type="presOf" srcId="{467487CC-F32C-4463-AD42-74E6BDF6589A}" destId="{0C3F8BFF-6F7C-4027-A49F-C59718673791}" srcOrd="0" destOrd="0" presId="urn:microsoft.com/office/officeart/2005/8/layout/hProcess7"/>
    <dgm:cxn modelId="{B2246B74-D8D8-46C1-96AC-838A306C58C0}" srcId="{3AAD05DD-1DEF-4939-BCD1-4871E55F4211}" destId="{1D18AC9F-45A6-4689-8175-B1CB49BCFBE5}" srcOrd="1" destOrd="0" parTransId="{27781DD2-9EE2-42A2-953A-DAFFF5BD313B}" sibTransId="{93DC5EA5-5F31-44DE-BAE6-CDE02BCB7606}"/>
    <dgm:cxn modelId="{EAF87D94-D936-46FC-9218-9AEB9253499A}" type="presOf" srcId="{ECF63F06-2394-4F6D-A793-9EEB7D9F2AC9}" destId="{74A3B698-4B82-4656-B4BB-D246D0218439}" srcOrd="0" destOrd="1" presId="urn:microsoft.com/office/officeart/2005/8/layout/hProcess7"/>
    <dgm:cxn modelId="{4D3FC2A2-98E1-4E78-B691-329DA1FA5876}" type="presOf" srcId="{C0E9003F-4F4E-48C0-863C-CF65E5A99E87}" destId="{637D36F2-235B-44C7-9F13-2FCD88805C26}" srcOrd="0" destOrd="0" presId="urn:microsoft.com/office/officeart/2005/8/layout/hProcess7"/>
    <dgm:cxn modelId="{8F378AB9-6CA2-4064-937E-50B9428D263F}" type="presOf" srcId="{3AAD05DD-1DEF-4939-BCD1-4871E55F4211}" destId="{9A88C307-8B61-4DB4-93A2-CF3DB1A27545}" srcOrd="0" destOrd="0" presId="urn:microsoft.com/office/officeart/2005/8/layout/hProcess7"/>
    <dgm:cxn modelId="{8E95EEDA-6D7B-43D3-AFB1-F285037F98F0}" type="presOf" srcId="{C092A9CB-0F1A-4850-A72B-67D837D5C745}" destId="{74A3B698-4B82-4656-B4BB-D246D0218439}" srcOrd="0" destOrd="0" presId="urn:microsoft.com/office/officeart/2005/8/layout/hProcess7"/>
    <dgm:cxn modelId="{C0252AE0-7FF1-4D87-9C45-CA5728EFB5D5}" type="presOf" srcId="{1D18AC9F-45A6-4689-8175-B1CB49BCFBE5}" destId="{637D36F2-235B-44C7-9F13-2FCD88805C26}" srcOrd="0" destOrd="1" presId="urn:microsoft.com/office/officeart/2005/8/layout/hProcess7"/>
    <dgm:cxn modelId="{9F41E1F0-2446-425E-A25E-5CC6F02DAC5C}" srcId="{3AAD05DD-1DEF-4939-BCD1-4871E55F4211}" destId="{C0E9003F-4F4E-48C0-863C-CF65E5A99E87}" srcOrd="0" destOrd="0" parTransId="{39672D99-9163-45AC-85FA-E303C33871E1}" sibTransId="{56BDC6CB-58AC-49E3-9FBB-DEBCCE4BE7C9}"/>
    <dgm:cxn modelId="{61259DF8-B2A2-46CC-8CA3-41A275D43B93}" srcId="{467487CC-F32C-4463-AD42-74E6BDF6589A}" destId="{ECF63F06-2394-4F6D-A793-9EEB7D9F2AC9}" srcOrd="1" destOrd="0" parTransId="{433DD397-2586-49B8-BBBB-489AE67DB79E}" sibTransId="{1D44B493-5D66-4180-9D11-977D71F73958}"/>
    <dgm:cxn modelId="{A104E817-2191-45C9-B11E-CACD9ADF341B}" type="presParOf" srcId="{9D560852-DF21-4AA3-9EBF-189CDBAC6801}" destId="{4183FFB5-9969-4841-936B-D85AD142687B}" srcOrd="0" destOrd="0" presId="urn:microsoft.com/office/officeart/2005/8/layout/hProcess7"/>
    <dgm:cxn modelId="{106CC95D-A323-4178-8B8F-A4A31DD22CB0}" type="presParOf" srcId="{4183FFB5-9969-4841-936B-D85AD142687B}" destId="{9A88C307-8B61-4DB4-93A2-CF3DB1A27545}" srcOrd="0" destOrd="0" presId="urn:microsoft.com/office/officeart/2005/8/layout/hProcess7"/>
    <dgm:cxn modelId="{FE98DD34-00A1-4F0A-A1C9-B8F0F9F3C33D}" type="presParOf" srcId="{4183FFB5-9969-4841-936B-D85AD142687B}" destId="{36DEAA51-8AAB-49E9-8716-60E610C453E5}" srcOrd="1" destOrd="0" presId="urn:microsoft.com/office/officeart/2005/8/layout/hProcess7"/>
    <dgm:cxn modelId="{10A4C59B-4441-4389-84A6-BA7BDF94804A}" type="presParOf" srcId="{4183FFB5-9969-4841-936B-D85AD142687B}" destId="{637D36F2-235B-44C7-9F13-2FCD88805C26}" srcOrd="2" destOrd="0" presId="urn:microsoft.com/office/officeart/2005/8/layout/hProcess7"/>
    <dgm:cxn modelId="{9E9C569C-E92B-44CA-9EC0-676CB9C1B845}" type="presParOf" srcId="{9D560852-DF21-4AA3-9EBF-189CDBAC6801}" destId="{107E8FF7-64B4-4856-A579-294D55A383A1}" srcOrd="1" destOrd="0" presId="urn:microsoft.com/office/officeart/2005/8/layout/hProcess7"/>
    <dgm:cxn modelId="{026E0E73-349B-415F-A986-82922E4E65FF}" type="presParOf" srcId="{9D560852-DF21-4AA3-9EBF-189CDBAC6801}" destId="{D7D7567D-579C-4342-9939-5B046AE58C02}" srcOrd="2" destOrd="0" presId="urn:microsoft.com/office/officeart/2005/8/layout/hProcess7"/>
    <dgm:cxn modelId="{867DB061-0C5F-4AA0-A168-1EA303F4C53E}" type="presParOf" srcId="{D7D7567D-579C-4342-9939-5B046AE58C02}" destId="{3326833F-DA65-4500-9792-325A1DC732E4}" srcOrd="0" destOrd="0" presId="urn:microsoft.com/office/officeart/2005/8/layout/hProcess7"/>
    <dgm:cxn modelId="{8AFF5F9D-0929-4718-BD9C-7FC7B5E2377A}" type="presParOf" srcId="{D7D7567D-579C-4342-9939-5B046AE58C02}" destId="{E4975909-0CC9-492D-A6D2-42F4074EFEFA}" srcOrd="1" destOrd="0" presId="urn:microsoft.com/office/officeart/2005/8/layout/hProcess7"/>
    <dgm:cxn modelId="{3229216B-FFF9-46CD-A0B3-20C7EAC9D378}" type="presParOf" srcId="{D7D7567D-579C-4342-9939-5B046AE58C02}" destId="{D0E3DFA2-4289-42EF-9E3C-B4D5D027F5AC}" srcOrd="2" destOrd="0" presId="urn:microsoft.com/office/officeart/2005/8/layout/hProcess7"/>
    <dgm:cxn modelId="{19E8134E-AB84-439A-B67C-EC0D8180474A}" type="presParOf" srcId="{9D560852-DF21-4AA3-9EBF-189CDBAC6801}" destId="{FCBAA552-4A28-44EF-9C26-058CAED02D92}" srcOrd="3" destOrd="0" presId="urn:microsoft.com/office/officeart/2005/8/layout/hProcess7"/>
    <dgm:cxn modelId="{AF6012D9-3A01-4E9F-B2D8-C91D42231BFC}" type="presParOf" srcId="{9D560852-DF21-4AA3-9EBF-189CDBAC6801}" destId="{51E31786-3868-44DF-A778-A8EE5D79235D}" srcOrd="4" destOrd="0" presId="urn:microsoft.com/office/officeart/2005/8/layout/hProcess7"/>
    <dgm:cxn modelId="{F40494A1-9958-4C96-9252-42A902F46C63}" type="presParOf" srcId="{51E31786-3868-44DF-A778-A8EE5D79235D}" destId="{0C3F8BFF-6F7C-4027-A49F-C59718673791}" srcOrd="0" destOrd="0" presId="urn:microsoft.com/office/officeart/2005/8/layout/hProcess7"/>
    <dgm:cxn modelId="{20B3E37F-57A0-4D1C-B37D-85ED43D32801}" type="presParOf" srcId="{51E31786-3868-44DF-A778-A8EE5D79235D}" destId="{ADB49701-CF3C-4A1A-B8EA-D9B8210DE5FF}" srcOrd="1" destOrd="0" presId="urn:microsoft.com/office/officeart/2005/8/layout/hProcess7"/>
    <dgm:cxn modelId="{376C9B09-1927-40B2-BD20-12D75DA21F44}" type="presParOf" srcId="{51E31786-3868-44DF-A778-A8EE5D79235D}" destId="{74A3B698-4B82-4656-B4BB-D246D0218439}"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F5637-A048-4D98-A336-DD1AA10164CB}">
      <dsp:nvSpPr>
        <dsp:cNvPr id="0" name=""/>
        <dsp:cNvSpPr/>
      </dsp:nvSpPr>
      <dsp:spPr>
        <a:xfrm>
          <a:off x="-5052904" y="-770591"/>
          <a:ext cx="5989971" cy="5989971"/>
        </a:xfrm>
        <a:prstGeom prst="blockArc">
          <a:avLst>
            <a:gd name="adj1" fmla="val 18900000"/>
            <a:gd name="adj2" fmla="val 2700000"/>
            <a:gd name="adj3" fmla="val 361"/>
          </a:avLst>
        </a:prstGeom>
        <a:noFill/>
        <a:ln w="12700" cap="flat" cmpd="sng" algn="ctr">
          <a:solidFill>
            <a:schemeClr val="accent1">
              <a:tint val="9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F8020B1-B044-4254-A410-05D48E96DE40}">
      <dsp:nvSpPr>
        <dsp:cNvPr id="0" name=""/>
        <dsp:cNvSpPr/>
      </dsp:nvSpPr>
      <dsp:spPr>
        <a:xfrm>
          <a:off x="594394" y="444878"/>
          <a:ext cx="6510539" cy="889757"/>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06245" tIns="81280" rIns="81280" bIns="8128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tx1"/>
              </a:solidFill>
            </a:rPr>
            <a:t>The Review</a:t>
          </a:r>
        </a:p>
      </dsp:txBody>
      <dsp:txXfrm>
        <a:off x="594394" y="444878"/>
        <a:ext cx="6510539" cy="889757"/>
      </dsp:txXfrm>
    </dsp:sp>
    <dsp:sp modelId="{94CB4F52-7118-4DA6-A218-B92D30C1D46C}">
      <dsp:nvSpPr>
        <dsp:cNvPr id="0" name=""/>
        <dsp:cNvSpPr/>
      </dsp:nvSpPr>
      <dsp:spPr>
        <a:xfrm>
          <a:off x="38296" y="333659"/>
          <a:ext cx="1112197" cy="1112197"/>
        </a:xfrm>
        <a:prstGeom prst="ellipse">
          <a:avLst/>
        </a:prstGeom>
        <a:solidFill>
          <a:schemeClr val="lt1">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C0CA9F4-134E-45A8-9836-2B454C75F659}">
      <dsp:nvSpPr>
        <dsp:cNvPr id="0" name=""/>
        <dsp:cNvSpPr/>
      </dsp:nvSpPr>
      <dsp:spPr>
        <a:xfrm>
          <a:off x="917821" y="1779515"/>
          <a:ext cx="6187113" cy="889757"/>
        </a:xfrm>
        <a:prstGeom prst="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06245" tIns="116840" rIns="116840" bIns="116840" numCol="1" spcCol="1270" anchor="ctr" anchorCtr="0">
          <a:noAutofit/>
        </a:bodyPr>
        <a:lstStyle/>
        <a:p>
          <a:pPr marL="0" lvl="0" indent="0" algn="l" defTabSz="2044700">
            <a:lnSpc>
              <a:spcPct val="90000"/>
            </a:lnSpc>
            <a:spcBef>
              <a:spcPct val="0"/>
            </a:spcBef>
            <a:spcAft>
              <a:spcPct val="35000"/>
            </a:spcAft>
            <a:buNone/>
          </a:pPr>
          <a:endParaRPr lang="en-GB" sz="4600" kern="1200" dirty="0"/>
        </a:p>
      </dsp:txBody>
      <dsp:txXfrm>
        <a:off x="917821" y="1779515"/>
        <a:ext cx="6187113" cy="889757"/>
      </dsp:txXfrm>
    </dsp:sp>
    <dsp:sp modelId="{82F0D4C7-84F6-45FB-AF97-8860AC86C343}">
      <dsp:nvSpPr>
        <dsp:cNvPr id="0" name=""/>
        <dsp:cNvSpPr/>
      </dsp:nvSpPr>
      <dsp:spPr>
        <a:xfrm>
          <a:off x="361723" y="1668295"/>
          <a:ext cx="1112197" cy="1112197"/>
        </a:xfrm>
        <a:prstGeom prst="ellipse">
          <a:avLst/>
        </a:prstGeom>
        <a:solidFill>
          <a:schemeClr val="lt1">
            <a:hueOff val="0"/>
            <a:satOff val="0"/>
            <a:lumOff val="0"/>
            <a:alphaOff val="0"/>
          </a:schemeClr>
        </a:solidFill>
        <a:ln w="6350" cap="flat" cmpd="sng" algn="ctr">
          <a:solidFill>
            <a:schemeClr val="accent1">
              <a:alpha val="90000"/>
              <a:hueOff val="0"/>
              <a:satOff val="0"/>
              <a:lumOff val="0"/>
              <a:alphaOff val="-2000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7BFAFF3-A8FF-41CF-AB48-5D48CB319472}">
      <dsp:nvSpPr>
        <dsp:cNvPr id="0" name=""/>
        <dsp:cNvSpPr/>
      </dsp:nvSpPr>
      <dsp:spPr>
        <a:xfrm>
          <a:off x="492928" y="3075714"/>
          <a:ext cx="6603445" cy="889757"/>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06245" tIns="81280" rIns="81280" bIns="8128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tx1"/>
              </a:solidFill>
            </a:rPr>
            <a:t>The Scope of the Review</a:t>
          </a:r>
        </a:p>
      </dsp:txBody>
      <dsp:txXfrm>
        <a:off x="492928" y="3075714"/>
        <a:ext cx="6603445" cy="889757"/>
      </dsp:txXfrm>
    </dsp:sp>
    <dsp:sp modelId="{E453A7BF-D592-420B-B752-D0EEA919B2FC}">
      <dsp:nvSpPr>
        <dsp:cNvPr id="0" name=""/>
        <dsp:cNvSpPr/>
      </dsp:nvSpPr>
      <dsp:spPr>
        <a:xfrm>
          <a:off x="38296" y="3002931"/>
          <a:ext cx="1112197" cy="1112197"/>
        </a:xfrm>
        <a:prstGeom prst="ellipse">
          <a:avLst/>
        </a:prstGeom>
        <a:solidFill>
          <a:schemeClr val="lt1">
            <a:hueOff val="0"/>
            <a:satOff val="0"/>
            <a:lumOff val="0"/>
            <a:alphaOff val="0"/>
          </a:schemeClr>
        </a:solidFill>
        <a:ln w="6350" cap="flat" cmpd="sng" algn="ctr">
          <a:solidFill>
            <a:schemeClr val="accent1">
              <a:alpha val="90000"/>
              <a:hueOff val="0"/>
              <a:satOff val="0"/>
              <a:lumOff val="0"/>
              <a:alphaOff val="-4000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2919E-8C47-4715-A695-24B2D317A656}">
      <dsp:nvSpPr>
        <dsp:cNvPr id="0" name=""/>
        <dsp:cNvSpPr/>
      </dsp:nvSpPr>
      <dsp:spPr>
        <a:xfrm>
          <a:off x="0" y="0"/>
          <a:ext cx="8859899" cy="1893524"/>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Courier New" panose="02070309020205020404" pitchFamily="49" charset="0"/>
            <a:buNone/>
          </a:pPr>
          <a:r>
            <a:rPr lang="en-GB" sz="2000" kern="1200" dirty="0"/>
            <a:t>A) Darlington Safeguarding Partnership to review the effectiveness of weekly review meetings from a multi-agency lens through an audit. </a:t>
          </a:r>
        </a:p>
        <a:p>
          <a:pPr marL="0" lvl="0" indent="0" algn="l" defTabSz="889000">
            <a:lnSpc>
              <a:spcPct val="90000"/>
            </a:lnSpc>
            <a:spcBef>
              <a:spcPct val="0"/>
            </a:spcBef>
            <a:spcAft>
              <a:spcPct val="35000"/>
            </a:spcAft>
            <a:buNone/>
          </a:pPr>
          <a:r>
            <a:rPr lang="en-GB" sz="2000" kern="1200" dirty="0"/>
            <a:t>B) DSP to review the MASH triage processes and membership to ensure all staff who are required to cover are fully trained in the process.</a:t>
          </a:r>
        </a:p>
      </dsp:txBody>
      <dsp:txXfrm>
        <a:off x="1961332" y="0"/>
        <a:ext cx="6898566" cy="1893524"/>
      </dsp:txXfrm>
    </dsp:sp>
    <dsp:sp modelId="{C54A47F9-A6C7-4680-BE43-1B26620848C8}">
      <dsp:nvSpPr>
        <dsp:cNvPr id="0" name=""/>
        <dsp:cNvSpPr/>
      </dsp:nvSpPr>
      <dsp:spPr>
        <a:xfrm>
          <a:off x="395858" y="405062"/>
          <a:ext cx="1286918" cy="103410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2000" b="-12000"/>
          </a:stretch>
        </a:blipFill>
        <a:ln w="6350" cap="flat" cmpd="sng" algn="ctr">
          <a:solidFill>
            <a:schemeClr val="accent5"/>
          </a:solidFill>
          <a:prstDash val="solid"/>
          <a:miter lim="800000"/>
        </a:ln>
        <a:effectLst/>
        <a:scene3d>
          <a:camera prst="orthographicFront">
            <a:rot lat="0" lon="0" rev="0"/>
          </a:camera>
          <a:lightRig rig="contrasting" dir="t">
            <a:rot lat="0" lon="0" rev="1200000"/>
          </a:lightRig>
        </a:scene3d>
        <a:sp3d z="300000"/>
      </dsp:spPr>
      <dsp:style>
        <a:lnRef idx="1">
          <a:schemeClr val="accent5"/>
        </a:lnRef>
        <a:fillRef idx="2">
          <a:schemeClr val="accent5"/>
        </a:fillRef>
        <a:effectRef idx="1">
          <a:schemeClr val="accent5"/>
        </a:effectRef>
        <a:fontRef idx="minor">
          <a:schemeClr val="dk1"/>
        </a:fontRef>
      </dsp:style>
    </dsp:sp>
    <dsp:sp modelId="{1965A151-8D13-483F-B6DF-17425CA140AA}">
      <dsp:nvSpPr>
        <dsp:cNvPr id="0" name=""/>
        <dsp:cNvSpPr/>
      </dsp:nvSpPr>
      <dsp:spPr>
        <a:xfrm>
          <a:off x="0" y="2082876"/>
          <a:ext cx="8859899" cy="1893524"/>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Courier New" panose="02070309020205020404" pitchFamily="49" charset="0"/>
            <a:buNone/>
          </a:pPr>
          <a:r>
            <a:rPr lang="en-GB" sz="2000" kern="1200" dirty="0"/>
            <a:t>DSP to promote reflective discussion standards being implemented by single agencies and work towards multi-agency reflective discussions.</a:t>
          </a:r>
          <a:endParaRPr lang="en-GB" sz="1800" kern="1200" dirty="0"/>
        </a:p>
      </dsp:txBody>
      <dsp:txXfrm>
        <a:off x="1961332" y="2082876"/>
        <a:ext cx="6898566" cy="1893524"/>
      </dsp:txXfrm>
    </dsp:sp>
    <dsp:sp modelId="{2064B0B5-33DD-4091-AD13-2835C535313E}">
      <dsp:nvSpPr>
        <dsp:cNvPr id="0" name=""/>
        <dsp:cNvSpPr/>
      </dsp:nvSpPr>
      <dsp:spPr>
        <a:xfrm>
          <a:off x="397949" y="2496831"/>
          <a:ext cx="1354784" cy="106561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4000" b="-14000"/>
          </a:stretch>
        </a:blipFill>
        <a:ln w="6350" cap="flat" cmpd="sng" algn="ctr">
          <a:solidFill>
            <a:schemeClr val="accent5"/>
          </a:solidFill>
          <a:prstDash val="solid"/>
          <a:miter lim="800000"/>
        </a:ln>
        <a:effectLst/>
        <a:scene3d>
          <a:camera prst="orthographicFront">
            <a:rot lat="0" lon="0" rev="0"/>
          </a:camera>
          <a:lightRig rig="contrasting" dir="t">
            <a:rot lat="0" lon="0" rev="1200000"/>
          </a:lightRig>
        </a:scene3d>
        <a:sp3d z="300000"/>
      </dsp:spPr>
      <dsp:style>
        <a:lnRef idx="1">
          <a:schemeClr val="accent5"/>
        </a:lnRef>
        <a:fillRef idx="2">
          <a:schemeClr val="accent5"/>
        </a:fillRef>
        <a:effectRef idx="1">
          <a:schemeClr val="accent5"/>
        </a:effectRef>
        <a:fontRef idx="minor">
          <a:schemeClr val="dk1"/>
        </a:fontRef>
      </dsp:style>
    </dsp:sp>
    <dsp:sp modelId="{2049CE50-C358-4CCA-BE1F-A75C30C13CE7}">
      <dsp:nvSpPr>
        <dsp:cNvPr id="0" name=""/>
        <dsp:cNvSpPr/>
      </dsp:nvSpPr>
      <dsp:spPr>
        <a:xfrm>
          <a:off x="0" y="4165752"/>
          <a:ext cx="8859899" cy="1893524"/>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Courier New" panose="02070309020205020404" pitchFamily="49" charset="0"/>
            <a:buNone/>
          </a:pPr>
          <a:r>
            <a:rPr lang="en-GB" sz="2400" kern="1200" dirty="0"/>
            <a:t>DSP to launch a challenge pledge (to be read out at start of multi-agency meetings).</a:t>
          </a:r>
          <a:endParaRPr lang="en-GB" sz="1600" kern="1200" dirty="0"/>
        </a:p>
      </dsp:txBody>
      <dsp:txXfrm>
        <a:off x="1961332" y="4165752"/>
        <a:ext cx="6898566" cy="1893524"/>
      </dsp:txXfrm>
    </dsp:sp>
    <dsp:sp modelId="{3B22DDB0-19D9-4602-BE8F-A230CCB4925E}">
      <dsp:nvSpPr>
        <dsp:cNvPr id="0" name=""/>
        <dsp:cNvSpPr/>
      </dsp:nvSpPr>
      <dsp:spPr>
        <a:xfrm>
          <a:off x="397949" y="4578791"/>
          <a:ext cx="1354784" cy="106744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3000" b="-13000"/>
          </a:stretch>
        </a:blipFill>
        <a:ln w="6350" cap="flat" cmpd="sng" algn="ctr">
          <a:solidFill>
            <a:schemeClr val="accent5"/>
          </a:solidFill>
          <a:prstDash val="solid"/>
          <a:miter lim="800000"/>
        </a:ln>
        <a:effectLst/>
        <a:scene3d>
          <a:camera prst="orthographicFront">
            <a:rot lat="0" lon="0" rev="0"/>
          </a:camera>
          <a:lightRig rig="contrasting" dir="t">
            <a:rot lat="0" lon="0" rev="1200000"/>
          </a:lightRig>
        </a:scene3d>
        <a:sp3d z="300000"/>
      </dsp:spPr>
      <dsp:style>
        <a:lnRef idx="1">
          <a:schemeClr val="accent5"/>
        </a:lnRef>
        <a:fillRef idx="2">
          <a:schemeClr val="accent5"/>
        </a:fillRef>
        <a:effectRef idx="1">
          <a:schemeClr val="accent5"/>
        </a:effectRef>
        <a:fontRef idx="minor">
          <a:schemeClr val="dk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2919E-8C47-4715-A695-24B2D317A656}">
      <dsp:nvSpPr>
        <dsp:cNvPr id="0" name=""/>
        <dsp:cNvSpPr/>
      </dsp:nvSpPr>
      <dsp:spPr>
        <a:xfrm>
          <a:off x="0" y="0"/>
          <a:ext cx="8859899" cy="1893524"/>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Courier New" panose="02070309020205020404" pitchFamily="49" charset="0"/>
            <a:buNone/>
          </a:pPr>
          <a:r>
            <a:rPr lang="en-GB" sz="2400" kern="1200" dirty="0"/>
            <a:t>DSP to promote the awareness and use of a multi-agency harm matrix tool across all partner agencies.</a:t>
          </a:r>
          <a:endParaRPr lang="en-GB" sz="2000" kern="1200" dirty="0"/>
        </a:p>
      </dsp:txBody>
      <dsp:txXfrm>
        <a:off x="1961332" y="0"/>
        <a:ext cx="6898566" cy="1893524"/>
      </dsp:txXfrm>
    </dsp:sp>
    <dsp:sp modelId="{C54A47F9-A6C7-4680-BE43-1B26620848C8}">
      <dsp:nvSpPr>
        <dsp:cNvPr id="0" name=""/>
        <dsp:cNvSpPr/>
      </dsp:nvSpPr>
      <dsp:spPr>
        <a:xfrm>
          <a:off x="395858" y="405062"/>
          <a:ext cx="1286918" cy="103410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2000" b="-12000"/>
          </a:stretch>
        </a:blipFill>
        <a:ln w="6350" cap="flat" cmpd="sng" algn="ctr">
          <a:solidFill>
            <a:schemeClr val="accent5"/>
          </a:solidFill>
          <a:prstDash val="solid"/>
          <a:miter lim="800000"/>
        </a:ln>
        <a:effectLst/>
        <a:scene3d>
          <a:camera prst="orthographicFront">
            <a:rot lat="0" lon="0" rev="0"/>
          </a:camera>
          <a:lightRig rig="contrasting" dir="t">
            <a:rot lat="0" lon="0" rev="1200000"/>
          </a:lightRig>
        </a:scene3d>
        <a:sp3d z="300000"/>
      </dsp:spPr>
      <dsp:style>
        <a:lnRef idx="1">
          <a:schemeClr val="accent5"/>
        </a:lnRef>
        <a:fillRef idx="2">
          <a:schemeClr val="accent5"/>
        </a:fillRef>
        <a:effectRef idx="1">
          <a:schemeClr val="accent5"/>
        </a:effectRef>
        <a:fontRef idx="minor">
          <a:schemeClr val="dk1"/>
        </a:fontRef>
      </dsp:style>
    </dsp:sp>
    <dsp:sp modelId="{1965A151-8D13-483F-B6DF-17425CA140AA}">
      <dsp:nvSpPr>
        <dsp:cNvPr id="0" name=""/>
        <dsp:cNvSpPr/>
      </dsp:nvSpPr>
      <dsp:spPr>
        <a:xfrm>
          <a:off x="0" y="2082876"/>
          <a:ext cx="8859899" cy="1893524"/>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Courier New" panose="02070309020205020404" pitchFamily="49" charset="0"/>
            <a:buNone/>
          </a:pPr>
          <a:r>
            <a:rPr lang="en-GB" sz="2400" kern="1200" dirty="0"/>
            <a:t>DSP to seek assurance that there is good communication and sharing of information for multi-agency meetings/forums. </a:t>
          </a:r>
          <a:endParaRPr lang="en-GB" sz="1800" kern="1200" dirty="0"/>
        </a:p>
      </dsp:txBody>
      <dsp:txXfrm>
        <a:off x="1961332" y="2082876"/>
        <a:ext cx="6898566" cy="1893524"/>
      </dsp:txXfrm>
    </dsp:sp>
    <dsp:sp modelId="{2064B0B5-33DD-4091-AD13-2835C535313E}">
      <dsp:nvSpPr>
        <dsp:cNvPr id="0" name=""/>
        <dsp:cNvSpPr/>
      </dsp:nvSpPr>
      <dsp:spPr>
        <a:xfrm>
          <a:off x="397949" y="2496831"/>
          <a:ext cx="1354784" cy="106561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4000" b="-14000"/>
          </a:stretch>
        </a:blipFill>
        <a:ln w="6350" cap="flat" cmpd="sng" algn="ctr">
          <a:solidFill>
            <a:schemeClr val="accent5"/>
          </a:solidFill>
          <a:prstDash val="solid"/>
          <a:miter lim="800000"/>
        </a:ln>
        <a:effectLst/>
        <a:scene3d>
          <a:camera prst="orthographicFront">
            <a:rot lat="0" lon="0" rev="0"/>
          </a:camera>
          <a:lightRig rig="contrasting" dir="t">
            <a:rot lat="0" lon="0" rev="1200000"/>
          </a:lightRig>
        </a:scene3d>
        <a:sp3d z="300000"/>
      </dsp:spPr>
      <dsp:style>
        <a:lnRef idx="1">
          <a:schemeClr val="accent5"/>
        </a:lnRef>
        <a:fillRef idx="2">
          <a:schemeClr val="accent5"/>
        </a:fillRef>
        <a:effectRef idx="1">
          <a:schemeClr val="accent5"/>
        </a:effectRef>
        <a:fontRef idx="minor">
          <a:schemeClr val="dk1"/>
        </a:fontRef>
      </dsp:style>
    </dsp:sp>
    <dsp:sp modelId="{2049CE50-C358-4CCA-BE1F-A75C30C13CE7}">
      <dsp:nvSpPr>
        <dsp:cNvPr id="0" name=""/>
        <dsp:cNvSpPr/>
      </dsp:nvSpPr>
      <dsp:spPr>
        <a:xfrm>
          <a:off x="0" y="4165752"/>
          <a:ext cx="8859899" cy="1893524"/>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Courier New" panose="02070309020205020404" pitchFamily="49" charset="0"/>
            <a:buNone/>
          </a:pPr>
          <a:r>
            <a:rPr lang="en-GB" sz="2000" kern="1200" dirty="0"/>
            <a:t>All agencies to be aware of the need to identify and document additional adults within the home and unseen persons to inform their risk assessments and share within multi-agency forums. Promote the use of genograms. Develop a training tool/video.</a:t>
          </a:r>
        </a:p>
      </dsp:txBody>
      <dsp:txXfrm>
        <a:off x="1961332" y="4165752"/>
        <a:ext cx="6898566" cy="1893524"/>
      </dsp:txXfrm>
    </dsp:sp>
    <dsp:sp modelId="{3B22DDB0-19D9-4602-BE8F-A230CCB4925E}">
      <dsp:nvSpPr>
        <dsp:cNvPr id="0" name=""/>
        <dsp:cNvSpPr/>
      </dsp:nvSpPr>
      <dsp:spPr>
        <a:xfrm>
          <a:off x="397949" y="4578791"/>
          <a:ext cx="1354784" cy="106744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3000" b="-13000"/>
          </a:stretch>
        </a:blipFill>
        <a:ln w="6350" cap="flat" cmpd="sng" algn="ctr">
          <a:solidFill>
            <a:schemeClr val="accent5"/>
          </a:solidFill>
          <a:prstDash val="solid"/>
          <a:miter lim="800000"/>
        </a:ln>
        <a:effectLst/>
        <a:scene3d>
          <a:camera prst="orthographicFront">
            <a:rot lat="0" lon="0" rev="0"/>
          </a:camera>
          <a:lightRig rig="contrasting" dir="t">
            <a:rot lat="0" lon="0" rev="1200000"/>
          </a:lightRig>
        </a:scene3d>
        <a:sp3d z="300000"/>
      </dsp:spPr>
      <dsp:style>
        <a:lnRef idx="1">
          <a:schemeClr val="accent5"/>
        </a:lnRef>
        <a:fillRef idx="2">
          <a:schemeClr val="accent5"/>
        </a:fillRef>
        <a:effectRef idx="1">
          <a:schemeClr val="accent5"/>
        </a:effectRef>
        <a:fontRef idx="minor">
          <a:schemeClr val="dk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2919E-8C47-4715-A695-24B2D317A656}">
      <dsp:nvSpPr>
        <dsp:cNvPr id="0" name=""/>
        <dsp:cNvSpPr/>
      </dsp:nvSpPr>
      <dsp:spPr>
        <a:xfrm>
          <a:off x="0" y="0"/>
          <a:ext cx="8859899" cy="1893524"/>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Courier New" panose="02070309020205020404" pitchFamily="49" charset="0"/>
            <a:buNone/>
          </a:pPr>
          <a:r>
            <a:rPr lang="en-GB" sz="2000" kern="1200" dirty="0"/>
            <a:t>DSP to undertake a mapping exercise to understand the tools/processes agencies have in place to capture the lived experience of the child which may influence decision making.</a:t>
          </a:r>
        </a:p>
      </dsp:txBody>
      <dsp:txXfrm>
        <a:off x="1961332" y="0"/>
        <a:ext cx="6898566" cy="1893524"/>
      </dsp:txXfrm>
    </dsp:sp>
    <dsp:sp modelId="{C54A47F9-A6C7-4680-BE43-1B26620848C8}">
      <dsp:nvSpPr>
        <dsp:cNvPr id="0" name=""/>
        <dsp:cNvSpPr/>
      </dsp:nvSpPr>
      <dsp:spPr>
        <a:xfrm>
          <a:off x="426673" y="409319"/>
          <a:ext cx="1286918" cy="103410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2000" b="-12000"/>
          </a:stretch>
        </a:blipFill>
        <a:ln w="6350" cap="flat" cmpd="sng" algn="ctr">
          <a:solidFill>
            <a:schemeClr val="accent5"/>
          </a:solidFill>
          <a:prstDash val="solid"/>
          <a:miter lim="800000"/>
        </a:ln>
        <a:effectLst/>
        <a:scene3d>
          <a:camera prst="orthographicFront">
            <a:rot lat="0" lon="0" rev="0"/>
          </a:camera>
          <a:lightRig rig="contrasting" dir="t">
            <a:rot lat="0" lon="0" rev="1200000"/>
          </a:lightRig>
        </a:scene3d>
        <a:sp3d z="300000"/>
      </dsp:spPr>
      <dsp:style>
        <a:lnRef idx="1">
          <a:schemeClr val="accent5"/>
        </a:lnRef>
        <a:fillRef idx="2">
          <a:schemeClr val="accent5"/>
        </a:fillRef>
        <a:effectRef idx="1">
          <a:schemeClr val="accent5"/>
        </a:effectRef>
        <a:fontRef idx="minor">
          <a:schemeClr val="dk1"/>
        </a:fontRef>
      </dsp:style>
    </dsp:sp>
    <dsp:sp modelId="{1965A151-8D13-483F-B6DF-17425CA140AA}">
      <dsp:nvSpPr>
        <dsp:cNvPr id="0" name=""/>
        <dsp:cNvSpPr/>
      </dsp:nvSpPr>
      <dsp:spPr>
        <a:xfrm>
          <a:off x="0" y="2082876"/>
          <a:ext cx="8859899" cy="1893524"/>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Courier New" panose="02070309020205020404" pitchFamily="49" charset="0"/>
            <a:buNone/>
          </a:pPr>
          <a:r>
            <a:rPr lang="en-GB" sz="2000" kern="1200" dirty="0"/>
            <a:t>DSP to provide multi-agency training on identifying sexual harm and including children with disabilities along with the findings and learning from this review.</a:t>
          </a:r>
          <a:endParaRPr lang="en-GB" sz="1800" kern="1200" dirty="0"/>
        </a:p>
      </dsp:txBody>
      <dsp:txXfrm>
        <a:off x="1961332" y="2082876"/>
        <a:ext cx="6898566" cy="1893524"/>
      </dsp:txXfrm>
    </dsp:sp>
    <dsp:sp modelId="{2064B0B5-33DD-4091-AD13-2835C535313E}">
      <dsp:nvSpPr>
        <dsp:cNvPr id="0" name=""/>
        <dsp:cNvSpPr/>
      </dsp:nvSpPr>
      <dsp:spPr>
        <a:xfrm>
          <a:off x="397949" y="2496831"/>
          <a:ext cx="1354784" cy="1065614"/>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14000" b="-14000"/>
          </a:stretch>
        </a:blipFill>
        <a:ln w="6350" cap="flat" cmpd="sng" algn="ctr">
          <a:solidFill>
            <a:schemeClr val="accent5"/>
          </a:solidFill>
          <a:prstDash val="solid"/>
          <a:miter lim="800000"/>
        </a:ln>
        <a:effectLst/>
        <a:scene3d>
          <a:camera prst="orthographicFront">
            <a:rot lat="0" lon="0" rev="0"/>
          </a:camera>
          <a:lightRig rig="contrasting" dir="t">
            <a:rot lat="0" lon="0" rev="1200000"/>
          </a:lightRig>
        </a:scene3d>
        <a:sp3d z="300000"/>
      </dsp:spPr>
      <dsp:style>
        <a:lnRef idx="1">
          <a:schemeClr val="accent5"/>
        </a:lnRef>
        <a:fillRef idx="2">
          <a:schemeClr val="accent5"/>
        </a:fillRef>
        <a:effectRef idx="1">
          <a:schemeClr val="accent5"/>
        </a:effectRef>
        <a:fontRef idx="minor">
          <a:schemeClr val="dk1"/>
        </a:fontRef>
      </dsp:style>
    </dsp:sp>
    <dsp:sp modelId="{2049CE50-C358-4CCA-BE1F-A75C30C13CE7}">
      <dsp:nvSpPr>
        <dsp:cNvPr id="0" name=""/>
        <dsp:cNvSpPr/>
      </dsp:nvSpPr>
      <dsp:spPr>
        <a:xfrm>
          <a:off x="0" y="4165752"/>
          <a:ext cx="8859899" cy="1893524"/>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Courier New" panose="02070309020205020404" pitchFamily="49" charset="0"/>
            <a:buNone/>
          </a:pPr>
          <a:r>
            <a:rPr lang="en-GB" sz="2000" kern="1200" dirty="0"/>
            <a:t>All agencies to implement their own learning as identified in agency reports and the DSP to seek assurance from all agencies that the learning and recommendations from this review is embedded in practice and an ongoing monitoring process is in place to demonstrate impact. </a:t>
          </a:r>
        </a:p>
      </dsp:txBody>
      <dsp:txXfrm>
        <a:off x="1961332" y="4165752"/>
        <a:ext cx="6898566" cy="1893524"/>
      </dsp:txXfrm>
    </dsp:sp>
    <dsp:sp modelId="{3B22DDB0-19D9-4602-BE8F-A230CCB4925E}">
      <dsp:nvSpPr>
        <dsp:cNvPr id="0" name=""/>
        <dsp:cNvSpPr/>
      </dsp:nvSpPr>
      <dsp:spPr>
        <a:xfrm>
          <a:off x="397949" y="4578791"/>
          <a:ext cx="1354784" cy="106744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3000" b="-13000"/>
          </a:stretch>
        </a:blipFill>
        <a:ln w="6350" cap="flat" cmpd="sng" algn="ctr">
          <a:solidFill>
            <a:schemeClr val="accent5"/>
          </a:solidFill>
          <a:prstDash val="solid"/>
          <a:miter lim="800000"/>
        </a:ln>
        <a:effectLst/>
        <a:scene3d>
          <a:camera prst="orthographicFront">
            <a:rot lat="0" lon="0" rev="0"/>
          </a:camera>
          <a:lightRig rig="contrasting" dir="t">
            <a:rot lat="0" lon="0" rev="1200000"/>
          </a:lightRig>
        </a:scene3d>
        <a:sp3d z="300000"/>
      </dsp:spPr>
      <dsp:style>
        <a:lnRef idx="1">
          <a:schemeClr val="accent5"/>
        </a:lnRef>
        <a:fillRef idx="2">
          <a:schemeClr val="accent5"/>
        </a:fillRef>
        <a:effectRef idx="1">
          <a:schemeClr val="accent5"/>
        </a:effectRef>
        <a:fontRef idx="minor">
          <a:schemeClr val="dk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B8A90-A509-4522-BA75-D02D09B87D05}">
      <dsp:nvSpPr>
        <dsp:cNvPr id="0" name=""/>
        <dsp:cNvSpPr/>
      </dsp:nvSpPr>
      <dsp:spPr>
        <a:xfrm>
          <a:off x="7909155" y="1512495"/>
          <a:ext cx="3450113" cy="34507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2AA73D-A111-4140-B72E-5564A6DBC541}">
      <dsp:nvSpPr>
        <dsp:cNvPr id="0" name=""/>
        <dsp:cNvSpPr/>
      </dsp:nvSpPr>
      <dsp:spPr>
        <a:xfrm>
          <a:off x="8023710" y="1627540"/>
          <a:ext cx="3221003" cy="322066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effectLst/>
              <a:ea typeface="Calibri" panose="020F0502020204030204" pitchFamily="34" charset="0"/>
              <a:cs typeface="Times New Roman" panose="02020603050405020304" pitchFamily="18" charset="0"/>
            </a:rPr>
            <a:t>To develop resources including a series of briefing documents on the themes highlighted in the review to support practitioners.    </a:t>
          </a:r>
        </a:p>
      </dsp:txBody>
      <dsp:txXfrm>
        <a:off x="8484174" y="2087721"/>
        <a:ext cx="2300075" cy="2300299"/>
      </dsp:txXfrm>
    </dsp:sp>
    <dsp:sp modelId="{4DDB0825-5EB2-4DB6-8A28-31A112307929}">
      <dsp:nvSpPr>
        <dsp:cNvPr id="0" name=""/>
        <dsp:cNvSpPr/>
      </dsp:nvSpPr>
      <dsp:spPr>
        <a:xfrm rot="2700000">
          <a:off x="4347519" y="1516666"/>
          <a:ext cx="3441803" cy="344180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7B846B-5B37-4943-96E6-7910A239D3E3}">
      <dsp:nvSpPr>
        <dsp:cNvPr id="0" name=""/>
        <dsp:cNvSpPr/>
      </dsp:nvSpPr>
      <dsp:spPr>
        <a:xfrm>
          <a:off x="4457919" y="1627540"/>
          <a:ext cx="3221003" cy="322066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All agencies to implement their own learning and to provide assurance to the DSP of ongoing monitoring of the learning points from this review and demonstrate the impact it has had on practice. </a:t>
          </a:r>
          <a:endParaRPr lang="en-GB" sz="1600" kern="1200" dirty="0">
            <a:effectLst/>
            <a:ea typeface="Calibri" panose="020F0502020204030204" pitchFamily="34" charset="0"/>
            <a:cs typeface="Times New Roman" panose="02020603050405020304" pitchFamily="18" charset="0"/>
          </a:endParaRPr>
        </a:p>
      </dsp:txBody>
      <dsp:txXfrm>
        <a:off x="4918383" y="2087721"/>
        <a:ext cx="2300075" cy="2300299"/>
      </dsp:txXfrm>
    </dsp:sp>
    <dsp:sp modelId="{BC8C061C-902A-4927-9F33-83023979B314}">
      <dsp:nvSpPr>
        <dsp:cNvPr id="0" name=""/>
        <dsp:cNvSpPr/>
      </dsp:nvSpPr>
      <dsp:spPr>
        <a:xfrm rot="2700000">
          <a:off x="781729" y="1516666"/>
          <a:ext cx="3441803" cy="344180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C69B7-999C-4ADD-B802-2DD896D56EF2}">
      <dsp:nvSpPr>
        <dsp:cNvPr id="0" name=""/>
        <dsp:cNvSpPr/>
      </dsp:nvSpPr>
      <dsp:spPr>
        <a:xfrm>
          <a:off x="892128" y="1627540"/>
          <a:ext cx="3221003" cy="322066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effectLst/>
              <a:ea typeface="Calibri" panose="020F0502020204030204" pitchFamily="34" charset="0"/>
              <a:cs typeface="Times New Roman" panose="02020603050405020304" pitchFamily="18" charset="0"/>
            </a:rPr>
            <a:t>To ensure that the relevant actions identified to respond to the recommendations are implemented, and that learning is embedded and incorporated into single and multi-agency training. </a:t>
          </a:r>
        </a:p>
      </dsp:txBody>
      <dsp:txXfrm>
        <a:off x="1352593" y="2087721"/>
        <a:ext cx="2300075" cy="2300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8C307-8B61-4DB4-93A2-CF3DB1A27545}">
      <dsp:nvSpPr>
        <dsp:cNvPr id="0" name=""/>
        <dsp:cNvSpPr/>
      </dsp:nvSpPr>
      <dsp:spPr>
        <a:xfrm>
          <a:off x="1811" y="411531"/>
          <a:ext cx="5576981" cy="5291819"/>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139700">
            <a:schemeClr val="accent1">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0" tIns="180000" rIns="252000" bIns="0" numCol="1" spcCol="1270" anchor="t" anchorCtr="0">
          <a:noAutofit/>
        </a:bodyPr>
        <a:lstStyle/>
        <a:p>
          <a:pPr marL="0" lvl="0" indent="0" algn="r" defTabSz="800100">
            <a:lnSpc>
              <a:spcPct val="90000"/>
            </a:lnSpc>
            <a:spcBef>
              <a:spcPct val="0"/>
            </a:spcBef>
            <a:spcAft>
              <a:spcPct val="35000"/>
            </a:spcAft>
            <a:buNone/>
          </a:pPr>
          <a:endParaRPr lang="en-GB" sz="1800" b="1" kern="1200" dirty="0">
            <a:solidFill>
              <a:schemeClr val="bg1"/>
            </a:solidFill>
            <a:effectLst/>
            <a:latin typeface="Calibri" panose="020F0502020204030204" pitchFamily="34" charset="0"/>
            <a:cs typeface="Times New Roman" panose="02020603050405020304" pitchFamily="18" charset="0"/>
          </a:endParaRPr>
        </a:p>
        <a:p>
          <a:pPr marL="0" lvl="0" indent="0" algn="r" defTabSz="800100">
            <a:lnSpc>
              <a:spcPct val="90000"/>
            </a:lnSpc>
            <a:spcBef>
              <a:spcPct val="0"/>
            </a:spcBef>
            <a:spcAft>
              <a:spcPct val="35000"/>
            </a:spcAft>
            <a:buNone/>
          </a:pPr>
          <a:endParaRPr lang="en-GB" sz="1800" kern="1200" dirty="0">
            <a:solidFill>
              <a:schemeClr val="bg1"/>
            </a:solidFill>
          </a:endParaRPr>
        </a:p>
      </dsp:txBody>
      <dsp:txXfrm rot="16200000">
        <a:off x="-1610135" y="2023479"/>
        <a:ext cx="4339292" cy="1115396"/>
      </dsp:txXfrm>
    </dsp:sp>
    <dsp:sp modelId="{637D36F2-235B-44C7-9F13-2FCD88805C26}">
      <dsp:nvSpPr>
        <dsp:cNvPr id="0" name=""/>
        <dsp:cNvSpPr/>
      </dsp:nvSpPr>
      <dsp:spPr>
        <a:xfrm>
          <a:off x="909812" y="411531"/>
          <a:ext cx="4154851" cy="529181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88000" rIns="0" bIns="0" numCol="1" spcCol="1270" anchor="t" anchorCtr="0">
          <a:noAutofit/>
        </a:bodyPr>
        <a:lstStyle/>
        <a:p>
          <a:pPr marL="0" lvl="0" indent="0" algn="l" defTabSz="1155700">
            <a:lnSpc>
              <a:spcPct val="90000"/>
            </a:lnSpc>
            <a:spcBef>
              <a:spcPct val="0"/>
            </a:spcBef>
            <a:spcAft>
              <a:spcPct val="35000"/>
            </a:spcAft>
            <a:buFont typeface="Arial" panose="020B0604020202020204" pitchFamily="34" charset="0"/>
            <a:buNone/>
          </a:pPr>
          <a:r>
            <a:rPr lang="en-GB" sz="26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Professional Curiosity and Challenge</a:t>
          </a:r>
          <a:endParaRPr lang="en-GB" sz="2600" kern="1200" dirty="0"/>
        </a:p>
        <a:p>
          <a:pPr marL="0" lvl="0" indent="0" algn="l" defTabSz="1155700">
            <a:lnSpc>
              <a:spcPct val="90000"/>
            </a:lnSpc>
            <a:spcBef>
              <a:spcPct val="0"/>
            </a:spcBef>
            <a:spcAft>
              <a:spcPct val="35000"/>
            </a:spcAft>
            <a:buFont typeface="Arial" panose="020B0604020202020204" pitchFamily="34" charset="0"/>
            <a:buNone/>
          </a:pPr>
          <a:r>
            <a:rPr lang="en-GB" sz="2000" kern="1200" dirty="0"/>
            <a:t>There were some good examples of professional curiosity, several instances where this could have been improved </a:t>
          </a:r>
        </a:p>
        <a:p>
          <a:pPr marL="0" lvl="0" indent="0" algn="l" defTabSz="1155700">
            <a:lnSpc>
              <a:spcPct val="90000"/>
            </a:lnSpc>
            <a:spcBef>
              <a:spcPct val="0"/>
            </a:spcBef>
            <a:spcAft>
              <a:spcPct val="35000"/>
            </a:spcAft>
            <a:buFont typeface="Arial" panose="020B0604020202020204" pitchFamily="34" charset="0"/>
            <a:buNone/>
          </a:pPr>
          <a:r>
            <a:rPr lang="en-GB" sz="2000" kern="1200" dirty="0"/>
            <a:t>Some agencies were considering the link between the children’s behaviour and the possibility of sexual harm</a:t>
          </a:r>
        </a:p>
        <a:p>
          <a:pPr marL="0" lvl="0" indent="0" algn="l" defTabSz="1155700">
            <a:lnSpc>
              <a:spcPct val="90000"/>
            </a:lnSpc>
            <a:spcBef>
              <a:spcPct val="0"/>
            </a:spcBef>
            <a:spcAft>
              <a:spcPct val="35000"/>
            </a:spcAft>
            <a:buFont typeface="Arial" panose="020B0604020202020204" pitchFamily="34" charset="0"/>
            <a:buNone/>
          </a:pPr>
          <a:r>
            <a:rPr lang="en-GB" sz="2000" kern="1200" dirty="0"/>
            <a:t>The lack of professional curiosity and challenge led to missed opportunities to identify the risk – the risks are not always obvious</a:t>
          </a:r>
        </a:p>
        <a:p>
          <a:pPr marL="0" lvl="0" indent="0" algn="l" defTabSz="1155700">
            <a:lnSpc>
              <a:spcPct val="90000"/>
            </a:lnSpc>
            <a:spcBef>
              <a:spcPct val="0"/>
            </a:spcBef>
            <a:spcAft>
              <a:spcPct val="35000"/>
            </a:spcAft>
            <a:buFont typeface="Arial" panose="020B0604020202020204" pitchFamily="34" charset="0"/>
            <a:buNone/>
          </a:pPr>
          <a:r>
            <a:rPr lang="en-GB" sz="20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Practitioners need to understand what is happing in a family, rather than making assumptions</a:t>
          </a:r>
        </a:p>
      </dsp:txBody>
      <dsp:txXfrm>
        <a:off x="909812" y="411531"/>
        <a:ext cx="4154851" cy="5291819"/>
      </dsp:txXfrm>
    </dsp:sp>
    <dsp:sp modelId="{0C3F8BFF-6F7C-4027-A49F-C59718673791}">
      <dsp:nvSpPr>
        <dsp:cNvPr id="0" name=""/>
        <dsp:cNvSpPr/>
      </dsp:nvSpPr>
      <dsp:spPr>
        <a:xfrm>
          <a:off x="5740823" y="521576"/>
          <a:ext cx="2716344" cy="3259613"/>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endParaRPr lang="en-GB" sz="2000" kern="1200" dirty="0">
            <a:solidFill>
              <a:schemeClr val="bg1"/>
            </a:solidFill>
          </a:endParaRPr>
        </a:p>
      </dsp:txBody>
      <dsp:txXfrm rot="16200000">
        <a:off x="4676016" y="1586383"/>
        <a:ext cx="2672883" cy="543268"/>
      </dsp:txXfrm>
    </dsp:sp>
    <dsp:sp modelId="{E4975909-0CC9-492D-A6D2-42F4074EFEFA}">
      <dsp:nvSpPr>
        <dsp:cNvPr id="0" name=""/>
        <dsp:cNvSpPr/>
      </dsp:nvSpPr>
      <dsp:spPr>
        <a:xfrm rot="5400000">
          <a:off x="5448667" y="3002508"/>
          <a:ext cx="478700" cy="407451"/>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A3B698-4B82-4656-B4BB-D246D0218439}">
      <dsp:nvSpPr>
        <dsp:cNvPr id="0" name=""/>
        <dsp:cNvSpPr/>
      </dsp:nvSpPr>
      <dsp:spPr>
        <a:xfrm>
          <a:off x="6284092" y="521576"/>
          <a:ext cx="2023676" cy="32596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0" numCol="1" spcCol="1270" anchor="t" anchorCtr="0">
          <a:noAutofit/>
        </a:bodyPr>
        <a:lstStyle/>
        <a:p>
          <a:pPr marL="0" lvl="0" indent="0" algn="l" defTabSz="444500">
            <a:lnSpc>
              <a:spcPct val="90000"/>
            </a:lnSpc>
            <a:spcBef>
              <a:spcPct val="0"/>
            </a:spcBef>
            <a:spcAft>
              <a:spcPct val="35000"/>
            </a:spcAft>
            <a:buFont typeface="Wingdings" panose="05000000000000000000" pitchFamily="2" charset="2"/>
            <a:buNone/>
          </a:pPr>
          <a:endParaRPr lang="en-GB" sz="1000" kern="1200" dirty="0"/>
        </a:p>
        <a:p>
          <a:pPr marL="0" lvl="0" indent="0" algn="l" defTabSz="444500">
            <a:lnSpc>
              <a:spcPct val="90000"/>
            </a:lnSpc>
            <a:spcBef>
              <a:spcPct val="0"/>
            </a:spcBef>
            <a:spcAft>
              <a:spcPct val="35000"/>
            </a:spcAft>
            <a:buFont typeface="Wingdings" panose="05000000000000000000" pitchFamily="2" charset="2"/>
            <a:buNone/>
          </a:pPr>
          <a:r>
            <a:rPr lang="en-GB" sz="10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Assessment of Risk </a:t>
          </a:r>
          <a:endParaRPr lang="en-GB" sz="1000" b="1" kern="1200" dirty="0"/>
        </a:p>
        <a:p>
          <a:pPr marL="0" lvl="0" indent="0" algn="l" defTabSz="444500">
            <a:lnSpc>
              <a:spcPct val="90000"/>
            </a:lnSpc>
            <a:spcBef>
              <a:spcPct val="0"/>
            </a:spcBef>
            <a:spcAft>
              <a:spcPct val="35000"/>
            </a:spcAft>
            <a:buFont typeface="Wingdings" panose="05000000000000000000" pitchFamily="2" charset="2"/>
            <a:buNone/>
          </a:pPr>
          <a:r>
            <a:rPr lang="en-GB" sz="1000" kern="1200" dirty="0"/>
            <a:t>The risks posed by the adults were never fully explored and understood by agencies involved with the family</a:t>
          </a:r>
          <a:endParaRPr lang="en-GB" sz="1000" kern="1200" dirty="0">
            <a:solidFill>
              <a:schemeClr val="bg1"/>
            </a:solidFill>
          </a:endParaRPr>
        </a:p>
        <a:p>
          <a:pPr marL="0" lvl="0" indent="0" algn="l" defTabSz="444500">
            <a:lnSpc>
              <a:spcPct val="90000"/>
            </a:lnSpc>
            <a:spcBef>
              <a:spcPct val="0"/>
            </a:spcBef>
            <a:spcAft>
              <a:spcPct val="35000"/>
            </a:spcAft>
            <a:buFont typeface="Wingdings" panose="05000000000000000000" pitchFamily="2" charset="2"/>
            <a:buNone/>
          </a:pPr>
          <a:r>
            <a:rPr lang="en-GB" sz="1000" kern="1200" dirty="0"/>
            <a:t>Risk assessments was not applied to any of the work undertaken in the early intervention framework</a:t>
          </a:r>
        </a:p>
        <a:p>
          <a:pPr marL="0" lvl="0" indent="0" algn="l" defTabSz="444500">
            <a:lnSpc>
              <a:spcPct val="90000"/>
            </a:lnSpc>
            <a:spcBef>
              <a:spcPct val="0"/>
            </a:spcBef>
            <a:spcAft>
              <a:spcPct val="35000"/>
            </a:spcAft>
            <a:buFont typeface="Wingdings" panose="05000000000000000000" pitchFamily="2" charset="2"/>
            <a:buNone/>
          </a:pPr>
          <a:r>
            <a:rPr lang="en-GB" sz="1000" kern="1200" dirty="0"/>
            <a:t>Some agencies held information regarding the risks, however these risks were not always shared and therefore the significance of the risks was lost over time.</a:t>
          </a:r>
          <a:endParaRPr lang="en-GB" sz="1000" kern="1200" dirty="0">
            <a:solidFill>
              <a:schemeClr val="bg1"/>
            </a:solidFill>
          </a:endParaRPr>
        </a:p>
      </dsp:txBody>
      <dsp:txXfrm>
        <a:off x="6284092" y="521576"/>
        <a:ext cx="2023676" cy="3259613"/>
      </dsp:txXfrm>
    </dsp:sp>
    <dsp:sp modelId="{95C35735-C474-4647-893C-7F6F88AFCED9}">
      <dsp:nvSpPr>
        <dsp:cNvPr id="0" name=""/>
        <dsp:cNvSpPr/>
      </dsp:nvSpPr>
      <dsp:spPr>
        <a:xfrm>
          <a:off x="8438316" y="544230"/>
          <a:ext cx="2716344" cy="3259613"/>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endParaRPr lang="en-GB" sz="3100" kern="1200" dirty="0">
            <a:solidFill>
              <a:schemeClr val="bg1"/>
            </a:solidFill>
          </a:endParaRPr>
        </a:p>
      </dsp:txBody>
      <dsp:txXfrm rot="16200000">
        <a:off x="7373509" y="1609037"/>
        <a:ext cx="2672883" cy="543268"/>
      </dsp:txXfrm>
    </dsp:sp>
    <dsp:sp modelId="{2935AAE8-B8D1-45DB-9549-C1A12FA52F2C}">
      <dsp:nvSpPr>
        <dsp:cNvPr id="0" name=""/>
        <dsp:cNvSpPr/>
      </dsp:nvSpPr>
      <dsp:spPr>
        <a:xfrm rot="5400000">
          <a:off x="8260084" y="3002508"/>
          <a:ext cx="478700" cy="407451"/>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60BEA8-C57C-4644-9AFA-616C131C55B8}">
      <dsp:nvSpPr>
        <dsp:cNvPr id="0" name=""/>
        <dsp:cNvSpPr/>
      </dsp:nvSpPr>
      <dsp:spPr>
        <a:xfrm>
          <a:off x="8981585" y="544230"/>
          <a:ext cx="2023676" cy="32596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0861" rIns="0" bIns="0" numCol="1" spcCol="1270" anchor="t" anchorCtr="0">
          <a:noAutofit/>
        </a:bodyPr>
        <a:lstStyle/>
        <a:p>
          <a:pPr marL="0" lvl="0" indent="0" algn="l" defTabSz="400050">
            <a:lnSpc>
              <a:spcPct val="90000"/>
            </a:lnSpc>
            <a:spcBef>
              <a:spcPct val="0"/>
            </a:spcBef>
            <a:spcAft>
              <a:spcPct val="35000"/>
            </a:spcAft>
            <a:buFont typeface="Wingdings" panose="05000000000000000000" pitchFamily="2" charset="2"/>
            <a:buNone/>
          </a:pPr>
          <a:endParaRPr lang="en-GB" sz="900" b="0" kern="1200" dirty="0"/>
        </a:p>
        <a:p>
          <a:pPr marL="0" lvl="0" indent="0" algn="l" defTabSz="400050">
            <a:lnSpc>
              <a:spcPct val="90000"/>
            </a:lnSpc>
            <a:spcBef>
              <a:spcPct val="0"/>
            </a:spcBef>
            <a:spcAft>
              <a:spcPct val="35000"/>
            </a:spcAft>
            <a:buFont typeface="Wingdings" panose="05000000000000000000" pitchFamily="2" charset="2"/>
            <a:buNone/>
          </a:pPr>
          <a:r>
            <a:rPr lang="en-GB" sz="900" b="1" kern="1200" dirty="0">
              <a:solidFill>
                <a:schemeClr val="bg1"/>
              </a:solidFill>
            </a:rPr>
            <a:t>Information Sharing and Early Help</a:t>
          </a:r>
          <a:endParaRPr lang="en-GB" sz="900" b="1" kern="1200" dirty="0"/>
        </a:p>
        <a:p>
          <a:pPr marL="0" lvl="0" indent="0" algn="l" defTabSz="400050">
            <a:lnSpc>
              <a:spcPct val="90000"/>
            </a:lnSpc>
            <a:spcBef>
              <a:spcPct val="0"/>
            </a:spcBef>
            <a:spcAft>
              <a:spcPct val="35000"/>
            </a:spcAft>
            <a:buFont typeface="Wingdings" panose="05000000000000000000" pitchFamily="2" charset="2"/>
            <a:buNone/>
          </a:pPr>
          <a:endParaRPr lang="en-GB" sz="900" b="0" kern="1200" dirty="0"/>
        </a:p>
        <a:p>
          <a:pPr marL="0" lvl="0" indent="0" algn="l" defTabSz="400050">
            <a:lnSpc>
              <a:spcPct val="90000"/>
            </a:lnSpc>
            <a:spcBef>
              <a:spcPct val="0"/>
            </a:spcBef>
            <a:spcAft>
              <a:spcPct val="35000"/>
            </a:spcAft>
            <a:buFont typeface="Wingdings" panose="05000000000000000000" pitchFamily="2" charset="2"/>
            <a:buNone/>
          </a:pPr>
          <a:r>
            <a:rPr lang="en-GB" sz="900" b="0" kern="1200" dirty="0"/>
            <a:t>There is always an element of poor information sharing in many LCSPR’s</a:t>
          </a:r>
          <a:endParaRPr lang="en-GB" sz="900" b="0" kern="1200" dirty="0">
            <a:solidFill>
              <a:schemeClr val="bg1"/>
            </a:solidFill>
          </a:endParaRPr>
        </a:p>
        <a:p>
          <a:pPr marL="0" lvl="0" indent="0" algn="l" defTabSz="400050">
            <a:lnSpc>
              <a:spcPct val="90000"/>
            </a:lnSpc>
            <a:spcBef>
              <a:spcPct val="0"/>
            </a:spcBef>
            <a:spcAft>
              <a:spcPct val="35000"/>
            </a:spcAft>
            <a:buFont typeface="Wingdings" panose="05000000000000000000" pitchFamily="2" charset="2"/>
            <a:buNone/>
          </a:pPr>
          <a:r>
            <a:rPr lang="en-GB" sz="900" b="0" kern="1200" dirty="0"/>
            <a:t>Key pieces of information about the risks posed were not always shared and the focus was always on the health needs of the children rather than the risk of sexual abuse. </a:t>
          </a:r>
        </a:p>
        <a:p>
          <a:pPr marL="0" lvl="0" indent="0" algn="l" defTabSz="400050">
            <a:lnSpc>
              <a:spcPct val="90000"/>
            </a:lnSpc>
            <a:spcBef>
              <a:spcPct val="0"/>
            </a:spcBef>
            <a:spcAft>
              <a:spcPct val="35000"/>
            </a:spcAft>
            <a:buFont typeface="Wingdings" panose="05000000000000000000" pitchFamily="2" charset="2"/>
            <a:buNone/>
          </a:pPr>
          <a:r>
            <a:rPr lang="en-GB" sz="900" b="0" kern="1200" dirty="0"/>
            <a:t>Information about the written agreement was not shared</a:t>
          </a:r>
        </a:p>
        <a:p>
          <a:pPr marL="0" lvl="0" indent="0" algn="l" defTabSz="400050">
            <a:lnSpc>
              <a:spcPct val="90000"/>
            </a:lnSpc>
            <a:spcBef>
              <a:spcPct val="0"/>
            </a:spcBef>
            <a:spcAft>
              <a:spcPct val="35000"/>
            </a:spcAft>
            <a:buFont typeface="Wingdings" panose="05000000000000000000" pitchFamily="2" charset="2"/>
            <a:buNone/>
          </a:pPr>
          <a:r>
            <a:rPr lang="en-GB" sz="900" b="0" kern="1200" dirty="0"/>
            <a:t>No record of sharing information regarding previous reported concerns and cases closed without liaison with others</a:t>
          </a:r>
        </a:p>
        <a:p>
          <a:pPr marL="0" lvl="0" indent="0" algn="l" defTabSz="400050">
            <a:lnSpc>
              <a:spcPct val="90000"/>
            </a:lnSpc>
            <a:spcBef>
              <a:spcPct val="0"/>
            </a:spcBef>
            <a:spcAft>
              <a:spcPct val="35000"/>
            </a:spcAft>
            <a:buFont typeface="Wingdings" panose="05000000000000000000" pitchFamily="2" charset="2"/>
            <a:buNone/>
          </a:pPr>
          <a:r>
            <a:rPr lang="en-GB" sz="900" b="0" kern="1200" dirty="0"/>
            <a:t>GP did not have alert on system regards Adult 1, should he have presented, not aware of risk posed</a:t>
          </a:r>
        </a:p>
        <a:p>
          <a:pPr marL="0" lvl="0" indent="0" algn="l" defTabSz="466725">
            <a:lnSpc>
              <a:spcPct val="90000"/>
            </a:lnSpc>
            <a:spcBef>
              <a:spcPct val="0"/>
            </a:spcBef>
            <a:spcAft>
              <a:spcPct val="35000"/>
            </a:spcAft>
            <a:buFont typeface="Wingdings" panose="05000000000000000000" pitchFamily="2" charset="2"/>
            <a:buNone/>
          </a:pPr>
          <a:endParaRPr lang="en-GB" sz="1050" b="1" kern="1200" dirty="0"/>
        </a:p>
      </dsp:txBody>
      <dsp:txXfrm>
        <a:off x="8981585" y="544230"/>
        <a:ext cx="2023676" cy="32596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8C307-8B61-4DB4-93A2-CF3DB1A27545}">
      <dsp:nvSpPr>
        <dsp:cNvPr id="0" name=""/>
        <dsp:cNvSpPr/>
      </dsp:nvSpPr>
      <dsp:spPr>
        <a:xfrm>
          <a:off x="5766" y="623779"/>
          <a:ext cx="2244886" cy="2693863"/>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endParaRPr lang="en-GB" sz="2500" kern="1200" dirty="0">
            <a:solidFill>
              <a:schemeClr val="bg1"/>
            </a:solidFill>
          </a:endParaRPr>
        </a:p>
      </dsp:txBody>
      <dsp:txXfrm rot="16200000">
        <a:off x="-874229" y="1503774"/>
        <a:ext cx="2208967" cy="448977"/>
      </dsp:txXfrm>
    </dsp:sp>
    <dsp:sp modelId="{637D36F2-235B-44C7-9F13-2FCD88805C26}">
      <dsp:nvSpPr>
        <dsp:cNvPr id="0" name=""/>
        <dsp:cNvSpPr/>
      </dsp:nvSpPr>
      <dsp:spPr>
        <a:xfrm>
          <a:off x="454743" y="623779"/>
          <a:ext cx="1672440" cy="269386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0861" rIns="0" bIns="0" numCol="1" spcCol="1270" anchor="t" anchorCtr="0">
          <a:noAutofit/>
        </a:bodyPr>
        <a:lstStyle/>
        <a:p>
          <a:pPr marL="0" lvl="0" indent="0" algn="l" defTabSz="400050">
            <a:lnSpc>
              <a:spcPct val="90000"/>
            </a:lnSpc>
            <a:spcBef>
              <a:spcPct val="0"/>
            </a:spcBef>
            <a:spcAft>
              <a:spcPct val="35000"/>
            </a:spcAft>
            <a:buFont typeface="Courier New" panose="02070309020205020404" pitchFamily="49" charset="0"/>
            <a:buNone/>
          </a:pPr>
          <a:r>
            <a:rPr lang="en-GB" sz="9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Professional Curiosity and Challenge</a:t>
          </a:r>
          <a:endParaRPr lang="en-GB" sz="900" b="0" kern="1200" dirty="0"/>
        </a:p>
        <a:p>
          <a:pPr marL="0" lvl="0" indent="0" algn="l" defTabSz="400050">
            <a:lnSpc>
              <a:spcPct val="90000"/>
            </a:lnSpc>
            <a:spcBef>
              <a:spcPct val="0"/>
            </a:spcBef>
            <a:spcAft>
              <a:spcPct val="35000"/>
            </a:spcAft>
            <a:buFont typeface="Courier New" panose="02070309020205020404" pitchFamily="49" charset="0"/>
            <a:buNone/>
          </a:pPr>
          <a:endParaRPr lang="en-GB" sz="900" b="0" kern="1200" dirty="0"/>
        </a:p>
        <a:p>
          <a:pPr marL="0" lvl="0" indent="0" algn="l" defTabSz="400050">
            <a:lnSpc>
              <a:spcPct val="90000"/>
            </a:lnSpc>
            <a:spcBef>
              <a:spcPct val="0"/>
            </a:spcBef>
            <a:spcAft>
              <a:spcPct val="35000"/>
            </a:spcAft>
            <a:buFont typeface="Courier New" panose="02070309020205020404" pitchFamily="49" charset="0"/>
            <a:buNone/>
          </a:pPr>
          <a:r>
            <a:rPr lang="en-GB" sz="900" b="0" kern="1200" dirty="0"/>
            <a:t>There were some good examples of professional curiosity, several instances where this could have been improved </a:t>
          </a:r>
        </a:p>
        <a:p>
          <a:pPr marL="0" lvl="0" indent="0" algn="l" defTabSz="400050">
            <a:lnSpc>
              <a:spcPct val="90000"/>
            </a:lnSpc>
            <a:spcBef>
              <a:spcPct val="0"/>
            </a:spcBef>
            <a:spcAft>
              <a:spcPct val="35000"/>
            </a:spcAft>
            <a:buNone/>
          </a:pPr>
          <a:r>
            <a:rPr lang="en-GB" sz="900" b="0" kern="1200" dirty="0"/>
            <a:t>Some agencies were considering the link between the children’s behaviour and the possibility of sexual harm</a:t>
          </a:r>
        </a:p>
        <a:p>
          <a:pPr marL="0" lvl="0" indent="0" algn="l" defTabSz="400050">
            <a:lnSpc>
              <a:spcPct val="90000"/>
            </a:lnSpc>
            <a:spcBef>
              <a:spcPct val="0"/>
            </a:spcBef>
            <a:spcAft>
              <a:spcPct val="35000"/>
            </a:spcAft>
            <a:buNone/>
          </a:pPr>
          <a:r>
            <a:rPr lang="en-GB" sz="900" b="0" kern="1200" dirty="0"/>
            <a:t>The lack of professional curiosity and challenge led to missed opportunities to identify the risk – the risks are not always obvious</a:t>
          </a:r>
        </a:p>
        <a:p>
          <a:pPr marL="0" lvl="0" indent="0" algn="l" defTabSz="400050">
            <a:lnSpc>
              <a:spcPct val="90000"/>
            </a:lnSpc>
            <a:spcBef>
              <a:spcPct val="0"/>
            </a:spcBef>
            <a:spcAft>
              <a:spcPct val="35000"/>
            </a:spcAft>
            <a:buNone/>
          </a:pPr>
          <a:r>
            <a:rPr lang="en-GB" sz="900" b="0" kern="1200" dirty="0"/>
            <a:t>Practitioners need to understand what is happing in a family, rather than making assumptions</a:t>
          </a:r>
          <a:endParaRPr lang="en-GB" sz="900" b="0" kern="1200" dirty="0">
            <a:solidFill>
              <a:schemeClr val="bg1"/>
            </a:solidFill>
          </a:endParaRPr>
        </a:p>
        <a:p>
          <a:pPr marL="0" lvl="0" indent="0" algn="l" defTabSz="444500">
            <a:lnSpc>
              <a:spcPct val="90000"/>
            </a:lnSpc>
            <a:spcBef>
              <a:spcPct val="0"/>
            </a:spcBef>
            <a:spcAft>
              <a:spcPct val="35000"/>
            </a:spcAft>
            <a:buFont typeface="Courier New" panose="02070309020205020404" pitchFamily="49" charset="0"/>
            <a:buNone/>
          </a:pPr>
          <a:endParaRPr lang="en-GB" sz="1000" b="1" kern="1200" dirty="0"/>
        </a:p>
      </dsp:txBody>
      <dsp:txXfrm>
        <a:off x="454743" y="623779"/>
        <a:ext cx="1672440" cy="2693863"/>
      </dsp:txXfrm>
    </dsp:sp>
    <dsp:sp modelId="{0C3F8BFF-6F7C-4027-A49F-C59718673791}">
      <dsp:nvSpPr>
        <dsp:cNvPr id="0" name=""/>
        <dsp:cNvSpPr/>
      </dsp:nvSpPr>
      <dsp:spPr>
        <a:xfrm>
          <a:off x="2390463" y="315547"/>
          <a:ext cx="6223273" cy="5085286"/>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139700">
            <a:schemeClr val="accent1">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endParaRPr lang="en-GB" sz="2400" kern="1200" dirty="0">
            <a:solidFill>
              <a:schemeClr val="bg1"/>
            </a:solidFill>
          </a:endParaRPr>
        </a:p>
      </dsp:txBody>
      <dsp:txXfrm rot="16200000">
        <a:off x="927823" y="1778187"/>
        <a:ext cx="4169934" cy="1244654"/>
      </dsp:txXfrm>
    </dsp:sp>
    <dsp:sp modelId="{E4975909-0CC9-492D-A6D2-42F4074EFEFA}">
      <dsp:nvSpPr>
        <dsp:cNvPr id="0" name=""/>
        <dsp:cNvSpPr/>
      </dsp:nvSpPr>
      <dsp:spPr>
        <a:xfrm rot="5400000">
          <a:off x="2142531" y="2589204"/>
          <a:ext cx="395833" cy="33673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A3B698-4B82-4656-B4BB-D246D0218439}">
      <dsp:nvSpPr>
        <dsp:cNvPr id="0" name=""/>
        <dsp:cNvSpPr/>
      </dsp:nvSpPr>
      <dsp:spPr>
        <a:xfrm>
          <a:off x="3346685" y="315547"/>
          <a:ext cx="4636338" cy="508528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88000" rIns="0" bIns="0" numCol="1" spcCol="1270" anchor="t" anchorCtr="0">
          <a:noAutofit/>
        </a:bodyPr>
        <a:lstStyle/>
        <a:p>
          <a:pPr marL="0" lvl="0" indent="0" algn="l" defTabSz="1155700">
            <a:lnSpc>
              <a:spcPct val="90000"/>
            </a:lnSpc>
            <a:spcBef>
              <a:spcPct val="0"/>
            </a:spcBef>
            <a:spcAft>
              <a:spcPct val="35000"/>
            </a:spcAft>
            <a:buNone/>
          </a:pPr>
          <a:r>
            <a:rPr lang="en-GB" sz="26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Assessment of Risk</a:t>
          </a:r>
          <a:endParaRPr lang="en-GB" sz="2600" kern="1200" dirty="0"/>
        </a:p>
        <a:p>
          <a:pPr marL="0" lvl="0" indent="0" algn="l" defTabSz="1155700">
            <a:lnSpc>
              <a:spcPct val="90000"/>
            </a:lnSpc>
            <a:spcBef>
              <a:spcPct val="0"/>
            </a:spcBef>
            <a:spcAft>
              <a:spcPct val="35000"/>
            </a:spcAft>
            <a:buNone/>
          </a:pPr>
          <a:r>
            <a:rPr lang="en-GB" sz="2400" kern="1200" dirty="0"/>
            <a:t>The risks posed by the adults were never fully explored and understood by agencies involved with the family</a:t>
          </a:r>
        </a:p>
        <a:p>
          <a:pPr marL="0" lvl="0" indent="0" algn="l" defTabSz="1155700">
            <a:lnSpc>
              <a:spcPct val="90000"/>
            </a:lnSpc>
            <a:spcBef>
              <a:spcPct val="0"/>
            </a:spcBef>
            <a:spcAft>
              <a:spcPct val="35000"/>
            </a:spcAft>
            <a:buNone/>
          </a:pPr>
          <a:r>
            <a:rPr lang="en-GB" sz="2400" kern="1200" dirty="0"/>
            <a:t>Risk assessments were not applied to any of the work undertaken in the early intervention framework</a:t>
          </a:r>
        </a:p>
        <a:p>
          <a:pPr marL="0" lvl="0" indent="0" algn="l" defTabSz="1155700">
            <a:lnSpc>
              <a:spcPct val="90000"/>
            </a:lnSpc>
            <a:spcBef>
              <a:spcPct val="0"/>
            </a:spcBef>
            <a:spcAft>
              <a:spcPct val="35000"/>
            </a:spcAft>
            <a:buNone/>
          </a:pPr>
          <a:r>
            <a:rPr lang="en-GB" sz="2400" kern="1200" dirty="0"/>
            <a:t>Some agencies held information regarding the risks, however these risks were not always shared and therefore the significance of the risks was lost over time</a:t>
          </a:r>
          <a:endParaRPr lang="en-GB" sz="3200" kern="1200" dirty="0">
            <a:solidFill>
              <a:schemeClr val="bg1"/>
            </a:solidFill>
          </a:endParaRPr>
        </a:p>
        <a:p>
          <a:pPr marL="0" lvl="0" indent="0" algn="l" defTabSz="1244600">
            <a:lnSpc>
              <a:spcPct val="90000"/>
            </a:lnSpc>
            <a:spcBef>
              <a:spcPct val="0"/>
            </a:spcBef>
            <a:spcAft>
              <a:spcPct val="35000"/>
            </a:spcAft>
            <a:buFont typeface="Wingdings" panose="05000000000000000000" pitchFamily="2" charset="2"/>
            <a:buNone/>
          </a:pPr>
          <a:endParaRPr lang="en-GB" sz="2800" kern="1200" dirty="0">
            <a:solidFill>
              <a:schemeClr val="bg1"/>
            </a:solidFill>
          </a:endParaRPr>
        </a:p>
      </dsp:txBody>
      <dsp:txXfrm>
        <a:off x="3346685" y="315547"/>
        <a:ext cx="4636338" cy="5085286"/>
      </dsp:txXfrm>
    </dsp:sp>
    <dsp:sp modelId="{95C35735-C474-4647-893C-7F6F88AFCED9}">
      <dsp:nvSpPr>
        <dsp:cNvPr id="0" name=""/>
        <dsp:cNvSpPr/>
      </dsp:nvSpPr>
      <dsp:spPr>
        <a:xfrm>
          <a:off x="8631067" y="448543"/>
          <a:ext cx="2244886" cy="2693863"/>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endParaRPr lang="en-GB" sz="2500" kern="1200" dirty="0">
            <a:solidFill>
              <a:schemeClr val="bg1"/>
            </a:solidFill>
          </a:endParaRPr>
        </a:p>
      </dsp:txBody>
      <dsp:txXfrm rot="16200000">
        <a:off x="7751072" y="1328539"/>
        <a:ext cx="2208967" cy="448977"/>
      </dsp:txXfrm>
    </dsp:sp>
    <dsp:sp modelId="{2935AAE8-B8D1-45DB-9549-C1A12FA52F2C}">
      <dsp:nvSpPr>
        <dsp:cNvPr id="0" name=""/>
        <dsp:cNvSpPr/>
      </dsp:nvSpPr>
      <dsp:spPr>
        <a:xfrm rot="5400000">
          <a:off x="8444375" y="2589204"/>
          <a:ext cx="395833" cy="33673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60BEA8-C57C-4644-9AFA-616C131C55B8}">
      <dsp:nvSpPr>
        <dsp:cNvPr id="0" name=""/>
        <dsp:cNvSpPr/>
      </dsp:nvSpPr>
      <dsp:spPr>
        <a:xfrm>
          <a:off x="9080044" y="448543"/>
          <a:ext cx="1672440" cy="269386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t" anchorCtr="0">
          <a:noAutofit/>
        </a:bodyPr>
        <a:lstStyle/>
        <a:p>
          <a:pPr marL="0" lvl="0" indent="0" algn="l" defTabSz="355600">
            <a:lnSpc>
              <a:spcPct val="90000"/>
            </a:lnSpc>
            <a:spcBef>
              <a:spcPct val="0"/>
            </a:spcBef>
            <a:spcAft>
              <a:spcPct val="35000"/>
            </a:spcAft>
            <a:buFont typeface="Wingdings" panose="05000000000000000000" pitchFamily="2" charset="2"/>
            <a:buNone/>
          </a:pPr>
          <a:r>
            <a:rPr lang="en-GB" sz="800" b="1" kern="1200" dirty="0">
              <a:solidFill>
                <a:schemeClr val="bg1"/>
              </a:solidFill>
            </a:rPr>
            <a:t>Information Sharing and Early Help</a:t>
          </a:r>
        </a:p>
        <a:p>
          <a:pPr marL="0" lvl="0" indent="0" algn="l" defTabSz="355600">
            <a:lnSpc>
              <a:spcPct val="90000"/>
            </a:lnSpc>
            <a:spcBef>
              <a:spcPct val="0"/>
            </a:spcBef>
            <a:spcAft>
              <a:spcPct val="35000"/>
            </a:spcAft>
            <a:buFont typeface="Wingdings" panose="05000000000000000000" pitchFamily="2" charset="2"/>
            <a:buNone/>
          </a:pPr>
          <a:endParaRPr lang="en-GB" sz="800" kern="1200" dirty="0">
            <a:solidFill>
              <a:schemeClr val="bg1"/>
            </a:solidFill>
          </a:endParaRPr>
        </a:p>
        <a:p>
          <a:pPr marL="0" lvl="0" indent="0" algn="l" defTabSz="355600">
            <a:lnSpc>
              <a:spcPct val="90000"/>
            </a:lnSpc>
            <a:spcBef>
              <a:spcPct val="0"/>
            </a:spcBef>
            <a:spcAft>
              <a:spcPct val="35000"/>
            </a:spcAft>
            <a:buFont typeface="Wingdings" panose="05000000000000000000" pitchFamily="2" charset="2"/>
            <a:buNone/>
          </a:pPr>
          <a:r>
            <a:rPr lang="en-GB" sz="800" kern="1200" dirty="0">
              <a:solidFill>
                <a:schemeClr val="bg1"/>
              </a:solidFill>
            </a:rPr>
            <a:t>There is always an element of poor information sharing in many LCSPR’s</a:t>
          </a:r>
        </a:p>
        <a:p>
          <a:pPr marL="0" lvl="0" indent="0" algn="l" defTabSz="355600">
            <a:lnSpc>
              <a:spcPct val="90000"/>
            </a:lnSpc>
            <a:spcBef>
              <a:spcPct val="0"/>
            </a:spcBef>
            <a:spcAft>
              <a:spcPct val="35000"/>
            </a:spcAft>
            <a:buFont typeface="Wingdings" panose="05000000000000000000" pitchFamily="2" charset="2"/>
            <a:buNone/>
          </a:pPr>
          <a:r>
            <a:rPr lang="en-GB" sz="800" kern="1200" dirty="0">
              <a:solidFill>
                <a:schemeClr val="bg1"/>
              </a:solidFill>
            </a:rPr>
            <a:t>Key pieces of information about the risks posed were not always shared and the focus was always on the health needs of the children rather than the risk of sexual abuse. </a:t>
          </a:r>
        </a:p>
        <a:p>
          <a:pPr marL="0" lvl="0" indent="0" algn="l" defTabSz="355600">
            <a:lnSpc>
              <a:spcPct val="90000"/>
            </a:lnSpc>
            <a:spcBef>
              <a:spcPct val="0"/>
            </a:spcBef>
            <a:spcAft>
              <a:spcPct val="35000"/>
            </a:spcAft>
            <a:buFont typeface="Wingdings" panose="05000000000000000000" pitchFamily="2" charset="2"/>
            <a:buNone/>
          </a:pPr>
          <a:r>
            <a:rPr lang="en-GB" sz="800" kern="1200">
              <a:solidFill>
                <a:schemeClr val="bg1"/>
              </a:solidFill>
            </a:rPr>
            <a:t>Information about the written agreement was not shared</a:t>
          </a:r>
          <a:endParaRPr lang="en-GB" sz="800" kern="1200" dirty="0">
            <a:solidFill>
              <a:schemeClr val="bg1"/>
            </a:solidFill>
          </a:endParaRPr>
        </a:p>
        <a:p>
          <a:pPr marL="0" lvl="0" indent="0" algn="l" defTabSz="355600">
            <a:lnSpc>
              <a:spcPct val="90000"/>
            </a:lnSpc>
            <a:spcBef>
              <a:spcPct val="0"/>
            </a:spcBef>
            <a:spcAft>
              <a:spcPct val="35000"/>
            </a:spcAft>
            <a:buFont typeface="Wingdings" panose="05000000000000000000" pitchFamily="2" charset="2"/>
            <a:buNone/>
          </a:pPr>
          <a:r>
            <a:rPr lang="en-GB" sz="800" kern="1200" dirty="0">
              <a:solidFill>
                <a:schemeClr val="bg1"/>
              </a:solidFill>
            </a:rPr>
            <a:t>No record of sharing information regarding previous reported concerns and cases closed without liaison with others</a:t>
          </a:r>
        </a:p>
        <a:p>
          <a:pPr marL="0" lvl="0" indent="0" algn="l" defTabSz="355600">
            <a:lnSpc>
              <a:spcPct val="90000"/>
            </a:lnSpc>
            <a:spcBef>
              <a:spcPct val="0"/>
            </a:spcBef>
            <a:spcAft>
              <a:spcPct val="35000"/>
            </a:spcAft>
            <a:buFont typeface="Wingdings" panose="05000000000000000000" pitchFamily="2" charset="2"/>
            <a:buNone/>
          </a:pPr>
          <a:r>
            <a:rPr lang="en-GB" sz="800" kern="1200" dirty="0">
              <a:solidFill>
                <a:schemeClr val="bg1"/>
              </a:solidFill>
            </a:rPr>
            <a:t>GP did not have alert on system regards Adult 1, should he have presented, not aware of risk posed</a:t>
          </a:r>
        </a:p>
      </dsp:txBody>
      <dsp:txXfrm>
        <a:off x="9080044" y="448543"/>
        <a:ext cx="1672440" cy="26938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8C307-8B61-4DB4-93A2-CF3DB1A27545}">
      <dsp:nvSpPr>
        <dsp:cNvPr id="0" name=""/>
        <dsp:cNvSpPr/>
      </dsp:nvSpPr>
      <dsp:spPr>
        <a:xfrm>
          <a:off x="28581" y="455685"/>
          <a:ext cx="1982145" cy="2378574"/>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endParaRPr lang="en-GB" sz="2200" kern="1200" dirty="0">
            <a:solidFill>
              <a:schemeClr val="bg1"/>
            </a:solidFill>
          </a:endParaRPr>
        </a:p>
      </dsp:txBody>
      <dsp:txXfrm rot="16200000">
        <a:off x="-748419" y="1232686"/>
        <a:ext cx="1950431" cy="396429"/>
      </dsp:txXfrm>
    </dsp:sp>
    <dsp:sp modelId="{637D36F2-235B-44C7-9F13-2FCD88805C26}">
      <dsp:nvSpPr>
        <dsp:cNvPr id="0" name=""/>
        <dsp:cNvSpPr/>
      </dsp:nvSpPr>
      <dsp:spPr>
        <a:xfrm>
          <a:off x="425010" y="455685"/>
          <a:ext cx="1476698" cy="237857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t" anchorCtr="0">
          <a:noAutofit/>
        </a:bodyPr>
        <a:lstStyle/>
        <a:p>
          <a:pPr marL="0" lvl="0" indent="0" algn="l" defTabSz="355600">
            <a:lnSpc>
              <a:spcPct val="90000"/>
            </a:lnSpc>
            <a:spcBef>
              <a:spcPct val="0"/>
            </a:spcBef>
            <a:spcAft>
              <a:spcPct val="35000"/>
            </a:spcAft>
            <a:buFont typeface="Courier New" panose="02070309020205020404" pitchFamily="49" charset="0"/>
            <a:buNone/>
          </a:pPr>
          <a:r>
            <a:rPr lang="en-GB" sz="8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Professional Curiosity</a:t>
          </a:r>
          <a:endParaRPr lang="en-GB" sz="800" b="0" kern="1200" dirty="0"/>
        </a:p>
        <a:p>
          <a:pPr marL="0" lvl="0" indent="0" algn="l" defTabSz="355600">
            <a:lnSpc>
              <a:spcPct val="90000"/>
            </a:lnSpc>
            <a:spcBef>
              <a:spcPct val="0"/>
            </a:spcBef>
            <a:spcAft>
              <a:spcPct val="35000"/>
            </a:spcAft>
            <a:buFont typeface="Courier New" panose="02070309020205020404" pitchFamily="49" charset="0"/>
            <a:buNone/>
          </a:pPr>
          <a:r>
            <a:rPr lang="en-GB" sz="800" b="0" kern="1200" dirty="0"/>
            <a:t>There were some good examples of professional curiosity, several instances where this could have been improved </a:t>
          </a:r>
        </a:p>
        <a:p>
          <a:pPr marL="0" lvl="0" indent="0" algn="l" defTabSz="355600">
            <a:lnSpc>
              <a:spcPct val="90000"/>
            </a:lnSpc>
            <a:spcBef>
              <a:spcPct val="0"/>
            </a:spcBef>
            <a:spcAft>
              <a:spcPct val="35000"/>
            </a:spcAft>
            <a:buNone/>
          </a:pPr>
          <a:r>
            <a:rPr lang="en-GB" sz="800" b="0" kern="1200" dirty="0"/>
            <a:t>Some agencies were considering the link between the children’s behaviour and the possibility of sexual harm</a:t>
          </a:r>
        </a:p>
        <a:p>
          <a:pPr marL="0" lvl="0" indent="0" algn="l" defTabSz="355600">
            <a:lnSpc>
              <a:spcPct val="90000"/>
            </a:lnSpc>
            <a:spcBef>
              <a:spcPct val="0"/>
            </a:spcBef>
            <a:spcAft>
              <a:spcPct val="35000"/>
            </a:spcAft>
            <a:buNone/>
          </a:pPr>
          <a:r>
            <a:rPr lang="en-GB" sz="800" b="0" kern="1200" dirty="0"/>
            <a:t>The lack of professional curiosity and challenge led to missed opportunities to identify the risk – the risks are not always obvious</a:t>
          </a:r>
        </a:p>
        <a:p>
          <a:pPr marL="0" lvl="0" indent="0" algn="l" defTabSz="355600">
            <a:lnSpc>
              <a:spcPct val="90000"/>
            </a:lnSpc>
            <a:spcBef>
              <a:spcPct val="0"/>
            </a:spcBef>
            <a:spcAft>
              <a:spcPct val="35000"/>
            </a:spcAft>
            <a:buNone/>
          </a:pPr>
          <a:r>
            <a:rPr lang="en-GB" sz="800" b="0" kern="1200" dirty="0"/>
            <a:t>Practitioners need to understand what is happing in a family, rather than maki</a:t>
          </a:r>
          <a:r>
            <a:rPr lang="en-GB" sz="900" b="0" kern="1200" dirty="0"/>
            <a:t>ng </a:t>
          </a:r>
          <a:r>
            <a:rPr lang="en-GB" sz="800" b="0" kern="1200" dirty="0"/>
            <a:t>assumptions</a:t>
          </a:r>
          <a:endParaRPr lang="en-GB" sz="800" b="0" kern="1200" dirty="0">
            <a:solidFill>
              <a:schemeClr val="bg1"/>
            </a:solidFill>
          </a:endParaRPr>
        </a:p>
        <a:p>
          <a:pPr marL="0" lvl="0" indent="0" algn="l" defTabSz="400050">
            <a:lnSpc>
              <a:spcPct val="90000"/>
            </a:lnSpc>
            <a:spcBef>
              <a:spcPct val="0"/>
            </a:spcBef>
            <a:spcAft>
              <a:spcPct val="35000"/>
            </a:spcAft>
            <a:buFont typeface="Courier New" panose="02070309020205020404" pitchFamily="49" charset="0"/>
            <a:buNone/>
          </a:pPr>
          <a:endParaRPr lang="en-GB" sz="900" b="1" kern="1200" dirty="0"/>
        </a:p>
      </dsp:txBody>
      <dsp:txXfrm>
        <a:off x="425010" y="455685"/>
        <a:ext cx="1476698" cy="2378574"/>
      </dsp:txXfrm>
    </dsp:sp>
    <dsp:sp modelId="{0C3F8BFF-6F7C-4027-A49F-C59718673791}">
      <dsp:nvSpPr>
        <dsp:cNvPr id="0" name=""/>
        <dsp:cNvSpPr/>
      </dsp:nvSpPr>
      <dsp:spPr>
        <a:xfrm>
          <a:off x="2090865" y="455685"/>
          <a:ext cx="1982145" cy="2378574"/>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endParaRPr lang="en-GB" sz="2200" kern="1200" dirty="0">
            <a:solidFill>
              <a:schemeClr val="bg1"/>
            </a:solidFill>
          </a:endParaRPr>
        </a:p>
      </dsp:txBody>
      <dsp:txXfrm rot="16200000">
        <a:off x="1313864" y="1232686"/>
        <a:ext cx="1950431" cy="396429"/>
      </dsp:txXfrm>
    </dsp:sp>
    <dsp:sp modelId="{E4975909-0CC9-492D-A6D2-42F4074EFEFA}">
      <dsp:nvSpPr>
        <dsp:cNvPr id="0" name=""/>
        <dsp:cNvSpPr/>
      </dsp:nvSpPr>
      <dsp:spPr>
        <a:xfrm rot="5400000">
          <a:off x="1891107" y="2096963"/>
          <a:ext cx="349644" cy="297321"/>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A3B698-4B82-4656-B4BB-D246D0218439}">
      <dsp:nvSpPr>
        <dsp:cNvPr id="0" name=""/>
        <dsp:cNvSpPr/>
      </dsp:nvSpPr>
      <dsp:spPr>
        <a:xfrm>
          <a:off x="2487294" y="455685"/>
          <a:ext cx="1476698" cy="237857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0" numCol="1" spcCol="1270" anchor="t" anchorCtr="0">
          <a:noAutofit/>
        </a:bodyPr>
        <a:lstStyle/>
        <a:p>
          <a:pPr marL="0" lvl="0" indent="0" algn="l" defTabSz="444500">
            <a:lnSpc>
              <a:spcPct val="90000"/>
            </a:lnSpc>
            <a:spcBef>
              <a:spcPct val="0"/>
            </a:spcBef>
            <a:spcAft>
              <a:spcPct val="35000"/>
            </a:spcAft>
            <a:buFont typeface="Wingdings" panose="05000000000000000000" pitchFamily="2" charset="2"/>
            <a:buNone/>
          </a:pPr>
          <a:r>
            <a:rPr lang="en-GB" sz="10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Assessment of Risk</a:t>
          </a:r>
          <a:endParaRPr lang="en-GB" sz="1000" b="0" kern="1200" dirty="0"/>
        </a:p>
        <a:p>
          <a:pPr marL="0" lvl="0" indent="0" algn="l" defTabSz="444500">
            <a:lnSpc>
              <a:spcPct val="90000"/>
            </a:lnSpc>
            <a:spcBef>
              <a:spcPct val="0"/>
            </a:spcBef>
            <a:spcAft>
              <a:spcPct val="35000"/>
            </a:spcAft>
            <a:buFont typeface="Wingdings" panose="05000000000000000000" pitchFamily="2" charset="2"/>
            <a:buNone/>
          </a:pPr>
          <a:r>
            <a:rPr lang="en-GB" sz="900" b="0" kern="1200" dirty="0"/>
            <a:t>The risks posed by the adults were never fully explored and understood by agencies involved with the family</a:t>
          </a:r>
        </a:p>
        <a:p>
          <a:pPr marL="0" lvl="0" indent="0" algn="l" defTabSz="444500">
            <a:lnSpc>
              <a:spcPct val="90000"/>
            </a:lnSpc>
            <a:spcBef>
              <a:spcPct val="0"/>
            </a:spcBef>
            <a:spcAft>
              <a:spcPct val="35000"/>
            </a:spcAft>
            <a:buNone/>
          </a:pPr>
          <a:r>
            <a:rPr lang="en-GB" sz="900" b="0" kern="1200" dirty="0"/>
            <a:t>Risk assessments was not applied to any of the work undertaken in the early intervention framework</a:t>
          </a:r>
        </a:p>
        <a:p>
          <a:pPr marL="0" lvl="0" indent="0" algn="l" defTabSz="444500">
            <a:lnSpc>
              <a:spcPct val="90000"/>
            </a:lnSpc>
            <a:spcBef>
              <a:spcPct val="0"/>
            </a:spcBef>
            <a:spcAft>
              <a:spcPct val="35000"/>
            </a:spcAft>
            <a:buNone/>
          </a:pPr>
          <a:r>
            <a:rPr lang="en-GB" sz="900" b="0" kern="1200" dirty="0"/>
            <a:t>Some agencies held information regarding the risks, however these risks were not always shared and therefore the significance of the risks was lost over time</a:t>
          </a:r>
          <a:endParaRPr lang="en-GB" sz="900" b="0" kern="1200" dirty="0">
            <a:solidFill>
              <a:schemeClr val="bg1"/>
            </a:solidFill>
          </a:endParaRPr>
        </a:p>
        <a:p>
          <a:pPr marL="0" lvl="0" indent="0" algn="l" defTabSz="400050">
            <a:lnSpc>
              <a:spcPct val="90000"/>
            </a:lnSpc>
            <a:spcBef>
              <a:spcPct val="0"/>
            </a:spcBef>
            <a:spcAft>
              <a:spcPct val="35000"/>
            </a:spcAft>
            <a:buFont typeface="Wingdings" panose="05000000000000000000" pitchFamily="2" charset="2"/>
            <a:buNone/>
          </a:pPr>
          <a:endParaRPr lang="en-GB" sz="900" b="1" kern="1200" dirty="0"/>
        </a:p>
        <a:p>
          <a:pPr marL="0" lvl="0" indent="0" algn="l" defTabSz="444500">
            <a:lnSpc>
              <a:spcPct val="90000"/>
            </a:lnSpc>
            <a:spcBef>
              <a:spcPct val="0"/>
            </a:spcBef>
            <a:spcAft>
              <a:spcPct val="35000"/>
            </a:spcAft>
            <a:buNone/>
          </a:pPr>
          <a:r>
            <a:rPr lang="en-GB" sz="1000" kern="1200" dirty="0"/>
            <a:t>. </a:t>
          </a:r>
          <a:endParaRPr lang="en-GB" sz="1000" kern="1200" dirty="0">
            <a:solidFill>
              <a:schemeClr val="bg1"/>
            </a:solidFill>
          </a:endParaRPr>
        </a:p>
      </dsp:txBody>
      <dsp:txXfrm>
        <a:off x="2487294" y="455685"/>
        <a:ext cx="1476698" cy="2378574"/>
      </dsp:txXfrm>
    </dsp:sp>
    <dsp:sp modelId="{95C35735-C474-4647-893C-7F6F88AFCED9}">
      <dsp:nvSpPr>
        <dsp:cNvPr id="0" name=""/>
        <dsp:cNvSpPr/>
      </dsp:nvSpPr>
      <dsp:spPr>
        <a:xfrm>
          <a:off x="4112038" y="0"/>
          <a:ext cx="6934041" cy="5570313"/>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139700">
            <a:schemeClr val="accent1">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endParaRPr lang="en-GB" sz="2400" kern="1200" dirty="0">
            <a:solidFill>
              <a:schemeClr val="bg1"/>
            </a:solidFill>
          </a:endParaRPr>
        </a:p>
      </dsp:txBody>
      <dsp:txXfrm rot="16200000">
        <a:off x="2521614" y="1590424"/>
        <a:ext cx="4567656" cy="1386808"/>
      </dsp:txXfrm>
    </dsp:sp>
    <dsp:sp modelId="{2935AAE8-B8D1-45DB-9549-C1A12FA52F2C}">
      <dsp:nvSpPr>
        <dsp:cNvPr id="0" name=""/>
        <dsp:cNvSpPr/>
      </dsp:nvSpPr>
      <dsp:spPr>
        <a:xfrm rot="5400000">
          <a:off x="3942628" y="2096963"/>
          <a:ext cx="349644" cy="297321"/>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60BEA8-C57C-4644-9AFA-616C131C55B8}">
      <dsp:nvSpPr>
        <dsp:cNvPr id="0" name=""/>
        <dsp:cNvSpPr/>
      </dsp:nvSpPr>
      <dsp:spPr>
        <a:xfrm>
          <a:off x="5139834" y="0"/>
          <a:ext cx="5165860" cy="55703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marL="0" lvl="0" indent="0" algn="l" defTabSz="2889250">
            <a:lnSpc>
              <a:spcPct val="90000"/>
            </a:lnSpc>
            <a:spcBef>
              <a:spcPct val="0"/>
            </a:spcBef>
            <a:spcAft>
              <a:spcPct val="35000"/>
            </a:spcAft>
            <a:buFont typeface="Wingdings" panose="05000000000000000000" pitchFamily="2" charset="2"/>
            <a:buNone/>
          </a:pPr>
          <a:endParaRPr lang="en-GB" sz="6500" kern="1200" dirty="0">
            <a:solidFill>
              <a:schemeClr val="bg1"/>
            </a:solidFill>
          </a:endParaRPr>
        </a:p>
      </dsp:txBody>
      <dsp:txXfrm>
        <a:off x="5139834" y="0"/>
        <a:ext cx="5165860" cy="55703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8C307-8B61-4DB4-93A2-CF3DB1A27545}">
      <dsp:nvSpPr>
        <dsp:cNvPr id="0" name=""/>
        <dsp:cNvSpPr/>
      </dsp:nvSpPr>
      <dsp:spPr>
        <a:xfrm>
          <a:off x="8" y="264763"/>
          <a:ext cx="6526412" cy="5586123"/>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139700">
            <a:schemeClr val="accent1">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0" tIns="180000" rIns="252000" bIns="0" numCol="1" spcCol="1270" anchor="t" anchorCtr="0">
          <a:noAutofit/>
        </a:bodyPr>
        <a:lstStyle/>
        <a:p>
          <a:pPr marL="0" lvl="0" indent="0" algn="r" defTabSz="800100">
            <a:lnSpc>
              <a:spcPct val="90000"/>
            </a:lnSpc>
            <a:spcBef>
              <a:spcPct val="0"/>
            </a:spcBef>
            <a:spcAft>
              <a:spcPct val="35000"/>
            </a:spcAft>
            <a:buNone/>
          </a:pPr>
          <a:endParaRPr lang="en-GB" sz="1800" b="1" kern="1200" dirty="0">
            <a:solidFill>
              <a:schemeClr val="bg1"/>
            </a:solidFill>
            <a:effectLst/>
            <a:latin typeface="Calibri" panose="020F0502020204030204" pitchFamily="34" charset="0"/>
            <a:cs typeface="Times New Roman" panose="02020603050405020304" pitchFamily="18" charset="0"/>
          </a:endParaRPr>
        </a:p>
        <a:p>
          <a:pPr marL="0" lvl="0" indent="0" algn="r" defTabSz="800100">
            <a:lnSpc>
              <a:spcPct val="90000"/>
            </a:lnSpc>
            <a:spcBef>
              <a:spcPct val="0"/>
            </a:spcBef>
            <a:spcAft>
              <a:spcPct val="35000"/>
            </a:spcAft>
            <a:buNone/>
          </a:pPr>
          <a:endParaRPr lang="en-GB" sz="1800" kern="1200" dirty="0">
            <a:solidFill>
              <a:schemeClr val="bg1"/>
            </a:solidFill>
          </a:endParaRPr>
        </a:p>
      </dsp:txBody>
      <dsp:txXfrm rot="16200000">
        <a:off x="-1637660" y="1902433"/>
        <a:ext cx="4580621" cy="1305282"/>
      </dsp:txXfrm>
    </dsp:sp>
    <dsp:sp modelId="{637D36F2-235B-44C7-9F13-2FCD88805C26}">
      <dsp:nvSpPr>
        <dsp:cNvPr id="0" name=""/>
        <dsp:cNvSpPr/>
      </dsp:nvSpPr>
      <dsp:spPr>
        <a:xfrm>
          <a:off x="995941" y="264763"/>
          <a:ext cx="4862177" cy="558612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88000" rIns="0" bIns="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GB" sz="2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Unseen Adults</a:t>
          </a:r>
          <a:endParaRPr lang="en-GB" sz="2400" kern="1200" dirty="0"/>
        </a:p>
        <a:p>
          <a:pPr marL="0" lvl="0" indent="0" algn="l" defTabSz="1066800">
            <a:lnSpc>
              <a:spcPct val="90000"/>
            </a:lnSpc>
            <a:spcBef>
              <a:spcPct val="0"/>
            </a:spcBef>
            <a:spcAft>
              <a:spcPct val="35000"/>
            </a:spcAft>
            <a:buFont typeface="Arial" panose="020B0604020202020204" pitchFamily="34" charset="0"/>
            <a:buNone/>
          </a:pPr>
          <a:r>
            <a:rPr lang="en-GB" sz="2200" kern="1200" dirty="0"/>
            <a:t>It was evident this was a busy household and adults unknown to practitioners were often present during visits</a:t>
          </a:r>
        </a:p>
        <a:p>
          <a:pPr marL="0" lvl="0" indent="0" algn="l" defTabSz="1066800">
            <a:lnSpc>
              <a:spcPct val="90000"/>
            </a:lnSpc>
            <a:spcBef>
              <a:spcPct val="0"/>
            </a:spcBef>
            <a:spcAft>
              <a:spcPct val="35000"/>
            </a:spcAft>
            <a:buFont typeface="Arial" panose="020B0604020202020204" pitchFamily="34" charset="0"/>
            <a:buNone/>
          </a:pPr>
          <a:r>
            <a:rPr lang="en-GB" sz="2200" kern="1200" dirty="0"/>
            <a:t>This was noted by practitioners, but not tenaciously pursued and not through the lens of additional household members posing a risk or indeed understanding how they were involved with the children’s daily lives</a:t>
          </a:r>
        </a:p>
        <a:p>
          <a:pPr marL="0" lvl="0" indent="0" algn="l" defTabSz="1066800">
            <a:lnSpc>
              <a:spcPct val="90000"/>
            </a:lnSpc>
            <a:spcBef>
              <a:spcPct val="0"/>
            </a:spcBef>
            <a:spcAft>
              <a:spcPct val="35000"/>
            </a:spcAft>
            <a:buFont typeface="Arial" panose="020B0604020202020204" pitchFamily="34" charset="0"/>
            <a:buNone/>
          </a:pPr>
          <a:r>
            <a:rPr lang="en-GB" sz="2200" kern="1200" dirty="0"/>
            <a:t>Practitioners need to be more inquisitive and ask questions about unknown visitors</a:t>
          </a:r>
        </a:p>
        <a:p>
          <a:pPr marL="0" lvl="0" indent="0" algn="l" defTabSz="1066800">
            <a:lnSpc>
              <a:spcPct val="90000"/>
            </a:lnSpc>
            <a:spcBef>
              <a:spcPct val="0"/>
            </a:spcBef>
            <a:spcAft>
              <a:spcPct val="35000"/>
            </a:spcAft>
            <a:buFont typeface="Arial" panose="020B0604020202020204" pitchFamily="34" charset="0"/>
            <a:buNone/>
          </a:pPr>
          <a:r>
            <a:rPr lang="en-GB" sz="2200" kern="1200" dirty="0"/>
            <a:t>Agency assessments should be extended to include all adults involved with the children</a:t>
          </a:r>
          <a:endParaRPr lang="en-GB" sz="22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dsp:txBody>
      <dsp:txXfrm>
        <a:off x="995941" y="264763"/>
        <a:ext cx="4862177" cy="5586123"/>
      </dsp:txXfrm>
    </dsp:sp>
    <dsp:sp modelId="{0C3F8BFF-6F7C-4027-A49F-C59718673791}">
      <dsp:nvSpPr>
        <dsp:cNvPr id="0" name=""/>
        <dsp:cNvSpPr/>
      </dsp:nvSpPr>
      <dsp:spPr>
        <a:xfrm>
          <a:off x="6605978" y="381951"/>
          <a:ext cx="2259517" cy="271142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endParaRPr lang="en-GB" sz="1400" kern="1200" dirty="0">
            <a:solidFill>
              <a:schemeClr val="bg1"/>
            </a:solidFill>
          </a:endParaRPr>
        </a:p>
      </dsp:txBody>
      <dsp:txXfrm rot="16200000">
        <a:off x="5720248" y="1267682"/>
        <a:ext cx="2223365" cy="451903"/>
      </dsp:txXfrm>
    </dsp:sp>
    <dsp:sp modelId="{E4975909-0CC9-492D-A6D2-42F4074EFEFA}">
      <dsp:nvSpPr>
        <dsp:cNvPr id="0" name=""/>
        <dsp:cNvSpPr/>
      </dsp:nvSpPr>
      <dsp:spPr>
        <a:xfrm rot="5400000">
          <a:off x="6418110" y="2420799"/>
          <a:ext cx="398331" cy="338927"/>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A3B698-4B82-4656-B4BB-D246D0218439}">
      <dsp:nvSpPr>
        <dsp:cNvPr id="0" name=""/>
        <dsp:cNvSpPr/>
      </dsp:nvSpPr>
      <dsp:spPr>
        <a:xfrm>
          <a:off x="7057882" y="381951"/>
          <a:ext cx="1683340" cy="27114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0861" rIns="0" bIns="0" numCol="1" spcCol="1270" anchor="t" anchorCtr="0">
          <a:noAutofit/>
        </a:bodyPr>
        <a:lstStyle/>
        <a:p>
          <a:pPr marL="0" lvl="0" indent="0" algn="l" defTabSz="400050">
            <a:lnSpc>
              <a:spcPct val="90000"/>
            </a:lnSpc>
            <a:spcBef>
              <a:spcPct val="0"/>
            </a:spcBef>
            <a:spcAft>
              <a:spcPct val="35000"/>
            </a:spcAft>
            <a:buFont typeface="Wingdings" panose="05000000000000000000" pitchFamily="2" charset="2"/>
            <a:buNone/>
          </a:pPr>
          <a:r>
            <a:rPr lang="en-GB" sz="9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Recognising Harm for Children with Disabilities</a:t>
          </a:r>
          <a:endParaRPr lang="en-GB" sz="900" b="0" kern="1200" dirty="0"/>
        </a:p>
        <a:p>
          <a:pPr marL="0" lvl="0" indent="0" algn="l" defTabSz="400050">
            <a:lnSpc>
              <a:spcPct val="90000"/>
            </a:lnSpc>
            <a:spcBef>
              <a:spcPct val="0"/>
            </a:spcBef>
            <a:spcAft>
              <a:spcPct val="35000"/>
            </a:spcAft>
            <a:buFont typeface="Wingdings" panose="05000000000000000000" pitchFamily="2" charset="2"/>
            <a:buNone/>
          </a:pPr>
          <a:r>
            <a:rPr lang="en-GB" sz="900" b="0" kern="1200" dirty="0"/>
            <a:t>Maltreatment of children who are disabled or have chronic illness can be ‘hidden in plain sight’ with the disability being seen first and the possibility of abuse not considered</a:t>
          </a:r>
        </a:p>
        <a:p>
          <a:pPr marL="0" lvl="0" indent="0" algn="l" defTabSz="400050">
            <a:lnSpc>
              <a:spcPct val="90000"/>
            </a:lnSpc>
            <a:spcBef>
              <a:spcPct val="0"/>
            </a:spcBef>
            <a:spcAft>
              <a:spcPct val="35000"/>
            </a:spcAft>
            <a:buNone/>
          </a:pPr>
          <a:r>
            <a:rPr lang="en-GB" sz="900" b="0" kern="1200" dirty="0"/>
            <a:t>Children with learning disabilities are at greater risk of abuse and may only display their distress through behaviour</a:t>
          </a:r>
        </a:p>
        <a:p>
          <a:pPr marL="0" lvl="0" indent="0" algn="l" defTabSz="400050">
            <a:lnSpc>
              <a:spcPct val="90000"/>
            </a:lnSpc>
            <a:spcBef>
              <a:spcPct val="0"/>
            </a:spcBef>
            <a:spcAft>
              <a:spcPct val="35000"/>
            </a:spcAft>
            <a:buNone/>
          </a:pPr>
          <a:r>
            <a:rPr lang="en-GB" sz="900" b="0" kern="1200" dirty="0"/>
            <a:t>Practitioners should not assume that challenging behaviour in a child with a learning disability is due to their underlying condition or parenting and should take a holistic approach that considers possible alternative causes </a:t>
          </a:r>
          <a:endParaRPr lang="en-GB" sz="900" b="0" kern="1200" dirty="0">
            <a:solidFill>
              <a:schemeClr val="bg1"/>
            </a:solidFill>
          </a:endParaRPr>
        </a:p>
        <a:p>
          <a:pPr marL="0" lvl="0" indent="0" algn="l" defTabSz="400050">
            <a:lnSpc>
              <a:spcPct val="90000"/>
            </a:lnSpc>
            <a:spcBef>
              <a:spcPct val="0"/>
            </a:spcBef>
            <a:spcAft>
              <a:spcPct val="35000"/>
            </a:spcAft>
            <a:buFont typeface="Wingdings" panose="05000000000000000000" pitchFamily="2" charset="2"/>
            <a:buNone/>
          </a:pPr>
          <a:endParaRPr lang="en-GB" sz="900" b="1" kern="1200" dirty="0"/>
        </a:p>
      </dsp:txBody>
      <dsp:txXfrm>
        <a:off x="7057882" y="381951"/>
        <a:ext cx="1683340" cy="2711420"/>
      </dsp:txXfrm>
    </dsp:sp>
    <dsp:sp modelId="{95C35735-C474-4647-893C-7F6F88AFCED9}">
      <dsp:nvSpPr>
        <dsp:cNvPr id="0" name=""/>
        <dsp:cNvSpPr/>
      </dsp:nvSpPr>
      <dsp:spPr>
        <a:xfrm>
          <a:off x="8905037" y="375145"/>
          <a:ext cx="2259517" cy="271142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marL="0" lvl="0" indent="0" algn="r" defTabSz="1155700">
            <a:lnSpc>
              <a:spcPct val="90000"/>
            </a:lnSpc>
            <a:spcBef>
              <a:spcPct val="0"/>
            </a:spcBef>
            <a:spcAft>
              <a:spcPct val="35000"/>
            </a:spcAft>
            <a:buNone/>
          </a:pPr>
          <a:endParaRPr lang="en-GB" sz="2600" kern="1200" dirty="0">
            <a:solidFill>
              <a:schemeClr val="bg1"/>
            </a:solidFill>
          </a:endParaRPr>
        </a:p>
      </dsp:txBody>
      <dsp:txXfrm rot="16200000">
        <a:off x="8019307" y="1260876"/>
        <a:ext cx="2223365" cy="451903"/>
      </dsp:txXfrm>
    </dsp:sp>
    <dsp:sp modelId="{2935AAE8-B8D1-45DB-9549-C1A12FA52F2C}">
      <dsp:nvSpPr>
        <dsp:cNvPr id="0" name=""/>
        <dsp:cNvSpPr/>
      </dsp:nvSpPr>
      <dsp:spPr>
        <a:xfrm rot="5400000">
          <a:off x="8756711" y="2420799"/>
          <a:ext cx="398331" cy="338927"/>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60BEA8-C57C-4644-9AFA-616C131C55B8}">
      <dsp:nvSpPr>
        <dsp:cNvPr id="0" name=""/>
        <dsp:cNvSpPr/>
      </dsp:nvSpPr>
      <dsp:spPr>
        <a:xfrm>
          <a:off x="9356941" y="375145"/>
          <a:ext cx="1683340" cy="27114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t" anchorCtr="0">
          <a:noAutofit/>
        </a:bodyPr>
        <a:lstStyle/>
        <a:p>
          <a:pPr marL="0" lvl="0" indent="0" algn="l" defTabSz="355600">
            <a:lnSpc>
              <a:spcPct val="90000"/>
            </a:lnSpc>
            <a:spcBef>
              <a:spcPct val="0"/>
            </a:spcBef>
            <a:spcAft>
              <a:spcPct val="35000"/>
            </a:spcAft>
            <a:buFont typeface="Wingdings" panose="05000000000000000000" pitchFamily="2" charset="2"/>
            <a:buNone/>
          </a:pPr>
          <a:r>
            <a:rPr lang="en-GB" sz="800" b="1" kern="1200" dirty="0">
              <a:solidFill>
                <a:schemeClr val="bg1"/>
              </a:solidFill>
            </a:rPr>
            <a:t>Children’s Lived Experience</a:t>
          </a:r>
          <a:endParaRPr lang="en-GB" sz="800" b="1" kern="1200" dirty="0">
            <a:solidFill>
              <a:schemeClr val="bg1"/>
            </a:solidFill>
            <a:effectLst/>
            <a:cs typeface="Times New Roman" panose="02020603050405020304" pitchFamily="18" charset="0"/>
          </a:endParaRPr>
        </a:p>
        <a:p>
          <a:pPr marL="0" lvl="0" indent="0" algn="l" defTabSz="355600">
            <a:lnSpc>
              <a:spcPct val="90000"/>
            </a:lnSpc>
            <a:spcBef>
              <a:spcPct val="0"/>
            </a:spcBef>
            <a:spcAft>
              <a:spcPct val="35000"/>
            </a:spcAft>
            <a:buFont typeface="Wingdings" panose="05000000000000000000" pitchFamily="2" charset="2"/>
            <a:buNone/>
          </a:pPr>
          <a:r>
            <a:rPr lang="en-GB" sz="800" b="0" kern="1200" dirty="0">
              <a:solidFill>
                <a:schemeClr val="bg1"/>
              </a:solidFill>
              <a:effectLst/>
              <a:cs typeface="Times New Roman" panose="02020603050405020304" pitchFamily="18" charset="0"/>
            </a:rPr>
            <a:t>One of the core principles of effective safeguarding practice is a child centred approach which is focused on understanding the lived experience of children – children who have developmental or communication needs can effectively be hidden from view</a:t>
          </a:r>
          <a:endParaRPr lang="en-GB" sz="800" b="0" kern="1200" dirty="0">
            <a:solidFill>
              <a:schemeClr val="bg1"/>
            </a:solidFill>
          </a:endParaRPr>
        </a:p>
        <a:p>
          <a:pPr marL="0" lvl="0" indent="0" algn="l" defTabSz="355600">
            <a:lnSpc>
              <a:spcPct val="90000"/>
            </a:lnSpc>
            <a:spcBef>
              <a:spcPct val="0"/>
            </a:spcBef>
            <a:spcAft>
              <a:spcPct val="35000"/>
            </a:spcAft>
            <a:buFont typeface="Wingdings" panose="05000000000000000000" pitchFamily="2" charset="2"/>
            <a:buNone/>
          </a:pPr>
          <a:r>
            <a:rPr lang="en-GB" sz="800" b="0" kern="1200" dirty="0">
              <a:solidFill>
                <a:schemeClr val="bg1"/>
              </a:solidFill>
              <a:effectLst/>
              <a:cs typeface="Times New Roman" panose="02020603050405020304" pitchFamily="18" charset="0"/>
            </a:rPr>
            <a:t>There is little evidence of agencies considering speaking to or carrying out a piece of work with the children to consider the wider involvement of family members in a holistic assessment to afford early identification of risk</a:t>
          </a:r>
        </a:p>
        <a:p>
          <a:pPr marL="0" lvl="0" indent="0" algn="l" defTabSz="355600">
            <a:lnSpc>
              <a:spcPct val="90000"/>
            </a:lnSpc>
            <a:spcBef>
              <a:spcPct val="0"/>
            </a:spcBef>
            <a:spcAft>
              <a:spcPct val="35000"/>
            </a:spcAft>
            <a:buFont typeface="Wingdings" panose="05000000000000000000" pitchFamily="2" charset="2"/>
            <a:buNone/>
          </a:pPr>
          <a:r>
            <a:rPr lang="en-GB" sz="800" b="0" kern="1200" dirty="0">
              <a:solidFill>
                <a:schemeClr val="bg1"/>
              </a:solidFill>
              <a:effectLst/>
              <a:cs typeface="Times New Roman" panose="02020603050405020304" pitchFamily="18" charset="0"/>
            </a:rPr>
            <a:t>Assessments did not place the children’s lived experiences in the context of their parent’s own backgrounds and their immediate and wider family and how this might impact on their ability to</a:t>
          </a:r>
          <a:r>
            <a:rPr lang="en-GB" sz="900" b="1" kern="1200" dirty="0">
              <a:solidFill>
                <a:schemeClr val="bg1"/>
              </a:solidFill>
              <a:effectLst/>
              <a:cs typeface="Times New Roman" panose="02020603050405020304" pitchFamily="18" charset="0"/>
            </a:rPr>
            <a:t> </a:t>
          </a:r>
          <a:r>
            <a:rPr lang="en-GB" sz="800" b="0" kern="1200" dirty="0">
              <a:solidFill>
                <a:schemeClr val="bg1"/>
              </a:solidFill>
              <a:effectLst/>
              <a:cs typeface="Times New Roman" panose="02020603050405020304" pitchFamily="18" charset="0"/>
            </a:rPr>
            <a:t>protect </a:t>
          </a:r>
        </a:p>
        <a:p>
          <a:pPr marL="0" lvl="0" indent="0" algn="l" defTabSz="400050">
            <a:lnSpc>
              <a:spcPct val="90000"/>
            </a:lnSpc>
            <a:spcBef>
              <a:spcPct val="0"/>
            </a:spcBef>
            <a:spcAft>
              <a:spcPct val="35000"/>
            </a:spcAft>
            <a:buFont typeface="Wingdings" panose="05000000000000000000" pitchFamily="2" charset="2"/>
            <a:buNone/>
          </a:pPr>
          <a:endParaRPr lang="en-GB" sz="900" b="1" kern="1200" dirty="0">
            <a:solidFill>
              <a:schemeClr val="bg1"/>
            </a:solidFill>
            <a:effectLst/>
            <a:cs typeface="Times New Roman" panose="02020603050405020304" pitchFamily="18" charset="0"/>
          </a:endParaRPr>
        </a:p>
      </dsp:txBody>
      <dsp:txXfrm>
        <a:off x="9356941" y="375145"/>
        <a:ext cx="1683340" cy="27114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8C307-8B61-4DB4-93A2-CF3DB1A27545}">
      <dsp:nvSpPr>
        <dsp:cNvPr id="0" name=""/>
        <dsp:cNvSpPr/>
      </dsp:nvSpPr>
      <dsp:spPr>
        <a:xfrm>
          <a:off x="5766" y="132998"/>
          <a:ext cx="2244886" cy="2693863"/>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endParaRPr lang="en-GB" sz="2500" kern="1200" dirty="0">
            <a:solidFill>
              <a:schemeClr val="bg1"/>
            </a:solidFill>
          </a:endParaRPr>
        </a:p>
      </dsp:txBody>
      <dsp:txXfrm rot="16200000">
        <a:off x="-874229" y="1012993"/>
        <a:ext cx="2208967" cy="448977"/>
      </dsp:txXfrm>
    </dsp:sp>
    <dsp:sp modelId="{637D36F2-235B-44C7-9F13-2FCD88805C26}">
      <dsp:nvSpPr>
        <dsp:cNvPr id="0" name=""/>
        <dsp:cNvSpPr/>
      </dsp:nvSpPr>
      <dsp:spPr>
        <a:xfrm>
          <a:off x="454743" y="132998"/>
          <a:ext cx="1672440" cy="269386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0861" rIns="0" bIns="0" numCol="1" spcCol="1270" anchor="t" anchorCtr="0">
          <a:noAutofit/>
        </a:bodyPr>
        <a:lstStyle/>
        <a:p>
          <a:pPr marL="0" lvl="0" indent="0" algn="l" defTabSz="400050">
            <a:lnSpc>
              <a:spcPct val="90000"/>
            </a:lnSpc>
            <a:spcBef>
              <a:spcPct val="0"/>
            </a:spcBef>
            <a:spcAft>
              <a:spcPct val="35000"/>
            </a:spcAft>
            <a:buFont typeface="Courier New" panose="02070309020205020404" pitchFamily="49" charset="0"/>
            <a:buNone/>
          </a:pPr>
          <a:r>
            <a:rPr lang="en-GB" sz="9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Unseen Adults</a:t>
          </a:r>
          <a:endParaRPr lang="en-GB" sz="900" b="0" kern="1200" dirty="0"/>
        </a:p>
        <a:p>
          <a:pPr marL="0" lvl="0" indent="0" algn="l" defTabSz="400050">
            <a:lnSpc>
              <a:spcPct val="90000"/>
            </a:lnSpc>
            <a:spcBef>
              <a:spcPct val="0"/>
            </a:spcBef>
            <a:spcAft>
              <a:spcPct val="35000"/>
            </a:spcAft>
            <a:buFont typeface="Courier New" panose="02070309020205020404" pitchFamily="49" charset="0"/>
            <a:buNone/>
          </a:pPr>
          <a:r>
            <a:rPr lang="en-GB" sz="900" b="0" kern="1200" dirty="0"/>
            <a:t>It was evident this was a busy household and adults unknown to practitioners were often present during visits</a:t>
          </a:r>
        </a:p>
        <a:p>
          <a:pPr marL="0" lvl="0" indent="0" algn="l" defTabSz="400050">
            <a:lnSpc>
              <a:spcPct val="90000"/>
            </a:lnSpc>
            <a:spcBef>
              <a:spcPct val="0"/>
            </a:spcBef>
            <a:spcAft>
              <a:spcPct val="35000"/>
            </a:spcAft>
            <a:buNone/>
          </a:pPr>
          <a:r>
            <a:rPr lang="en-GB" sz="900" b="0" kern="1200" dirty="0"/>
            <a:t>This was noted by practitioners, but not tenaciously pursued and not through the lens of additional household members posing a risk or indeed understanding how they were involved with the children’s daily lives</a:t>
          </a:r>
        </a:p>
        <a:p>
          <a:pPr marL="0" lvl="0" indent="0" algn="l" defTabSz="400050">
            <a:lnSpc>
              <a:spcPct val="90000"/>
            </a:lnSpc>
            <a:spcBef>
              <a:spcPct val="0"/>
            </a:spcBef>
            <a:spcAft>
              <a:spcPct val="35000"/>
            </a:spcAft>
            <a:buNone/>
          </a:pPr>
          <a:r>
            <a:rPr lang="en-GB" sz="900" b="0" kern="1200" dirty="0"/>
            <a:t>Practitioners need to be more inquisitive</a:t>
          </a:r>
        </a:p>
        <a:p>
          <a:pPr marL="0" lvl="0" indent="0" algn="l" defTabSz="400050">
            <a:lnSpc>
              <a:spcPct val="90000"/>
            </a:lnSpc>
            <a:spcBef>
              <a:spcPct val="0"/>
            </a:spcBef>
            <a:spcAft>
              <a:spcPct val="35000"/>
            </a:spcAft>
            <a:buNone/>
          </a:pPr>
          <a:r>
            <a:rPr lang="en-GB" sz="900" b="0" kern="1200" dirty="0"/>
            <a:t>Agency assessments should be extended to include all adults involved with the children</a:t>
          </a:r>
          <a:endParaRPr lang="en-GB" sz="900" b="0" kern="1200" dirty="0">
            <a:solidFill>
              <a:schemeClr val="bg1"/>
            </a:solidFill>
          </a:endParaRPr>
        </a:p>
        <a:p>
          <a:pPr marL="0" lvl="0" indent="0" algn="l" defTabSz="444500">
            <a:lnSpc>
              <a:spcPct val="90000"/>
            </a:lnSpc>
            <a:spcBef>
              <a:spcPct val="0"/>
            </a:spcBef>
            <a:spcAft>
              <a:spcPct val="35000"/>
            </a:spcAft>
            <a:buFont typeface="Courier New" panose="02070309020205020404" pitchFamily="49" charset="0"/>
            <a:buNone/>
          </a:pPr>
          <a:endParaRPr lang="en-GB" sz="1000" b="1" kern="1200" dirty="0"/>
        </a:p>
        <a:p>
          <a:pPr marL="0" lvl="0" indent="0" algn="l" defTabSz="444500">
            <a:lnSpc>
              <a:spcPct val="90000"/>
            </a:lnSpc>
            <a:spcBef>
              <a:spcPct val="0"/>
            </a:spcBef>
            <a:spcAft>
              <a:spcPct val="35000"/>
            </a:spcAft>
            <a:buNone/>
          </a:pPr>
          <a:endParaRPr lang="en-GB" sz="1000" kern="1200" dirty="0">
            <a:solidFill>
              <a:schemeClr val="bg1"/>
            </a:solidFill>
          </a:endParaRPr>
        </a:p>
      </dsp:txBody>
      <dsp:txXfrm>
        <a:off x="454743" y="132998"/>
        <a:ext cx="1672440" cy="2693863"/>
      </dsp:txXfrm>
    </dsp:sp>
    <dsp:sp modelId="{0C3F8BFF-6F7C-4027-A49F-C59718673791}">
      <dsp:nvSpPr>
        <dsp:cNvPr id="0" name=""/>
        <dsp:cNvSpPr/>
      </dsp:nvSpPr>
      <dsp:spPr>
        <a:xfrm>
          <a:off x="2349360" y="0"/>
          <a:ext cx="6223273" cy="5716377"/>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139700">
            <a:schemeClr val="accent1">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endParaRPr lang="en-GB" sz="2400" kern="1200" dirty="0">
            <a:solidFill>
              <a:schemeClr val="bg1"/>
            </a:solidFill>
          </a:endParaRPr>
        </a:p>
      </dsp:txBody>
      <dsp:txXfrm rot="16200000">
        <a:off x="627972" y="1721387"/>
        <a:ext cx="4687429" cy="1244654"/>
      </dsp:txXfrm>
    </dsp:sp>
    <dsp:sp modelId="{E4975909-0CC9-492D-A6D2-42F4074EFEFA}">
      <dsp:nvSpPr>
        <dsp:cNvPr id="0" name=""/>
        <dsp:cNvSpPr/>
      </dsp:nvSpPr>
      <dsp:spPr>
        <a:xfrm rot="5400000">
          <a:off x="2142531" y="2273658"/>
          <a:ext cx="395833" cy="33673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A3B698-4B82-4656-B4BB-D246D0218439}">
      <dsp:nvSpPr>
        <dsp:cNvPr id="0" name=""/>
        <dsp:cNvSpPr/>
      </dsp:nvSpPr>
      <dsp:spPr>
        <a:xfrm>
          <a:off x="3305581" y="0"/>
          <a:ext cx="4636338" cy="571637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88000" rIns="0" bIns="0" numCol="1" spcCol="1270" anchor="t" anchorCtr="0">
          <a:noAutofit/>
        </a:bodyPr>
        <a:lstStyle/>
        <a:p>
          <a:pPr marL="0" lvl="0" indent="0" algn="l" defTabSz="1155700">
            <a:lnSpc>
              <a:spcPct val="90000"/>
            </a:lnSpc>
            <a:spcBef>
              <a:spcPct val="0"/>
            </a:spcBef>
            <a:spcAft>
              <a:spcPct val="35000"/>
            </a:spcAft>
            <a:buNone/>
          </a:pPr>
          <a:r>
            <a:rPr lang="en-GB" sz="2600" b="1" kern="1200" dirty="0"/>
            <a:t>Recognising Harm for Children with Disabilities</a:t>
          </a:r>
          <a:endParaRPr lang="en-GB" sz="2600" b="1" kern="1200" dirty="0">
            <a:solidFill>
              <a:schemeClr val="bg1"/>
            </a:solidFill>
          </a:endParaRPr>
        </a:p>
        <a:p>
          <a:pPr marL="0" lvl="0" indent="0" algn="l" defTabSz="889000">
            <a:lnSpc>
              <a:spcPct val="90000"/>
            </a:lnSpc>
            <a:spcBef>
              <a:spcPct val="0"/>
            </a:spcBef>
            <a:spcAft>
              <a:spcPct val="35000"/>
            </a:spcAft>
            <a:buNone/>
          </a:pPr>
          <a:r>
            <a:rPr lang="en-GB" sz="2000" kern="1200" dirty="0"/>
            <a:t>Maltreatment of children who are disabled or have chronic illness can be ‘hidden in plain sight’ with the disability being seen first and the possibility of abuse not considered</a:t>
          </a:r>
        </a:p>
        <a:p>
          <a:pPr marL="0" lvl="0" indent="0" algn="l" defTabSz="889000">
            <a:lnSpc>
              <a:spcPct val="90000"/>
            </a:lnSpc>
            <a:spcBef>
              <a:spcPct val="0"/>
            </a:spcBef>
            <a:spcAft>
              <a:spcPct val="35000"/>
            </a:spcAft>
            <a:buNone/>
          </a:pPr>
          <a:r>
            <a:rPr lang="en-GB" sz="2000" kern="1200" dirty="0"/>
            <a:t>Children with learning disabilities are at greater risk of abuse and may only display their distress through behaviour</a:t>
          </a:r>
        </a:p>
        <a:p>
          <a:pPr marL="0" lvl="0" indent="0" algn="l" defTabSz="889000">
            <a:lnSpc>
              <a:spcPct val="90000"/>
            </a:lnSpc>
            <a:spcBef>
              <a:spcPct val="0"/>
            </a:spcBef>
            <a:spcAft>
              <a:spcPct val="35000"/>
            </a:spcAft>
            <a:buNone/>
          </a:pPr>
          <a:r>
            <a:rPr lang="en-GB" sz="2000" kern="1200" dirty="0"/>
            <a:t>Practitioners should not assume that challenging behaviour in a child with a learning disability is due to their underlying condition or parenting and should take a holistic approach that considers possible alternative causes </a:t>
          </a:r>
        </a:p>
        <a:p>
          <a:pPr marL="0" lvl="0" indent="0" algn="l" defTabSz="1244600">
            <a:lnSpc>
              <a:spcPct val="90000"/>
            </a:lnSpc>
            <a:spcBef>
              <a:spcPct val="0"/>
            </a:spcBef>
            <a:spcAft>
              <a:spcPct val="35000"/>
            </a:spcAft>
            <a:buFont typeface="Wingdings" panose="05000000000000000000" pitchFamily="2" charset="2"/>
            <a:buNone/>
          </a:pPr>
          <a:endParaRPr lang="en-GB" sz="2800" kern="1200" dirty="0">
            <a:solidFill>
              <a:schemeClr val="bg1"/>
            </a:solidFill>
          </a:endParaRPr>
        </a:p>
      </dsp:txBody>
      <dsp:txXfrm>
        <a:off x="3305581" y="0"/>
        <a:ext cx="4636338" cy="5716377"/>
      </dsp:txXfrm>
    </dsp:sp>
    <dsp:sp modelId="{95C35735-C474-4647-893C-7F6F88AFCED9}">
      <dsp:nvSpPr>
        <dsp:cNvPr id="0" name=""/>
        <dsp:cNvSpPr/>
      </dsp:nvSpPr>
      <dsp:spPr>
        <a:xfrm>
          <a:off x="8631067" y="132998"/>
          <a:ext cx="2244886" cy="2693863"/>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endParaRPr lang="en-GB" sz="2500" kern="1200" dirty="0">
            <a:solidFill>
              <a:schemeClr val="bg1"/>
            </a:solidFill>
          </a:endParaRPr>
        </a:p>
      </dsp:txBody>
      <dsp:txXfrm rot="16200000">
        <a:off x="7751072" y="1012993"/>
        <a:ext cx="2208967" cy="448977"/>
      </dsp:txXfrm>
    </dsp:sp>
    <dsp:sp modelId="{2935AAE8-B8D1-45DB-9549-C1A12FA52F2C}">
      <dsp:nvSpPr>
        <dsp:cNvPr id="0" name=""/>
        <dsp:cNvSpPr/>
      </dsp:nvSpPr>
      <dsp:spPr>
        <a:xfrm rot="5400000">
          <a:off x="8444375" y="2273658"/>
          <a:ext cx="395833" cy="33673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60BEA8-C57C-4644-9AFA-616C131C55B8}">
      <dsp:nvSpPr>
        <dsp:cNvPr id="0" name=""/>
        <dsp:cNvSpPr/>
      </dsp:nvSpPr>
      <dsp:spPr>
        <a:xfrm>
          <a:off x="9080044" y="132998"/>
          <a:ext cx="1672440" cy="269386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4003" rIns="0" bIns="0" numCol="1" spcCol="1270" anchor="t" anchorCtr="0">
          <a:noAutofit/>
        </a:bodyPr>
        <a:lstStyle/>
        <a:p>
          <a:pPr marL="0" lvl="0" indent="0" algn="l" defTabSz="311150">
            <a:lnSpc>
              <a:spcPct val="90000"/>
            </a:lnSpc>
            <a:spcBef>
              <a:spcPct val="0"/>
            </a:spcBef>
            <a:spcAft>
              <a:spcPct val="35000"/>
            </a:spcAft>
            <a:buFont typeface="Wingdings" panose="05000000000000000000" pitchFamily="2" charset="2"/>
            <a:buNone/>
          </a:pPr>
          <a:endParaRPr lang="en-GB" sz="700" b="0" kern="1200" dirty="0">
            <a:solidFill>
              <a:schemeClr val="bg1"/>
            </a:solidFill>
            <a:effectLst/>
            <a:cs typeface="Times New Roman" panose="02020603050405020304" pitchFamily="18" charset="0"/>
          </a:endParaRPr>
        </a:p>
        <a:p>
          <a:pPr marL="0" lvl="0" indent="0" algn="l" defTabSz="311150">
            <a:lnSpc>
              <a:spcPct val="90000"/>
            </a:lnSpc>
            <a:spcBef>
              <a:spcPct val="0"/>
            </a:spcBef>
            <a:spcAft>
              <a:spcPct val="35000"/>
            </a:spcAft>
            <a:buFont typeface="Wingdings" panose="05000000000000000000" pitchFamily="2" charset="2"/>
            <a:buNone/>
          </a:pPr>
          <a:r>
            <a:rPr lang="en-GB" sz="700" b="1" kern="1200" dirty="0">
              <a:solidFill>
                <a:schemeClr val="bg1"/>
              </a:solidFill>
            </a:rPr>
            <a:t>Children’s Lived Experience</a:t>
          </a:r>
          <a:endParaRPr lang="en-GB" sz="700" b="1" kern="1200" dirty="0">
            <a:solidFill>
              <a:schemeClr val="bg1"/>
            </a:solidFill>
            <a:effectLst/>
            <a:cs typeface="Times New Roman" panose="02020603050405020304" pitchFamily="18" charset="0"/>
          </a:endParaRPr>
        </a:p>
        <a:p>
          <a:pPr marL="0" lvl="0" indent="0" algn="l" defTabSz="311150">
            <a:lnSpc>
              <a:spcPct val="90000"/>
            </a:lnSpc>
            <a:spcBef>
              <a:spcPct val="0"/>
            </a:spcBef>
            <a:spcAft>
              <a:spcPct val="35000"/>
            </a:spcAft>
            <a:buFont typeface="Wingdings" panose="05000000000000000000" pitchFamily="2" charset="2"/>
            <a:buNone/>
          </a:pPr>
          <a:r>
            <a:rPr lang="en-GB" sz="700" b="0" kern="1200" dirty="0">
              <a:solidFill>
                <a:schemeClr val="bg1"/>
              </a:solidFill>
              <a:effectLst/>
              <a:cs typeface="Times New Roman" panose="02020603050405020304" pitchFamily="18" charset="0"/>
            </a:rPr>
            <a:t>One of the core principles of effective safeguarding practice is a child centred approach which is focused on understanding the lived experience of children – children who have developmental or communication needs can effectively be hidden from view</a:t>
          </a:r>
          <a:endParaRPr lang="en-GB" sz="700" b="0" kern="1200" dirty="0">
            <a:solidFill>
              <a:schemeClr val="bg1"/>
            </a:solidFill>
          </a:endParaRPr>
        </a:p>
        <a:p>
          <a:pPr marL="0" lvl="0" indent="0" algn="l" defTabSz="311150">
            <a:lnSpc>
              <a:spcPct val="90000"/>
            </a:lnSpc>
            <a:spcBef>
              <a:spcPct val="0"/>
            </a:spcBef>
            <a:spcAft>
              <a:spcPct val="35000"/>
            </a:spcAft>
            <a:buFont typeface="Wingdings" panose="05000000000000000000" pitchFamily="2" charset="2"/>
            <a:buNone/>
          </a:pPr>
          <a:r>
            <a:rPr lang="en-GB" sz="700" b="0" kern="1200" dirty="0">
              <a:solidFill>
                <a:schemeClr val="bg1"/>
              </a:solidFill>
              <a:effectLst/>
              <a:cs typeface="Times New Roman" panose="02020603050405020304" pitchFamily="18" charset="0"/>
            </a:rPr>
            <a:t>There is little evidence of agencies considering speaking to or carrying out a piece of work with the children to consider the wider involvement of family members in a holistic assessment to afford early identification of risk</a:t>
          </a:r>
        </a:p>
        <a:p>
          <a:pPr marL="0" lvl="0" indent="0" algn="l" defTabSz="311150">
            <a:lnSpc>
              <a:spcPct val="90000"/>
            </a:lnSpc>
            <a:spcBef>
              <a:spcPct val="0"/>
            </a:spcBef>
            <a:spcAft>
              <a:spcPct val="35000"/>
            </a:spcAft>
            <a:buFont typeface="Wingdings" panose="05000000000000000000" pitchFamily="2" charset="2"/>
            <a:buNone/>
          </a:pPr>
          <a:r>
            <a:rPr lang="en-GB" sz="700" b="0" kern="1200" dirty="0">
              <a:solidFill>
                <a:schemeClr val="bg1"/>
              </a:solidFill>
              <a:effectLst/>
              <a:cs typeface="Times New Roman" panose="02020603050405020304" pitchFamily="18" charset="0"/>
            </a:rPr>
            <a:t>Assessments did not place the children’s lived experiences in the context of their parent’s own backgrounds and their immediate and wider family and how this might impact on their ability to protect </a:t>
          </a:r>
        </a:p>
        <a:p>
          <a:pPr marL="0" lvl="0" indent="0" algn="l" defTabSz="311150">
            <a:lnSpc>
              <a:spcPct val="90000"/>
            </a:lnSpc>
            <a:spcBef>
              <a:spcPct val="0"/>
            </a:spcBef>
            <a:spcAft>
              <a:spcPct val="35000"/>
            </a:spcAft>
            <a:buFont typeface="Wingdings" panose="05000000000000000000" pitchFamily="2" charset="2"/>
            <a:buNone/>
          </a:pPr>
          <a:endParaRPr lang="en-GB" sz="700" b="1" kern="1200" dirty="0">
            <a:solidFill>
              <a:schemeClr val="bg1"/>
            </a:solidFill>
            <a:effectLst/>
            <a:cs typeface="Times New Roman" panose="02020603050405020304" pitchFamily="18" charset="0"/>
          </a:endParaRPr>
        </a:p>
      </dsp:txBody>
      <dsp:txXfrm>
        <a:off x="9080044" y="132998"/>
        <a:ext cx="1672440" cy="26938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8C307-8B61-4DB4-93A2-CF3DB1A27545}">
      <dsp:nvSpPr>
        <dsp:cNvPr id="0" name=""/>
        <dsp:cNvSpPr/>
      </dsp:nvSpPr>
      <dsp:spPr>
        <a:xfrm>
          <a:off x="28581" y="290743"/>
          <a:ext cx="1982145" cy="2378574"/>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endParaRPr lang="en-GB" sz="2200" kern="1200" dirty="0">
            <a:solidFill>
              <a:schemeClr val="bg1"/>
            </a:solidFill>
          </a:endParaRPr>
        </a:p>
      </dsp:txBody>
      <dsp:txXfrm rot="16200000">
        <a:off x="-748419" y="1067744"/>
        <a:ext cx="1950431" cy="396429"/>
      </dsp:txXfrm>
    </dsp:sp>
    <dsp:sp modelId="{637D36F2-235B-44C7-9F13-2FCD88805C26}">
      <dsp:nvSpPr>
        <dsp:cNvPr id="0" name=""/>
        <dsp:cNvSpPr/>
      </dsp:nvSpPr>
      <dsp:spPr>
        <a:xfrm>
          <a:off x="425010" y="290743"/>
          <a:ext cx="1476698" cy="237857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0861" rIns="0" bIns="0" numCol="1" spcCol="1270" anchor="t" anchorCtr="0">
          <a:noAutofit/>
        </a:bodyPr>
        <a:lstStyle/>
        <a:p>
          <a:pPr marL="0" lvl="0" indent="0" algn="l" defTabSz="400050">
            <a:lnSpc>
              <a:spcPct val="90000"/>
            </a:lnSpc>
            <a:spcBef>
              <a:spcPct val="0"/>
            </a:spcBef>
            <a:spcAft>
              <a:spcPct val="35000"/>
            </a:spcAft>
            <a:buFont typeface="Courier New" panose="02070309020205020404" pitchFamily="49" charset="0"/>
            <a:buNone/>
          </a:pPr>
          <a:r>
            <a:rPr lang="en-GB" sz="9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Unseen Adults</a:t>
          </a:r>
          <a:endParaRPr lang="en-GB" sz="900" b="0" kern="1200" dirty="0"/>
        </a:p>
        <a:p>
          <a:pPr marL="0" lvl="0" indent="0" algn="l" defTabSz="400050">
            <a:lnSpc>
              <a:spcPct val="90000"/>
            </a:lnSpc>
            <a:spcBef>
              <a:spcPct val="0"/>
            </a:spcBef>
            <a:spcAft>
              <a:spcPct val="35000"/>
            </a:spcAft>
            <a:buFont typeface="Courier New" panose="02070309020205020404" pitchFamily="49" charset="0"/>
            <a:buNone/>
          </a:pPr>
          <a:r>
            <a:rPr lang="en-GB" sz="800" b="0" kern="1200" dirty="0"/>
            <a:t>It was evident this was a busy household and adults unknown to practitioners were often present during visits</a:t>
          </a:r>
        </a:p>
        <a:p>
          <a:pPr marL="0" lvl="0" indent="0" algn="l" defTabSz="400050">
            <a:lnSpc>
              <a:spcPct val="90000"/>
            </a:lnSpc>
            <a:spcBef>
              <a:spcPct val="0"/>
            </a:spcBef>
            <a:spcAft>
              <a:spcPct val="35000"/>
            </a:spcAft>
            <a:buNone/>
          </a:pPr>
          <a:r>
            <a:rPr lang="en-GB" sz="800" b="0" kern="1200" dirty="0"/>
            <a:t>This was noted by practitioners, but not tenaciously pursued and not through the lens of additional household members posing a risk or indeed understanding how they were involved with the children’s daily lives</a:t>
          </a:r>
        </a:p>
        <a:p>
          <a:pPr marL="0" lvl="0" indent="0" algn="l" defTabSz="400050">
            <a:lnSpc>
              <a:spcPct val="90000"/>
            </a:lnSpc>
            <a:spcBef>
              <a:spcPct val="0"/>
            </a:spcBef>
            <a:spcAft>
              <a:spcPct val="35000"/>
            </a:spcAft>
            <a:buNone/>
          </a:pPr>
          <a:r>
            <a:rPr lang="en-GB" sz="800" b="0" kern="1200" dirty="0"/>
            <a:t>Practitioners need to be more inquisitive</a:t>
          </a:r>
        </a:p>
        <a:p>
          <a:pPr marL="0" lvl="0" indent="0" algn="l" defTabSz="400050">
            <a:lnSpc>
              <a:spcPct val="90000"/>
            </a:lnSpc>
            <a:spcBef>
              <a:spcPct val="0"/>
            </a:spcBef>
            <a:spcAft>
              <a:spcPct val="35000"/>
            </a:spcAft>
            <a:buNone/>
          </a:pPr>
          <a:r>
            <a:rPr lang="en-GB" sz="800" b="0" kern="1200" dirty="0"/>
            <a:t>Agency assessments should be extended to include all adults involved with the children</a:t>
          </a:r>
          <a:endParaRPr lang="en-GB" sz="800" b="0" kern="1200" dirty="0">
            <a:solidFill>
              <a:schemeClr val="bg1"/>
            </a:solidFill>
          </a:endParaRPr>
        </a:p>
        <a:p>
          <a:pPr marL="0" lvl="0" indent="0" algn="l" defTabSz="355600">
            <a:lnSpc>
              <a:spcPct val="90000"/>
            </a:lnSpc>
            <a:spcBef>
              <a:spcPct val="0"/>
            </a:spcBef>
            <a:spcAft>
              <a:spcPct val="35000"/>
            </a:spcAft>
            <a:buFont typeface="Courier New" panose="02070309020205020404" pitchFamily="49" charset="0"/>
            <a:buNone/>
          </a:pPr>
          <a:endParaRPr lang="en-GB" sz="800" b="1" kern="1200" dirty="0"/>
        </a:p>
        <a:p>
          <a:pPr marL="0" lvl="0" indent="0" algn="l" defTabSz="355600">
            <a:lnSpc>
              <a:spcPct val="90000"/>
            </a:lnSpc>
            <a:spcBef>
              <a:spcPct val="0"/>
            </a:spcBef>
            <a:spcAft>
              <a:spcPct val="35000"/>
            </a:spcAft>
            <a:buNone/>
          </a:pPr>
          <a:r>
            <a:rPr lang="en-GB" sz="800" kern="1200"/>
            <a:t>)</a:t>
          </a:r>
          <a:endParaRPr lang="en-GB" sz="800" kern="1200" dirty="0">
            <a:solidFill>
              <a:schemeClr val="bg1"/>
            </a:solidFill>
          </a:endParaRPr>
        </a:p>
      </dsp:txBody>
      <dsp:txXfrm>
        <a:off x="425010" y="290743"/>
        <a:ext cx="1476698" cy="2378574"/>
      </dsp:txXfrm>
    </dsp:sp>
    <dsp:sp modelId="{0C3F8BFF-6F7C-4027-A49F-C59718673791}">
      <dsp:nvSpPr>
        <dsp:cNvPr id="0" name=""/>
        <dsp:cNvSpPr/>
      </dsp:nvSpPr>
      <dsp:spPr>
        <a:xfrm>
          <a:off x="2090865" y="290743"/>
          <a:ext cx="1982145" cy="2378574"/>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endParaRPr lang="en-GB" sz="2200" kern="1200" dirty="0">
            <a:solidFill>
              <a:schemeClr val="bg1"/>
            </a:solidFill>
          </a:endParaRPr>
        </a:p>
      </dsp:txBody>
      <dsp:txXfrm rot="16200000">
        <a:off x="1313864" y="1067744"/>
        <a:ext cx="1950431" cy="396429"/>
      </dsp:txXfrm>
    </dsp:sp>
    <dsp:sp modelId="{E4975909-0CC9-492D-A6D2-42F4074EFEFA}">
      <dsp:nvSpPr>
        <dsp:cNvPr id="0" name=""/>
        <dsp:cNvSpPr/>
      </dsp:nvSpPr>
      <dsp:spPr>
        <a:xfrm rot="5400000">
          <a:off x="1891107" y="1932021"/>
          <a:ext cx="349644" cy="297321"/>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A3B698-4B82-4656-B4BB-D246D0218439}">
      <dsp:nvSpPr>
        <dsp:cNvPr id="0" name=""/>
        <dsp:cNvSpPr/>
      </dsp:nvSpPr>
      <dsp:spPr>
        <a:xfrm>
          <a:off x="2487294" y="290743"/>
          <a:ext cx="1476698" cy="237857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t" anchorCtr="0">
          <a:noAutofit/>
        </a:bodyPr>
        <a:lstStyle/>
        <a:p>
          <a:pPr marL="0" lvl="0" indent="0" algn="l" defTabSz="355600">
            <a:lnSpc>
              <a:spcPct val="90000"/>
            </a:lnSpc>
            <a:spcBef>
              <a:spcPct val="0"/>
            </a:spcBef>
            <a:spcAft>
              <a:spcPct val="35000"/>
            </a:spcAft>
            <a:buFont typeface="Wingdings" panose="05000000000000000000" pitchFamily="2" charset="2"/>
            <a:buNone/>
          </a:pPr>
          <a:r>
            <a:rPr lang="en-GB" sz="8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Recognising Harm for Children with Disabilities</a:t>
          </a:r>
          <a:endParaRPr lang="en-GB" sz="800" b="0" kern="1200" dirty="0"/>
        </a:p>
        <a:p>
          <a:pPr marL="0" lvl="0" indent="0" algn="l" defTabSz="355600">
            <a:lnSpc>
              <a:spcPct val="90000"/>
            </a:lnSpc>
            <a:spcBef>
              <a:spcPct val="0"/>
            </a:spcBef>
            <a:spcAft>
              <a:spcPct val="35000"/>
            </a:spcAft>
            <a:buFont typeface="Wingdings" panose="05000000000000000000" pitchFamily="2" charset="2"/>
            <a:buNone/>
          </a:pPr>
          <a:r>
            <a:rPr lang="en-GB" sz="800" b="0" kern="1200" dirty="0"/>
            <a:t>Maltreatment of children who are disabled or have chronic illness can be ‘hidden in plain sight’ with the disability being seen first and the possibility of abuse not considered</a:t>
          </a:r>
        </a:p>
        <a:p>
          <a:pPr marL="0" lvl="0" indent="0" algn="l" defTabSz="355600">
            <a:lnSpc>
              <a:spcPct val="90000"/>
            </a:lnSpc>
            <a:spcBef>
              <a:spcPct val="0"/>
            </a:spcBef>
            <a:spcAft>
              <a:spcPct val="35000"/>
            </a:spcAft>
            <a:buNone/>
          </a:pPr>
          <a:r>
            <a:rPr lang="en-GB" sz="800" b="0" kern="1200" dirty="0"/>
            <a:t>Children with learning disabilities are at greater risk of abuse and may only display their distress through behaviour</a:t>
          </a:r>
        </a:p>
        <a:p>
          <a:pPr marL="0" lvl="0" indent="0" algn="l" defTabSz="355600">
            <a:lnSpc>
              <a:spcPct val="90000"/>
            </a:lnSpc>
            <a:spcBef>
              <a:spcPct val="0"/>
            </a:spcBef>
            <a:spcAft>
              <a:spcPct val="35000"/>
            </a:spcAft>
            <a:buNone/>
          </a:pPr>
          <a:r>
            <a:rPr lang="en-GB" sz="800" b="0" kern="1200" dirty="0"/>
            <a:t>Practitioners should not assume that challenging behaviour in a child with a learning disability is due to their underlying condition or parenting and should take a holistic approach that considers possible alternative causes </a:t>
          </a:r>
          <a:endParaRPr lang="en-GB" sz="800" b="0" kern="1200" dirty="0">
            <a:solidFill>
              <a:schemeClr val="bg1"/>
            </a:solidFill>
          </a:endParaRPr>
        </a:p>
        <a:p>
          <a:pPr marL="0" lvl="0" indent="0" algn="l" defTabSz="355600">
            <a:lnSpc>
              <a:spcPct val="90000"/>
            </a:lnSpc>
            <a:spcBef>
              <a:spcPct val="0"/>
            </a:spcBef>
            <a:spcAft>
              <a:spcPct val="35000"/>
            </a:spcAft>
            <a:buFont typeface="Wingdings" panose="05000000000000000000" pitchFamily="2" charset="2"/>
            <a:buNone/>
          </a:pPr>
          <a:endParaRPr lang="en-GB" sz="800" b="1" kern="1200" dirty="0"/>
        </a:p>
      </dsp:txBody>
      <dsp:txXfrm>
        <a:off x="2487294" y="290743"/>
        <a:ext cx="1476698" cy="2378574"/>
      </dsp:txXfrm>
    </dsp:sp>
    <dsp:sp modelId="{95C35735-C474-4647-893C-7F6F88AFCED9}">
      <dsp:nvSpPr>
        <dsp:cNvPr id="0" name=""/>
        <dsp:cNvSpPr/>
      </dsp:nvSpPr>
      <dsp:spPr>
        <a:xfrm>
          <a:off x="4112038" y="0"/>
          <a:ext cx="6934041" cy="5900197"/>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139700">
            <a:schemeClr val="accent1">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endParaRPr lang="en-GB" sz="2400" kern="1200" dirty="0">
            <a:solidFill>
              <a:schemeClr val="bg1"/>
            </a:solidFill>
          </a:endParaRPr>
        </a:p>
      </dsp:txBody>
      <dsp:txXfrm rot="16200000">
        <a:off x="2386361" y="1725676"/>
        <a:ext cx="4838162" cy="1386808"/>
      </dsp:txXfrm>
    </dsp:sp>
    <dsp:sp modelId="{2935AAE8-B8D1-45DB-9549-C1A12FA52F2C}">
      <dsp:nvSpPr>
        <dsp:cNvPr id="0" name=""/>
        <dsp:cNvSpPr/>
      </dsp:nvSpPr>
      <dsp:spPr>
        <a:xfrm rot="5400000">
          <a:off x="3942628" y="1932021"/>
          <a:ext cx="349644" cy="297321"/>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60BEA8-C57C-4644-9AFA-616C131C55B8}">
      <dsp:nvSpPr>
        <dsp:cNvPr id="0" name=""/>
        <dsp:cNvSpPr/>
      </dsp:nvSpPr>
      <dsp:spPr>
        <a:xfrm>
          <a:off x="5139834" y="0"/>
          <a:ext cx="5165860" cy="590019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marL="0" lvl="0" indent="0" algn="l" defTabSz="2889250">
            <a:lnSpc>
              <a:spcPct val="90000"/>
            </a:lnSpc>
            <a:spcBef>
              <a:spcPct val="0"/>
            </a:spcBef>
            <a:spcAft>
              <a:spcPct val="35000"/>
            </a:spcAft>
            <a:buFont typeface="Wingdings" panose="05000000000000000000" pitchFamily="2" charset="2"/>
            <a:buNone/>
          </a:pPr>
          <a:endParaRPr lang="en-GB" sz="6500" kern="1200" dirty="0">
            <a:solidFill>
              <a:schemeClr val="bg1"/>
            </a:solidFill>
          </a:endParaRPr>
        </a:p>
      </dsp:txBody>
      <dsp:txXfrm>
        <a:off x="5139834" y="0"/>
        <a:ext cx="5165860" cy="59001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8C307-8B61-4DB4-93A2-CF3DB1A27545}">
      <dsp:nvSpPr>
        <dsp:cNvPr id="0" name=""/>
        <dsp:cNvSpPr/>
      </dsp:nvSpPr>
      <dsp:spPr>
        <a:xfrm>
          <a:off x="43500" y="268552"/>
          <a:ext cx="6877512" cy="5582341"/>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139700">
            <a:schemeClr val="accent1">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0" tIns="180000" rIns="252000" bIns="0" numCol="1" spcCol="1270" anchor="t" anchorCtr="0">
          <a:noAutofit/>
        </a:bodyPr>
        <a:lstStyle/>
        <a:p>
          <a:pPr marL="0" lvl="0" indent="0" algn="r" defTabSz="800100">
            <a:lnSpc>
              <a:spcPct val="90000"/>
            </a:lnSpc>
            <a:spcBef>
              <a:spcPct val="0"/>
            </a:spcBef>
            <a:spcAft>
              <a:spcPct val="35000"/>
            </a:spcAft>
            <a:buNone/>
          </a:pPr>
          <a:endParaRPr lang="en-GB" sz="1800" b="1" kern="1200" dirty="0">
            <a:solidFill>
              <a:schemeClr val="bg1"/>
            </a:solidFill>
            <a:effectLst/>
            <a:latin typeface="Calibri" panose="020F0502020204030204" pitchFamily="34" charset="0"/>
            <a:cs typeface="Times New Roman" panose="02020603050405020304" pitchFamily="18" charset="0"/>
          </a:endParaRPr>
        </a:p>
        <a:p>
          <a:pPr marL="0" lvl="0" indent="0" algn="r" defTabSz="800100">
            <a:lnSpc>
              <a:spcPct val="90000"/>
            </a:lnSpc>
            <a:spcBef>
              <a:spcPct val="0"/>
            </a:spcBef>
            <a:spcAft>
              <a:spcPct val="35000"/>
            </a:spcAft>
            <a:buNone/>
          </a:pPr>
          <a:endParaRPr lang="en-GB" sz="1800" kern="1200" dirty="0">
            <a:solidFill>
              <a:schemeClr val="bg1"/>
            </a:solidFill>
          </a:endParaRPr>
        </a:p>
      </dsp:txBody>
      <dsp:txXfrm rot="16200000">
        <a:off x="-1557508" y="1869561"/>
        <a:ext cx="4577520" cy="1375502"/>
      </dsp:txXfrm>
    </dsp:sp>
    <dsp:sp modelId="{637D36F2-235B-44C7-9F13-2FCD88805C26}">
      <dsp:nvSpPr>
        <dsp:cNvPr id="0" name=""/>
        <dsp:cNvSpPr/>
      </dsp:nvSpPr>
      <dsp:spPr>
        <a:xfrm>
          <a:off x="1223024" y="268552"/>
          <a:ext cx="5123747" cy="55823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88000" rIns="0" bIns="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GB" sz="2400" b="1" kern="1200" dirty="0"/>
            <a:t>Identification and Assessment of the Risk of Sexual Harm</a:t>
          </a:r>
        </a:p>
        <a:p>
          <a:pPr marL="0" lvl="0" indent="0" algn="l" defTabSz="711200">
            <a:lnSpc>
              <a:spcPct val="90000"/>
            </a:lnSpc>
            <a:spcBef>
              <a:spcPct val="0"/>
            </a:spcBef>
            <a:spcAft>
              <a:spcPct val="35000"/>
            </a:spcAft>
            <a:buFont typeface="Arial" panose="020B0604020202020204" pitchFamily="34" charset="0"/>
            <a:buNone/>
          </a:pPr>
          <a:r>
            <a:rPr lang="en-GB" sz="1600" kern="1200" dirty="0"/>
            <a:t>This review highlights the challenges professionals have, the complexities of working with child sexual abuse, and the importance of clarity regarding risk and need</a:t>
          </a:r>
        </a:p>
        <a:p>
          <a:pPr marL="0" lvl="0" indent="0" algn="l" defTabSz="711200">
            <a:lnSpc>
              <a:spcPct val="90000"/>
            </a:lnSpc>
            <a:spcBef>
              <a:spcPct val="0"/>
            </a:spcBef>
            <a:spcAft>
              <a:spcPct val="35000"/>
            </a:spcAft>
            <a:buFont typeface="Arial" panose="020B0604020202020204" pitchFamily="34" charset="0"/>
            <a:buNone/>
          </a:pPr>
          <a:r>
            <a:rPr lang="en-GB" sz="1600" kern="1200" dirty="0"/>
            <a:t>It was evident that the majority of professionals involved were not fully aware of the risks posed </a:t>
          </a:r>
        </a:p>
        <a:p>
          <a:pPr marL="0" lvl="0" indent="0" algn="l" defTabSz="711200">
            <a:lnSpc>
              <a:spcPct val="90000"/>
            </a:lnSpc>
            <a:spcBef>
              <a:spcPct val="0"/>
            </a:spcBef>
            <a:spcAft>
              <a:spcPct val="35000"/>
            </a:spcAft>
            <a:buFont typeface="Arial" panose="020B0604020202020204" pitchFamily="34" charset="0"/>
            <a:buNone/>
          </a:pPr>
          <a:r>
            <a:rPr lang="en-GB" sz="1600" kern="1200" dirty="0"/>
            <a:t>Identifying sexual abuse is difficult as there is often no physical or medical evidence and children are unlikely to tell someone they are being abused, especially if it is someone they know</a:t>
          </a:r>
        </a:p>
        <a:p>
          <a:pPr marL="0" lvl="0" indent="0" algn="l" defTabSz="711200">
            <a:lnSpc>
              <a:spcPct val="90000"/>
            </a:lnSpc>
            <a:spcBef>
              <a:spcPct val="0"/>
            </a:spcBef>
            <a:spcAft>
              <a:spcPct val="35000"/>
            </a:spcAft>
            <a:buFont typeface="Arial" panose="020B0604020202020204" pitchFamily="34" charset="0"/>
            <a:buNone/>
          </a:pPr>
          <a:r>
            <a:rPr lang="en-GB" sz="1600" kern="1200" dirty="0"/>
            <a:t>Because of the difficulties children face in disclosing abuse to adults, their behaviour may be the only indication that something is amiss</a:t>
          </a:r>
        </a:p>
        <a:p>
          <a:pPr marL="0" lvl="0" indent="0" algn="l" defTabSz="711200">
            <a:lnSpc>
              <a:spcPct val="90000"/>
            </a:lnSpc>
            <a:spcBef>
              <a:spcPct val="0"/>
            </a:spcBef>
            <a:spcAft>
              <a:spcPct val="35000"/>
            </a:spcAft>
            <a:buFont typeface="Arial" panose="020B0604020202020204" pitchFamily="34" charset="0"/>
            <a:buNone/>
          </a:pPr>
          <a:r>
            <a:rPr lang="en-GB" sz="1600" kern="1200" dirty="0"/>
            <a:t>Practitioners rely too much on a child making a disclosure, front-line practitioners should be able to recognise the signs of sexual abuse and feel comfortable discussing it with all involved</a:t>
          </a:r>
        </a:p>
        <a:p>
          <a:pPr marL="0" lvl="0" indent="0" algn="l" defTabSz="711200">
            <a:lnSpc>
              <a:spcPct val="90000"/>
            </a:lnSpc>
            <a:spcBef>
              <a:spcPct val="0"/>
            </a:spcBef>
            <a:spcAft>
              <a:spcPct val="35000"/>
            </a:spcAft>
            <a:buFont typeface="Arial" panose="020B0604020202020204" pitchFamily="34" charset="0"/>
            <a:buNone/>
          </a:pPr>
          <a:r>
            <a:rPr lang="en-GB" sz="1600" kern="1200" dirty="0"/>
            <a:t>Agencies should have strong information sharing protocols, with appropriate training and supervision</a:t>
          </a:r>
        </a:p>
      </dsp:txBody>
      <dsp:txXfrm>
        <a:off x="1223024" y="268552"/>
        <a:ext cx="5123747" cy="5582341"/>
      </dsp:txXfrm>
    </dsp:sp>
    <dsp:sp modelId="{0C3F8BFF-6F7C-4027-A49F-C59718673791}">
      <dsp:nvSpPr>
        <dsp:cNvPr id="0" name=""/>
        <dsp:cNvSpPr/>
      </dsp:nvSpPr>
      <dsp:spPr>
        <a:xfrm>
          <a:off x="7030217" y="440469"/>
          <a:ext cx="4174362" cy="500923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endParaRPr lang="en-GB" sz="1600" kern="1200" dirty="0">
            <a:solidFill>
              <a:schemeClr val="bg1"/>
            </a:solidFill>
          </a:endParaRPr>
        </a:p>
      </dsp:txBody>
      <dsp:txXfrm rot="16200000">
        <a:off x="5393867" y="2076819"/>
        <a:ext cx="4107572" cy="834872"/>
      </dsp:txXfrm>
    </dsp:sp>
    <dsp:sp modelId="{E4975909-0CC9-492D-A6D2-42F4074EFEFA}">
      <dsp:nvSpPr>
        <dsp:cNvPr id="0" name=""/>
        <dsp:cNvSpPr/>
      </dsp:nvSpPr>
      <dsp:spPr>
        <a:xfrm rot="5400000">
          <a:off x="6679759" y="4249141"/>
          <a:ext cx="736057" cy="62615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A3B698-4B82-4656-B4BB-D246D0218439}">
      <dsp:nvSpPr>
        <dsp:cNvPr id="0" name=""/>
        <dsp:cNvSpPr/>
      </dsp:nvSpPr>
      <dsp:spPr>
        <a:xfrm>
          <a:off x="7865089" y="440469"/>
          <a:ext cx="3109900" cy="500923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Font typeface="Wingdings" panose="05000000000000000000" pitchFamily="2" charset="2"/>
            <a:buNone/>
          </a:pPr>
          <a:r>
            <a:rPr lang="en-GB" sz="1200" b="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Role of the Non-Abusing Parent</a:t>
          </a:r>
          <a:endParaRPr lang="en-GB" sz="1200" b="0" kern="1200" dirty="0"/>
        </a:p>
        <a:p>
          <a:pPr marL="0" lvl="0" indent="0" algn="l" defTabSz="533400">
            <a:lnSpc>
              <a:spcPct val="90000"/>
            </a:lnSpc>
            <a:spcBef>
              <a:spcPct val="0"/>
            </a:spcBef>
            <a:spcAft>
              <a:spcPct val="35000"/>
            </a:spcAft>
            <a:buFont typeface="Wingdings" panose="05000000000000000000" pitchFamily="2" charset="2"/>
            <a:buNone/>
          </a:pPr>
          <a:r>
            <a:rPr lang="en-GB" sz="1200" b="0" kern="1200" dirty="0"/>
            <a:t>It has been highlighted in reviews that not enough attention is paid, or assessments completed regarding the needs and circumstances of a non-abusing parent or an evaluation of how to understand their willingness and capacity to keep children safe</a:t>
          </a:r>
        </a:p>
        <a:p>
          <a:pPr marL="0" lvl="0" indent="0" algn="l" defTabSz="533400">
            <a:lnSpc>
              <a:spcPct val="90000"/>
            </a:lnSpc>
            <a:spcBef>
              <a:spcPct val="0"/>
            </a:spcBef>
            <a:spcAft>
              <a:spcPct val="35000"/>
            </a:spcAft>
            <a:buNone/>
          </a:pPr>
          <a:r>
            <a:rPr lang="en-GB" sz="1200" b="0" kern="1200" dirty="0"/>
            <a:t>Professionals need to consider the role of a non-abusing parent or extended family</a:t>
          </a:r>
        </a:p>
        <a:p>
          <a:pPr marL="0" lvl="0" indent="0" algn="l" defTabSz="533400">
            <a:lnSpc>
              <a:spcPct val="90000"/>
            </a:lnSpc>
            <a:spcBef>
              <a:spcPct val="0"/>
            </a:spcBef>
            <a:spcAft>
              <a:spcPct val="35000"/>
            </a:spcAft>
            <a:buNone/>
          </a:pPr>
          <a:r>
            <a:rPr lang="en-GB" sz="1200" b="0" kern="1200" dirty="0"/>
            <a:t>It is critical that there is an assessment of the non-abusing parent’s ability to protect and believe children</a:t>
          </a:r>
          <a:endParaRPr lang="en-GB" sz="1200" b="0" kern="1200" dirty="0">
            <a:solidFill>
              <a:schemeClr val="bg1"/>
            </a:solidFill>
          </a:endParaRPr>
        </a:p>
        <a:p>
          <a:pPr marL="0" lvl="0" indent="0" algn="l" defTabSz="533400">
            <a:lnSpc>
              <a:spcPct val="90000"/>
            </a:lnSpc>
            <a:spcBef>
              <a:spcPct val="0"/>
            </a:spcBef>
            <a:spcAft>
              <a:spcPct val="35000"/>
            </a:spcAft>
            <a:buFont typeface="Wingdings" panose="05000000000000000000" pitchFamily="2" charset="2"/>
            <a:buNone/>
          </a:pPr>
          <a:endParaRPr lang="en-GB" sz="1200" b="1" kern="1200" dirty="0"/>
        </a:p>
      </dsp:txBody>
      <dsp:txXfrm>
        <a:off x="7865089" y="440469"/>
        <a:ext cx="3109900" cy="50092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8C307-8B61-4DB4-93A2-CF3DB1A27545}">
      <dsp:nvSpPr>
        <dsp:cNvPr id="0" name=""/>
        <dsp:cNvSpPr/>
      </dsp:nvSpPr>
      <dsp:spPr>
        <a:xfrm>
          <a:off x="2896" y="382027"/>
          <a:ext cx="3012663" cy="3615196"/>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marL="0" lvl="0" indent="0" algn="r" defTabSz="1511300">
            <a:lnSpc>
              <a:spcPct val="90000"/>
            </a:lnSpc>
            <a:spcBef>
              <a:spcPct val="0"/>
            </a:spcBef>
            <a:spcAft>
              <a:spcPct val="35000"/>
            </a:spcAft>
            <a:buNone/>
          </a:pPr>
          <a:endParaRPr lang="en-GB" sz="3400" kern="1200" dirty="0">
            <a:solidFill>
              <a:schemeClr val="bg1"/>
            </a:solidFill>
          </a:endParaRPr>
        </a:p>
      </dsp:txBody>
      <dsp:txXfrm rot="16200000">
        <a:off x="-1178067" y="1562991"/>
        <a:ext cx="2964461" cy="602532"/>
      </dsp:txXfrm>
    </dsp:sp>
    <dsp:sp modelId="{637D36F2-235B-44C7-9F13-2FCD88805C26}">
      <dsp:nvSpPr>
        <dsp:cNvPr id="0" name=""/>
        <dsp:cNvSpPr/>
      </dsp:nvSpPr>
      <dsp:spPr>
        <a:xfrm>
          <a:off x="605429" y="382027"/>
          <a:ext cx="2244434" cy="361519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0861" rIns="0" bIns="0" numCol="1" spcCol="1270" anchor="t" anchorCtr="0">
          <a:noAutofit/>
        </a:bodyPr>
        <a:lstStyle/>
        <a:p>
          <a:pPr marL="0" lvl="0" indent="0" algn="l" defTabSz="400050">
            <a:lnSpc>
              <a:spcPct val="90000"/>
            </a:lnSpc>
            <a:spcBef>
              <a:spcPct val="0"/>
            </a:spcBef>
            <a:spcAft>
              <a:spcPct val="35000"/>
            </a:spcAft>
            <a:buFont typeface="Courier New" panose="02070309020205020404" pitchFamily="49" charset="0"/>
            <a:buNone/>
          </a:pPr>
          <a:r>
            <a:rPr lang="en-GB" sz="9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Identification and Assessment</a:t>
          </a:r>
          <a:endParaRPr lang="en-GB" sz="900" b="0" kern="1200" dirty="0"/>
        </a:p>
        <a:p>
          <a:pPr marL="0" lvl="0" indent="0" algn="l" defTabSz="400050">
            <a:lnSpc>
              <a:spcPct val="90000"/>
            </a:lnSpc>
            <a:spcBef>
              <a:spcPct val="0"/>
            </a:spcBef>
            <a:spcAft>
              <a:spcPct val="35000"/>
            </a:spcAft>
            <a:buFont typeface="Courier New" panose="02070309020205020404" pitchFamily="49" charset="0"/>
            <a:buNone/>
          </a:pPr>
          <a:r>
            <a:rPr lang="en-GB" sz="900" b="0" kern="1200" dirty="0"/>
            <a:t>This review highlights the challenges professionals have, the complexities of working with child sexual abuse, and the importance of clarity regarding risk and need</a:t>
          </a:r>
        </a:p>
        <a:p>
          <a:pPr marL="0" lvl="0" indent="0" algn="l" defTabSz="400050">
            <a:lnSpc>
              <a:spcPct val="90000"/>
            </a:lnSpc>
            <a:spcBef>
              <a:spcPct val="0"/>
            </a:spcBef>
            <a:spcAft>
              <a:spcPct val="35000"/>
            </a:spcAft>
            <a:buNone/>
          </a:pPr>
          <a:r>
            <a:rPr lang="en-GB" sz="900" b="0" kern="1200" dirty="0"/>
            <a:t>It was evident that the majority of professionals involved were not fully aware of the risks posed </a:t>
          </a:r>
        </a:p>
        <a:p>
          <a:pPr marL="0" lvl="0" indent="0" algn="l" defTabSz="400050">
            <a:lnSpc>
              <a:spcPct val="90000"/>
            </a:lnSpc>
            <a:spcBef>
              <a:spcPct val="0"/>
            </a:spcBef>
            <a:spcAft>
              <a:spcPct val="35000"/>
            </a:spcAft>
            <a:buNone/>
          </a:pPr>
          <a:r>
            <a:rPr lang="en-GB" sz="900" b="0" kern="1200" dirty="0"/>
            <a:t>Identifying sexual abuse is difficult as there is often no physical or medical evidence and children are unlikely to tell someone they are being abused, especially if it is someone they know</a:t>
          </a:r>
        </a:p>
        <a:p>
          <a:pPr marL="0" lvl="0" indent="0" algn="l" defTabSz="400050">
            <a:lnSpc>
              <a:spcPct val="90000"/>
            </a:lnSpc>
            <a:spcBef>
              <a:spcPct val="0"/>
            </a:spcBef>
            <a:spcAft>
              <a:spcPct val="35000"/>
            </a:spcAft>
            <a:buNone/>
          </a:pPr>
          <a:r>
            <a:rPr lang="en-GB" sz="900" b="0" kern="1200" dirty="0"/>
            <a:t>Because of the difficulties children face in disclosing abuse to adults, their behaviour may be the only indication that something is amiss</a:t>
          </a:r>
        </a:p>
        <a:p>
          <a:pPr marL="0" lvl="0" indent="0" algn="l" defTabSz="400050">
            <a:lnSpc>
              <a:spcPct val="90000"/>
            </a:lnSpc>
            <a:spcBef>
              <a:spcPct val="0"/>
            </a:spcBef>
            <a:spcAft>
              <a:spcPct val="35000"/>
            </a:spcAft>
            <a:buNone/>
          </a:pPr>
          <a:r>
            <a:rPr lang="en-GB" sz="900" b="0" kern="1200" dirty="0"/>
            <a:t>Practitioners rely too much on a child making a disclosure, front-line practitioners should be able to recognise the signs of sexual abuse  and feel comfortable discussing it with all involved</a:t>
          </a:r>
        </a:p>
        <a:p>
          <a:pPr marL="0" lvl="0" indent="0" algn="l" defTabSz="400050">
            <a:lnSpc>
              <a:spcPct val="90000"/>
            </a:lnSpc>
            <a:spcBef>
              <a:spcPct val="0"/>
            </a:spcBef>
            <a:spcAft>
              <a:spcPct val="35000"/>
            </a:spcAft>
            <a:buNone/>
          </a:pPr>
          <a:r>
            <a:rPr lang="en-GB" sz="900" b="0" kern="1200" dirty="0"/>
            <a:t>Agencies should have strong information sharing protocols, with appropriate training and supervision</a:t>
          </a:r>
          <a:endParaRPr lang="en-GB" sz="900" b="0" kern="1200" dirty="0">
            <a:solidFill>
              <a:schemeClr val="bg1"/>
            </a:solidFill>
          </a:endParaRPr>
        </a:p>
        <a:p>
          <a:pPr marL="0" lvl="0" indent="0" algn="l" defTabSz="488950">
            <a:lnSpc>
              <a:spcPct val="90000"/>
            </a:lnSpc>
            <a:spcBef>
              <a:spcPct val="0"/>
            </a:spcBef>
            <a:spcAft>
              <a:spcPct val="35000"/>
            </a:spcAft>
            <a:buFont typeface="Courier New" panose="02070309020205020404" pitchFamily="49" charset="0"/>
            <a:buNone/>
          </a:pPr>
          <a:endParaRPr lang="en-GB" sz="1100" b="1" kern="1200" dirty="0"/>
        </a:p>
      </dsp:txBody>
      <dsp:txXfrm>
        <a:off x="605429" y="382027"/>
        <a:ext cx="2244434" cy="3615196"/>
      </dsp:txXfrm>
    </dsp:sp>
    <dsp:sp modelId="{0C3F8BFF-6F7C-4027-A49F-C59718673791}">
      <dsp:nvSpPr>
        <dsp:cNvPr id="0" name=""/>
        <dsp:cNvSpPr/>
      </dsp:nvSpPr>
      <dsp:spPr>
        <a:xfrm>
          <a:off x="3106663" y="203545"/>
          <a:ext cx="7757819" cy="5218319"/>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139700">
            <a:schemeClr val="accent1">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endParaRPr lang="en-GB" sz="2400" kern="1200" dirty="0">
            <a:solidFill>
              <a:schemeClr val="bg1"/>
            </a:solidFill>
          </a:endParaRPr>
        </a:p>
      </dsp:txBody>
      <dsp:txXfrm rot="16200000">
        <a:off x="1742934" y="1567274"/>
        <a:ext cx="4279021" cy="1551563"/>
      </dsp:txXfrm>
    </dsp:sp>
    <dsp:sp modelId="{E4975909-0CC9-492D-A6D2-42F4074EFEFA}">
      <dsp:nvSpPr>
        <dsp:cNvPr id="0" name=""/>
        <dsp:cNvSpPr/>
      </dsp:nvSpPr>
      <dsp:spPr>
        <a:xfrm rot="5400000">
          <a:off x="2870605" y="3253125"/>
          <a:ext cx="530922" cy="451899"/>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A3B698-4B82-4656-B4BB-D246D0218439}">
      <dsp:nvSpPr>
        <dsp:cNvPr id="0" name=""/>
        <dsp:cNvSpPr/>
      </dsp:nvSpPr>
      <dsp:spPr>
        <a:xfrm>
          <a:off x="4314203" y="203545"/>
          <a:ext cx="5779575" cy="521831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88000" rIns="0" bIns="0" numCol="1" spcCol="1270" anchor="t" anchorCtr="0">
          <a:noAutofit/>
        </a:bodyPr>
        <a:lstStyle/>
        <a:p>
          <a:pPr marL="0" lvl="0" indent="0" algn="l" defTabSz="977900">
            <a:lnSpc>
              <a:spcPct val="90000"/>
            </a:lnSpc>
            <a:spcBef>
              <a:spcPct val="0"/>
            </a:spcBef>
            <a:spcAft>
              <a:spcPct val="35000"/>
            </a:spcAft>
            <a:buNone/>
          </a:pPr>
          <a:r>
            <a:rPr lang="en-GB" sz="22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Role of the Non-Abusing Parent</a:t>
          </a:r>
          <a:endParaRPr lang="en-GB" sz="2200" kern="1200" dirty="0"/>
        </a:p>
        <a:p>
          <a:pPr marL="0" lvl="0" indent="0" algn="l" defTabSz="977900">
            <a:lnSpc>
              <a:spcPct val="90000"/>
            </a:lnSpc>
            <a:spcBef>
              <a:spcPct val="0"/>
            </a:spcBef>
            <a:spcAft>
              <a:spcPct val="35000"/>
            </a:spcAft>
            <a:buNone/>
          </a:pPr>
          <a:r>
            <a:rPr lang="en-GB" sz="2200" kern="1200" dirty="0"/>
            <a:t>It has been highlighted in reviews that not enough attention is paid, or assessments completed regarding the needs and circumstances of a non-abusing parent or an evaluation of how to understand their willingness and capacity to keep children safe</a:t>
          </a:r>
        </a:p>
        <a:p>
          <a:pPr marL="0" lvl="0" indent="0" algn="l" defTabSz="977900">
            <a:lnSpc>
              <a:spcPct val="90000"/>
            </a:lnSpc>
            <a:spcBef>
              <a:spcPct val="0"/>
            </a:spcBef>
            <a:spcAft>
              <a:spcPct val="35000"/>
            </a:spcAft>
            <a:buNone/>
          </a:pPr>
          <a:r>
            <a:rPr lang="en-GB" sz="2200" kern="1200" dirty="0"/>
            <a:t>Professionals need to consider the role of a non-abusing parent or extended family</a:t>
          </a:r>
        </a:p>
        <a:p>
          <a:pPr marL="0" lvl="0" indent="0" algn="l" defTabSz="977900">
            <a:lnSpc>
              <a:spcPct val="90000"/>
            </a:lnSpc>
            <a:spcBef>
              <a:spcPct val="0"/>
            </a:spcBef>
            <a:spcAft>
              <a:spcPct val="35000"/>
            </a:spcAft>
            <a:buNone/>
          </a:pPr>
          <a:r>
            <a:rPr lang="en-GB" sz="2200" kern="1200" dirty="0"/>
            <a:t>It is critical that there is an assessment of the non-abusing parent’s ability to protect and believe children</a:t>
          </a:r>
          <a:endParaRPr lang="en-GB" sz="2200" kern="1200" dirty="0">
            <a:solidFill>
              <a:schemeClr val="bg1"/>
            </a:solidFill>
          </a:endParaRPr>
        </a:p>
        <a:p>
          <a:pPr marL="0" lvl="0" indent="0" algn="l" defTabSz="1244600">
            <a:lnSpc>
              <a:spcPct val="90000"/>
            </a:lnSpc>
            <a:spcBef>
              <a:spcPct val="0"/>
            </a:spcBef>
            <a:spcAft>
              <a:spcPct val="35000"/>
            </a:spcAft>
            <a:buFont typeface="Wingdings" panose="05000000000000000000" pitchFamily="2" charset="2"/>
            <a:buNone/>
          </a:pPr>
          <a:endParaRPr lang="en-GB" sz="2800" kern="1200" dirty="0">
            <a:solidFill>
              <a:schemeClr val="bg1"/>
            </a:solidFill>
          </a:endParaRPr>
        </a:p>
      </dsp:txBody>
      <dsp:txXfrm>
        <a:off x="4314203" y="203545"/>
        <a:ext cx="5779575" cy="521831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12E438-6759-47BC-A8B8-24D770474695}" type="datetimeFigureOut">
              <a:rPr lang="en-GB" smtClean="0"/>
              <a:t>14/03/2024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B386A3-4C28-49FF-A551-70BE45F78DFF}" type="slidenum">
              <a:rPr lang="en-GB" smtClean="0"/>
              <a:t>‹#›</a:t>
            </a:fld>
            <a:endParaRPr lang="en-GB"/>
          </a:p>
        </p:txBody>
      </p:sp>
    </p:spTree>
    <p:extLst>
      <p:ext uri="{BB962C8B-B14F-4D97-AF65-F5344CB8AC3E}">
        <p14:creationId xmlns:p14="http://schemas.microsoft.com/office/powerpoint/2010/main" val="44857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B386A3-4C28-49FF-A551-70BE45F78DFF}" type="slidenum">
              <a:rPr lang="en-GB" smtClean="0"/>
              <a:t>13</a:t>
            </a:fld>
            <a:endParaRPr lang="en-GB"/>
          </a:p>
        </p:txBody>
      </p:sp>
    </p:spTree>
    <p:extLst>
      <p:ext uri="{BB962C8B-B14F-4D97-AF65-F5344CB8AC3E}">
        <p14:creationId xmlns:p14="http://schemas.microsoft.com/office/powerpoint/2010/main" val="774404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Darlington Borough Council setting up Early Help Strategic Board – bring together partners to help transform the Early help agenda</a:t>
            </a:r>
          </a:p>
        </p:txBody>
      </p:sp>
      <p:sp>
        <p:nvSpPr>
          <p:cNvPr id="4" name="Slide Number Placeholder 3"/>
          <p:cNvSpPr>
            <a:spLocks noGrp="1"/>
          </p:cNvSpPr>
          <p:nvPr>
            <p:ph type="sldNum" sz="quarter" idx="5"/>
          </p:nvPr>
        </p:nvSpPr>
        <p:spPr/>
        <p:txBody>
          <a:bodyPr/>
          <a:lstStyle/>
          <a:p>
            <a:fld id="{2EB386A3-4C28-49FF-A551-70BE45F78DFF}" type="slidenum">
              <a:rPr lang="en-GB" smtClean="0"/>
              <a:t>15</a:t>
            </a:fld>
            <a:endParaRPr lang="en-GB"/>
          </a:p>
        </p:txBody>
      </p:sp>
    </p:spTree>
    <p:extLst>
      <p:ext uri="{BB962C8B-B14F-4D97-AF65-F5344CB8AC3E}">
        <p14:creationId xmlns:p14="http://schemas.microsoft.com/office/powerpoint/2010/main" val="1269782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B386A3-4C28-49FF-A551-70BE45F78DFF}" type="slidenum">
              <a:rPr lang="en-GB" smtClean="0"/>
              <a:t>16</a:t>
            </a:fld>
            <a:endParaRPr lang="en-GB"/>
          </a:p>
        </p:txBody>
      </p:sp>
    </p:spTree>
    <p:extLst>
      <p:ext uri="{BB962C8B-B14F-4D97-AF65-F5344CB8AC3E}">
        <p14:creationId xmlns:p14="http://schemas.microsoft.com/office/powerpoint/2010/main" val="4217607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B386A3-4C28-49FF-A551-70BE45F78DFF}" type="slidenum">
              <a:rPr lang="en-GB" smtClean="0"/>
              <a:t>18</a:t>
            </a:fld>
            <a:endParaRPr lang="en-GB"/>
          </a:p>
        </p:txBody>
      </p:sp>
    </p:spTree>
    <p:extLst>
      <p:ext uri="{BB962C8B-B14F-4D97-AF65-F5344CB8AC3E}">
        <p14:creationId xmlns:p14="http://schemas.microsoft.com/office/powerpoint/2010/main" val="3087647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B386A3-4C28-49FF-A551-70BE45F78DFF}" type="slidenum">
              <a:rPr lang="en-GB" smtClean="0"/>
              <a:t>19</a:t>
            </a:fld>
            <a:endParaRPr lang="en-GB"/>
          </a:p>
        </p:txBody>
      </p:sp>
    </p:spTree>
    <p:extLst>
      <p:ext uri="{BB962C8B-B14F-4D97-AF65-F5344CB8AC3E}">
        <p14:creationId xmlns:p14="http://schemas.microsoft.com/office/powerpoint/2010/main" val="173959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B386A3-4C28-49FF-A551-70BE45F78DFF}" type="slidenum">
              <a:rPr lang="en-GB" smtClean="0"/>
              <a:t>33</a:t>
            </a:fld>
            <a:endParaRPr lang="en-GB"/>
          </a:p>
        </p:txBody>
      </p:sp>
    </p:spTree>
    <p:extLst>
      <p:ext uri="{BB962C8B-B14F-4D97-AF65-F5344CB8AC3E}">
        <p14:creationId xmlns:p14="http://schemas.microsoft.com/office/powerpoint/2010/main" val="57122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F5BF6-CF1C-D968-C232-CF8787DD7B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D3E80BD-CD39-2CFA-1F65-D076924AFE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E1ACEB9-DD37-F81A-7778-6357D0EC458C}"/>
              </a:ext>
            </a:extLst>
          </p:cNvPr>
          <p:cNvSpPr>
            <a:spLocks noGrp="1"/>
          </p:cNvSpPr>
          <p:nvPr>
            <p:ph type="dt" sz="half" idx="10"/>
          </p:nvPr>
        </p:nvSpPr>
        <p:spPr/>
        <p:txBody>
          <a:bodyPr/>
          <a:lstStyle/>
          <a:p>
            <a:fld id="{EEE2B746-C820-4EE0-8CCB-C96D57BB14AF}" type="datetimeFigureOut">
              <a:rPr lang="en-GB" smtClean="0"/>
              <a:t>14/03/2024</a:t>
            </a:fld>
            <a:endParaRPr lang="en-GB"/>
          </a:p>
        </p:txBody>
      </p:sp>
      <p:sp>
        <p:nvSpPr>
          <p:cNvPr id="5" name="Footer Placeholder 4">
            <a:extLst>
              <a:ext uri="{FF2B5EF4-FFF2-40B4-BE49-F238E27FC236}">
                <a16:creationId xmlns:a16="http://schemas.microsoft.com/office/drawing/2014/main" id="{55F12C86-C868-477E-AA77-695CAC16A5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C84EF9-53B7-4ACC-CF3A-4854B4E5D872}"/>
              </a:ext>
            </a:extLst>
          </p:cNvPr>
          <p:cNvSpPr>
            <a:spLocks noGrp="1"/>
          </p:cNvSpPr>
          <p:nvPr>
            <p:ph type="sldNum" sz="quarter" idx="12"/>
          </p:nvPr>
        </p:nvSpPr>
        <p:spPr/>
        <p:txBody>
          <a:bodyPr/>
          <a:lstStyle/>
          <a:p>
            <a:fld id="{BA528F42-BC7D-414D-8594-D8DD3C0460B7}" type="slidenum">
              <a:rPr lang="en-GB" smtClean="0"/>
              <a:t>‹#›</a:t>
            </a:fld>
            <a:endParaRPr lang="en-GB"/>
          </a:p>
        </p:txBody>
      </p:sp>
    </p:spTree>
    <p:extLst>
      <p:ext uri="{BB962C8B-B14F-4D97-AF65-F5344CB8AC3E}">
        <p14:creationId xmlns:p14="http://schemas.microsoft.com/office/powerpoint/2010/main" val="343878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3B0CF-584E-83E5-1FBE-2164F95E5C7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328352-E68B-2414-F8F2-9F3322A83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4EBE96-9253-FD4C-DDEF-CD10D1C5977C}"/>
              </a:ext>
            </a:extLst>
          </p:cNvPr>
          <p:cNvSpPr>
            <a:spLocks noGrp="1"/>
          </p:cNvSpPr>
          <p:nvPr>
            <p:ph type="dt" sz="half" idx="10"/>
          </p:nvPr>
        </p:nvSpPr>
        <p:spPr/>
        <p:txBody>
          <a:bodyPr/>
          <a:lstStyle/>
          <a:p>
            <a:fld id="{EEE2B746-C820-4EE0-8CCB-C96D57BB14AF}" type="datetimeFigureOut">
              <a:rPr lang="en-GB" smtClean="0"/>
              <a:t>14/03/2024</a:t>
            </a:fld>
            <a:endParaRPr lang="en-GB"/>
          </a:p>
        </p:txBody>
      </p:sp>
      <p:sp>
        <p:nvSpPr>
          <p:cNvPr id="5" name="Footer Placeholder 4">
            <a:extLst>
              <a:ext uri="{FF2B5EF4-FFF2-40B4-BE49-F238E27FC236}">
                <a16:creationId xmlns:a16="http://schemas.microsoft.com/office/drawing/2014/main" id="{C2EB81E4-042F-1235-AA24-BF4D95A9B8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EED3AC-F8D0-9497-987A-5E5545DE556A}"/>
              </a:ext>
            </a:extLst>
          </p:cNvPr>
          <p:cNvSpPr>
            <a:spLocks noGrp="1"/>
          </p:cNvSpPr>
          <p:nvPr>
            <p:ph type="sldNum" sz="quarter" idx="12"/>
          </p:nvPr>
        </p:nvSpPr>
        <p:spPr/>
        <p:txBody>
          <a:bodyPr/>
          <a:lstStyle/>
          <a:p>
            <a:fld id="{BA528F42-BC7D-414D-8594-D8DD3C0460B7}" type="slidenum">
              <a:rPr lang="en-GB" smtClean="0"/>
              <a:t>‹#›</a:t>
            </a:fld>
            <a:endParaRPr lang="en-GB"/>
          </a:p>
        </p:txBody>
      </p:sp>
    </p:spTree>
    <p:extLst>
      <p:ext uri="{BB962C8B-B14F-4D97-AF65-F5344CB8AC3E}">
        <p14:creationId xmlns:p14="http://schemas.microsoft.com/office/powerpoint/2010/main" val="1010412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BD5638-814C-3420-CCB5-0B4C74D9B8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438326-5BBA-66ED-6B60-FD19444BE0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3BB572-3A9C-291E-C828-627C3E4C53F5}"/>
              </a:ext>
            </a:extLst>
          </p:cNvPr>
          <p:cNvSpPr>
            <a:spLocks noGrp="1"/>
          </p:cNvSpPr>
          <p:nvPr>
            <p:ph type="dt" sz="half" idx="10"/>
          </p:nvPr>
        </p:nvSpPr>
        <p:spPr/>
        <p:txBody>
          <a:bodyPr/>
          <a:lstStyle/>
          <a:p>
            <a:fld id="{EEE2B746-C820-4EE0-8CCB-C96D57BB14AF}" type="datetimeFigureOut">
              <a:rPr lang="en-GB" smtClean="0"/>
              <a:t>14/03/2024</a:t>
            </a:fld>
            <a:endParaRPr lang="en-GB"/>
          </a:p>
        </p:txBody>
      </p:sp>
      <p:sp>
        <p:nvSpPr>
          <p:cNvPr id="5" name="Footer Placeholder 4">
            <a:extLst>
              <a:ext uri="{FF2B5EF4-FFF2-40B4-BE49-F238E27FC236}">
                <a16:creationId xmlns:a16="http://schemas.microsoft.com/office/drawing/2014/main" id="{18481E9D-5A21-50F7-8C8F-DDCA7B3ADF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650604-1BC3-FF87-1989-7D55CB7D3BF2}"/>
              </a:ext>
            </a:extLst>
          </p:cNvPr>
          <p:cNvSpPr>
            <a:spLocks noGrp="1"/>
          </p:cNvSpPr>
          <p:nvPr>
            <p:ph type="sldNum" sz="quarter" idx="12"/>
          </p:nvPr>
        </p:nvSpPr>
        <p:spPr/>
        <p:txBody>
          <a:bodyPr/>
          <a:lstStyle/>
          <a:p>
            <a:fld id="{BA528F42-BC7D-414D-8594-D8DD3C0460B7}" type="slidenum">
              <a:rPr lang="en-GB" smtClean="0"/>
              <a:t>‹#›</a:t>
            </a:fld>
            <a:endParaRPr lang="en-GB"/>
          </a:p>
        </p:txBody>
      </p:sp>
    </p:spTree>
    <p:extLst>
      <p:ext uri="{BB962C8B-B14F-4D97-AF65-F5344CB8AC3E}">
        <p14:creationId xmlns:p14="http://schemas.microsoft.com/office/powerpoint/2010/main" val="6592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B257-2E21-38E0-41C7-D39672A00F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B862D0-DCB8-E0C7-1520-8955204C49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D84948-C762-44C3-CB03-C235A34B44A4}"/>
              </a:ext>
            </a:extLst>
          </p:cNvPr>
          <p:cNvSpPr>
            <a:spLocks noGrp="1"/>
          </p:cNvSpPr>
          <p:nvPr>
            <p:ph type="dt" sz="half" idx="10"/>
          </p:nvPr>
        </p:nvSpPr>
        <p:spPr/>
        <p:txBody>
          <a:bodyPr/>
          <a:lstStyle/>
          <a:p>
            <a:fld id="{EEE2B746-C820-4EE0-8CCB-C96D57BB14AF}" type="datetimeFigureOut">
              <a:rPr lang="en-GB" smtClean="0"/>
              <a:t>14/03/2024</a:t>
            </a:fld>
            <a:endParaRPr lang="en-GB"/>
          </a:p>
        </p:txBody>
      </p:sp>
      <p:sp>
        <p:nvSpPr>
          <p:cNvPr id="5" name="Footer Placeholder 4">
            <a:extLst>
              <a:ext uri="{FF2B5EF4-FFF2-40B4-BE49-F238E27FC236}">
                <a16:creationId xmlns:a16="http://schemas.microsoft.com/office/drawing/2014/main" id="{95F785B3-8DDE-C6E5-EF61-3C5F9DE067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D3F5DB-BC17-0B0C-3517-7A4885CD2246}"/>
              </a:ext>
            </a:extLst>
          </p:cNvPr>
          <p:cNvSpPr>
            <a:spLocks noGrp="1"/>
          </p:cNvSpPr>
          <p:nvPr>
            <p:ph type="sldNum" sz="quarter" idx="12"/>
          </p:nvPr>
        </p:nvSpPr>
        <p:spPr/>
        <p:txBody>
          <a:bodyPr/>
          <a:lstStyle/>
          <a:p>
            <a:fld id="{BA528F42-BC7D-414D-8594-D8DD3C0460B7}" type="slidenum">
              <a:rPr lang="en-GB" smtClean="0"/>
              <a:t>‹#›</a:t>
            </a:fld>
            <a:endParaRPr lang="en-GB"/>
          </a:p>
        </p:txBody>
      </p:sp>
    </p:spTree>
    <p:extLst>
      <p:ext uri="{BB962C8B-B14F-4D97-AF65-F5344CB8AC3E}">
        <p14:creationId xmlns:p14="http://schemas.microsoft.com/office/powerpoint/2010/main" val="404825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152F4-42E7-7D30-A869-7AE32E931F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43B765-A142-4DF4-688A-28974E30E8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E6CE7E-E426-80D5-3729-FC6C17E2C01D}"/>
              </a:ext>
            </a:extLst>
          </p:cNvPr>
          <p:cNvSpPr>
            <a:spLocks noGrp="1"/>
          </p:cNvSpPr>
          <p:nvPr>
            <p:ph type="dt" sz="half" idx="10"/>
          </p:nvPr>
        </p:nvSpPr>
        <p:spPr/>
        <p:txBody>
          <a:bodyPr/>
          <a:lstStyle/>
          <a:p>
            <a:fld id="{EEE2B746-C820-4EE0-8CCB-C96D57BB14AF}" type="datetimeFigureOut">
              <a:rPr lang="en-GB" smtClean="0"/>
              <a:t>14/03/2024</a:t>
            </a:fld>
            <a:endParaRPr lang="en-GB"/>
          </a:p>
        </p:txBody>
      </p:sp>
      <p:sp>
        <p:nvSpPr>
          <p:cNvPr id="5" name="Footer Placeholder 4">
            <a:extLst>
              <a:ext uri="{FF2B5EF4-FFF2-40B4-BE49-F238E27FC236}">
                <a16:creationId xmlns:a16="http://schemas.microsoft.com/office/drawing/2014/main" id="{B92E3444-FE80-7CD6-B688-618974FE06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620E0A-1A63-C0F6-87BE-F5634B4A642E}"/>
              </a:ext>
            </a:extLst>
          </p:cNvPr>
          <p:cNvSpPr>
            <a:spLocks noGrp="1"/>
          </p:cNvSpPr>
          <p:nvPr>
            <p:ph type="sldNum" sz="quarter" idx="12"/>
          </p:nvPr>
        </p:nvSpPr>
        <p:spPr/>
        <p:txBody>
          <a:bodyPr/>
          <a:lstStyle/>
          <a:p>
            <a:fld id="{BA528F42-BC7D-414D-8594-D8DD3C0460B7}" type="slidenum">
              <a:rPr lang="en-GB" smtClean="0"/>
              <a:t>‹#›</a:t>
            </a:fld>
            <a:endParaRPr lang="en-GB"/>
          </a:p>
        </p:txBody>
      </p:sp>
    </p:spTree>
    <p:extLst>
      <p:ext uri="{BB962C8B-B14F-4D97-AF65-F5344CB8AC3E}">
        <p14:creationId xmlns:p14="http://schemas.microsoft.com/office/powerpoint/2010/main" val="13848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D1D5-D24C-B510-AB59-0AF462B5D8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E8D846-624A-1DEF-9D0C-D98FF77666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1087771-7265-B2FE-0859-4EC48722E1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59729F-695F-A38E-3839-402DFC5F02D0}"/>
              </a:ext>
            </a:extLst>
          </p:cNvPr>
          <p:cNvSpPr>
            <a:spLocks noGrp="1"/>
          </p:cNvSpPr>
          <p:nvPr>
            <p:ph type="dt" sz="half" idx="10"/>
          </p:nvPr>
        </p:nvSpPr>
        <p:spPr/>
        <p:txBody>
          <a:bodyPr/>
          <a:lstStyle/>
          <a:p>
            <a:fld id="{EEE2B746-C820-4EE0-8CCB-C96D57BB14AF}" type="datetimeFigureOut">
              <a:rPr lang="en-GB" smtClean="0"/>
              <a:t>14/03/2024</a:t>
            </a:fld>
            <a:endParaRPr lang="en-GB"/>
          </a:p>
        </p:txBody>
      </p:sp>
      <p:sp>
        <p:nvSpPr>
          <p:cNvPr id="6" name="Footer Placeholder 5">
            <a:extLst>
              <a:ext uri="{FF2B5EF4-FFF2-40B4-BE49-F238E27FC236}">
                <a16:creationId xmlns:a16="http://schemas.microsoft.com/office/drawing/2014/main" id="{0AA67718-AC3C-0DD1-D08B-B2806E575F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14ADEF-5F8F-B7BB-14FB-8944FFF36A3E}"/>
              </a:ext>
            </a:extLst>
          </p:cNvPr>
          <p:cNvSpPr>
            <a:spLocks noGrp="1"/>
          </p:cNvSpPr>
          <p:nvPr>
            <p:ph type="sldNum" sz="quarter" idx="12"/>
          </p:nvPr>
        </p:nvSpPr>
        <p:spPr/>
        <p:txBody>
          <a:bodyPr/>
          <a:lstStyle/>
          <a:p>
            <a:fld id="{BA528F42-BC7D-414D-8594-D8DD3C0460B7}" type="slidenum">
              <a:rPr lang="en-GB" smtClean="0"/>
              <a:t>‹#›</a:t>
            </a:fld>
            <a:endParaRPr lang="en-GB"/>
          </a:p>
        </p:txBody>
      </p:sp>
    </p:spTree>
    <p:extLst>
      <p:ext uri="{BB962C8B-B14F-4D97-AF65-F5344CB8AC3E}">
        <p14:creationId xmlns:p14="http://schemas.microsoft.com/office/powerpoint/2010/main" val="240700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CE9A-B242-ED8A-9D56-EF109AE381E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E451CA-D061-1568-21FC-AF9A914AA8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0CA02D-8FA9-9C02-43F7-F530325F45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D89C67D-9CAD-6AA0-4949-0095EEADC1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03D045-2BAB-D37C-AD58-3C832F145B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F558E8-CCB7-E702-FD00-F6AFB9286915}"/>
              </a:ext>
            </a:extLst>
          </p:cNvPr>
          <p:cNvSpPr>
            <a:spLocks noGrp="1"/>
          </p:cNvSpPr>
          <p:nvPr>
            <p:ph type="dt" sz="half" idx="10"/>
          </p:nvPr>
        </p:nvSpPr>
        <p:spPr/>
        <p:txBody>
          <a:bodyPr/>
          <a:lstStyle/>
          <a:p>
            <a:fld id="{EEE2B746-C820-4EE0-8CCB-C96D57BB14AF}" type="datetimeFigureOut">
              <a:rPr lang="en-GB" smtClean="0"/>
              <a:t>14/03/2024</a:t>
            </a:fld>
            <a:endParaRPr lang="en-GB"/>
          </a:p>
        </p:txBody>
      </p:sp>
      <p:sp>
        <p:nvSpPr>
          <p:cNvPr id="8" name="Footer Placeholder 7">
            <a:extLst>
              <a:ext uri="{FF2B5EF4-FFF2-40B4-BE49-F238E27FC236}">
                <a16:creationId xmlns:a16="http://schemas.microsoft.com/office/drawing/2014/main" id="{A16C2FF3-3E31-59AD-8AB7-8B069D2E72F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ECB90C3-1004-9FBB-7DEB-758F23C65605}"/>
              </a:ext>
            </a:extLst>
          </p:cNvPr>
          <p:cNvSpPr>
            <a:spLocks noGrp="1"/>
          </p:cNvSpPr>
          <p:nvPr>
            <p:ph type="sldNum" sz="quarter" idx="12"/>
          </p:nvPr>
        </p:nvSpPr>
        <p:spPr/>
        <p:txBody>
          <a:bodyPr/>
          <a:lstStyle/>
          <a:p>
            <a:fld id="{BA528F42-BC7D-414D-8594-D8DD3C0460B7}" type="slidenum">
              <a:rPr lang="en-GB" smtClean="0"/>
              <a:t>‹#›</a:t>
            </a:fld>
            <a:endParaRPr lang="en-GB"/>
          </a:p>
        </p:txBody>
      </p:sp>
    </p:spTree>
    <p:extLst>
      <p:ext uri="{BB962C8B-B14F-4D97-AF65-F5344CB8AC3E}">
        <p14:creationId xmlns:p14="http://schemas.microsoft.com/office/powerpoint/2010/main" val="1975747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DDC4-38D5-11D1-114A-4378947F09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B5ED0A-E867-FA34-17E0-D119FB874A26}"/>
              </a:ext>
            </a:extLst>
          </p:cNvPr>
          <p:cNvSpPr>
            <a:spLocks noGrp="1"/>
          </p:cNvSpPr>
          <p:nvPr>
            <p:ph type="dt" sz="half" idx="10"/>
          </p:nvPr>
        </p:nvSpPr>
        <p:spPr/>
        <p:txBody>
          <a:bodyPr/>
          <a:lstStyle/>
          <a:p>
            <a:fld id="{EEE2B746-C820-4EE0-8CCB-C96D57BB14AF}" type="datetimeFigureOut">
              <a:rPr lang="en-GB" smtClean="0"/>
              <a:t>14/03/2024</a:t>
            </a:fld>
            <a:endParaRPr lang="en-GB"/>
          </a:p>
        </p:txBody>
      </p:sp>
      <p:sp>
        <p:nvSpPr>
          <p:cNvPr id="4" name="Footer Placeholder 3">
            <a:extLst>
              <a:ext uri="{FF2B5EF4-FFF2-40B4-BE49-F238E27FC236}">
                <a16:creationId xmlns:a16="http://schemas.microsoft.com/office/drawing/2014/main" id="{7267A99D-C2D6-2087-97E7-4ECA29E1C06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F99041-9918-2364-2850-FECF234018BD}"/>
              </a:ext>
            </a:extLst>
          </p:cNvPr>
          <p:cNvSpPr>
            <a:spLocks noGrp="1"/>
          </p:cNvSpPr>
          <p:nvPr>
            <p:ph type="sldNum" sz="quarter" idx="12"/>
          </p:nvPr>
        </p:nvSpPr>
        <p:spPr/>
        <p:txBody>
          <a:bodyPr/>
          <a:lstStyle/>
          <a:p>
            <a:fld id="{BA528F42-BC7D-414D-8594-D8DD3C0460B7}" type="slidenum">
              <a:rPr lang="en-GB" smtClean="0"/>
              <a:t>‹#›</a:t>
            </a:fld>
            <a:endParaRPr lang="en-GB"/>
          </a:p>
        </p:txBody>
      </p:sp>
    </p:spTree>
    <p:extLst>
      <p:ext uri="{BB962C8B-B14F-4D97-AF65-F5344CB8AC3E}">
        <p14:creationId xmlns:p14="http://schemas.microsoft.com/office/powerpoint/2010/main" val="2935978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7924E5-49C5-F4D1-85F0-88B1DBA62D2E}"/>
              </a:ext>
            </a:extLst>
          </p:cNvPr>
          <p:cNvSpPr>
            <a:spLocks noGrp="1"/>
          </p:cNvSpPr>
          <p:nvPr>
            <p:ph type="dt" sz="half" idx="10"/>
          </p:nvPr>
        </p:nvSpPr>
        <p:spPr/>
        <p:txBody>
          <a:bodyPr/>
          <a:lstStyle/>
          <a:p>
            <a:fld id="{EEE2B746-C820-4EE0-8CCB-C96D57BB14AF}" type="datetimeFigureOut">
              <a:rPr lang="en-GB" smtClean="0"/>
              <a:t>14/03/2024</a:t>
            </a:fld>
            <a:endParaRPr lang="en-GB"/>
          </a:p>
        </p:txBody>
      </p:sp>
      <p:sp>
        <p:nvSpPr>
          <p:cNvPr id="3" name="Footer Placeholder 2">
            <a:extLst>
              <a:ext uri="{FF2B5EF4-FFF2-40B4-BE49-F238E27FC236}">
                <a16:creationId xmlns:a16="http://schemas.microsoft.com/office/drawing/2014/main" id="{0667CE1E-17EB-2881-D69A-4B828390B7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4AD1BD5-16B8-D3FD-9FDC-A64B6D8916A4}"/>
              </a:ext>
            </a:extLst>
          </p:cNvPr>
          <p:cNvSpPr>
            <a:spLocks noGrp="1"/>
          </p:cNvSpPr>
          <p:nvPr>
            <p:ph type="sldNum" sz="quarter" idx="12"/>
          </p:nvPr>
        </p:nvSpPr>
        <p:spPr/>
        <p:txBody>
          <a:bodyPr/>
          <a:lstStyle/>
          <a:p>
            <a:fld id="{BA528F42-BC7D-414D-8594-D8DD3C0460B7}" type="slidenum">
              <a:rPr lang="en-GB" smtClean="0"/>
              <a:t>‹#›</a:t>
            </a:fld>
            <a:endParaRPr lang="en-GB"/>
          </a:p>
        </p:txBody>
      </p:sp>
    </p:spTree>
    <p:extLst>
      <p:ext uri="{BB962C8B-B14F-4D97-AF65-F5344CB8AC3E}">
        <p14:creationId xmlns:p14="http://schemas.microsoft.com/office/powerpoint/2010/main" val="16281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0BB5-0209-9457-423D-C928A3F64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69FB09-FD94-91F2-C6FC-000B9D5BE2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7C2D77-0602-CC21-7440-658098EB9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40644A-CB54-981C-463F-F9E186EA3E3A}"/>
              </a:ext>
            </a:extLst>
          </p:cNvPr>
          <p:cNvSpPr>
            <a:spLocks noGrp="1"/>
          </p:cNvSpPr>
          <p:nvPr>
            <p:ph type="dt" sz="half" idx="10"/>
          </p:nvPr>
        </p:nvSpPr>
        <p:spPr/>
        <p:txBody>
          <a:bodyPr/>
          <a:lstStyle/>
          <a:p>
            <a:fld id="{EEE2B746-C820-4EE0-8CCB-C96D57BB14AF}" type="datetimeFigureOut">
              <a:rPr lang="en-GB" smtClean="0"/>
              <a:t>14/03/2024</a:t>
            </a:fld>
            <a:endParaRPr lang="en-GB"/>
          </a:p>
        </p:txBody>
      </p:sp>
      <p:sp>
        <p:nvSpPr>
          <p:cNvPr id="6" name="Footer Placeholder 5">
            <a:extLst>
              <a:ext uri="{FF2B5EF4-FFF2-40B4-BE49-F238E27FC236}">
                <a16:creationId xmlns:a16="http://schemas.microsoft.com/office/drawing/2014/main" id="{3ED0401E-EA90-4AA5-E852-3F3E2544E9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AB8215-75B1-6051-AA02-6184F60A8539}"/>
              </a:ext>
            </a:extLst>
          </p:cNvPr>
          <p:cNvSpPr>
            <a:spLocks noGrp="1"/>
          </p:cNvSpPr>
          <p:nvPr>
            <p:ph type="sldNum" sz="quarter" idx="12"/>
          </p:nvPr>
        </p:nvSpPr>
        <p:spPr/>
        <p:txBody>
          <a:bodyPr/>
          <a:lstStyle/>
          <a:p>
            <a:fld id="{BA528F42-BC7D-414D-8594-D8DD3C0460B7}" type="slidenum">
              <a:rPr lang="en-GB" smtClean="0"/>
              <a:t>‹#›</a:t>
            </a:fld>
            <a:endParaRPr lang="en-GB"/>
          </a:p>
        </p:txBody>
      </p:sp>
    </p:spTree>
    <p:extLst>
      <p:ext uri="{BB962C8B-B14F-4D97-AF65-F5344CB8AC3E}">
        <p14:creationId xmlns:p14="http://schemas.microsoft.com/office/powerpoint/2010/main" val="1084023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76DF8-C25D-4809-809B-59B5060844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5A33AE6-B0EE-AC90-13DF-4A05787FAB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04B71B-2A17-EB96-7E44-CE0D894C8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127591-C30B-6BDE-C82E-69F42E897827}"/>
              </a:ext>
            </a:extLst>
          </p:cNvPr>
          <p:cNvSpPr>
            <a:spLocks noGrp="1"/>
          </p:cNvSpPr>
          <p:nvPr>
            <p:ph type="dt" sz="half" idx="10"/>
          </p:nvPr>
        </p:nvSpPr>
        <p:spPr/>
        <p:txBody>
          <a:bodyPr/>
          <a:lstStyle/>
          <a:p>
            <a:fld id="{EEE2B746-C820-4EE0-8CCB-C96D57BB14AF}" type="datetimeFigureOut">
              <a:rPr lang="en-GB" smtClean="0"/>
              <a:t>14/03/2024</a:t>
            </a:fld>
            <a:endParaRPr lang="en-GB"/>
          </a:p>
        </p:txBody>
      </p:sp>
      <p:sp>
        <p:nvSpPr>
          <p:cNvPr id="6" name="Footer Placeholder 5">
            <a:extLst>
              <a:ext uri="{FF2B5EF4-FFF2-40B4-BE49-F238E27FC236}">
                <a16:creationId xmlns:a16="http://schemas.microsoft.com/office/drawing/2014/main" id="{EE03A421-F82A-84BD-88AC-857ACAAEE6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481B9C-B1AB-F9C8-9213-186A7328BFBE}"/>
              </a:ext>
            </a:extLst>
          </p:cNvPr>
          <p:cNvSpPr>
            <a:spLocks noGrp="1"/>
          </p:cNvSpPr>
          <p:nvPr>
            <p:ph type="sldNum" sz="quarter" idx="12"/>
          </p:nvPr>
        </p:nvSpPr>
        <p:spPr/>
        <p:txBody>
          <a:bodyPr/>
          <a:lstStyle/>
          <a:p>
            <a:fld id="{BA528F42-BC7D-414D-8594-D8DD3C0460B7}" type="slidenum">
              <a:rPr lang="en-GB" smtClean="0"/>
              <a:t>‹#›</a:t>
            </a:fld>
            <a:endParaRPr lang="en-GB"/>
          </a:p>
        </p:txBody>
      </p:sp>
    </p:spTree>
    <p:extLst>
      <p:ext uri="{BB962C8B-B14F-4D97-AF65-F5344CB8AC3E}">
        <p14:creationId xmlns:p14="http://schemas.microsoft.com/office/powerpoint/2010/main" val="2831493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E1E87C-9A9F-1B35-05D0-679C12F473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E8BF47-DD8E-93F6-8D62-8CB1AAE328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620B4E-DA5C-C2DB-7ABE-279138C017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2B746-C820-4EE0-8CCB-C96D57BB14AF}" type="datetimeFigureOut">
              <a:rPr lang="en-GB" smtClean="0"/>
              <a:t>14/03/2024</a:t>
            </a:fld>
            <a:endParaRPr lang="en-GB"/>
          </a:p>
        </p:txBody>
      </p:sp>
      <p:sp>
        <p:nvSpPr>
          <p:cNvPr id="5" name="Footer Placeholder 4">
            <a:extLst>
              <a:ext uri="{FF2B5EF4-FFF2-40B4-BE49-F238E27FC236}">
                <a16:creationId xmlns:a16="http://schemas.microsoft.com/office/drawing/2014/main" id="{E87435A4-DFE6-CEEA-B5C6-BDF459D276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5085AA-5EF9-03B1-B755-3341A7FD5D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28F42-BC7D-414D-8594-D8DD3C0460B7}" type="slidenum">
              <a:rPr lang="en-GB" smtClean="0"/>
              <a:t>‹#›</a:t>
            </a:fld>
            <a:endParaRPr lang="en-GB"/>
          </a:p>
        </p:txBody>
      </p:sp>
      <p:sp>
        <p:nvSpPr>
          <p:cNvPr id="7" name="MSIPCMContentMarking" descr="{&quot;HashCode&quot;:1844345984,&quot;Placement&quot;:&quot;Header&quot;,&quot;Top&quot;:0.0,&quot;Left&quot;:0.0,&quot;SlideWidth&quot;:960,&quot;SlideHeight&quot;:540}">
            <a:extLst>
              <a:ext uri="{FF2B5EF4-FFF2-40B4-BE49-F238E27FC236}">
                <a16:creationId xmlns:a16="http://schemas.microsoft.com/office/drawing/2014/main" id="{A9598EE5-A243-53F8-B539-577C2D004AD2}"/>
              </a:ext>
            </a:extLst>
          </p:cNvPr>
          <p:cNvSpPr txBox="1"/>
          <p:nvPr userDrawn="1"/>
        </p:nvSpPr>
        <p:spPr>
          <a:xfrm>
            <a:off x="0" y="0"/>
            <a:ext cx="247942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This document was classified as: OFFICIAL</a:t>
            </a:r>
          </a:p>
        </p:txBody>
      </p:sp>
    </p:spTree>
    <p:extLst>
      <p:ext uri="{BB962C8B-B14F-4D97-AF65-F5344CB8AC3E}">
        <p14:creationId xmlns:p14="http://schemas.microsoft.com/office/powerpoint/2010/main" val="1565814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png"/><Relationship Id="rId7" Type="http://schemas.openxmlformats.org/officeDocument/2006/relationships/diagramColors" Target="../diagrams/colors1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darlington-safeguarding-partnership.co.uk/media/2165/family-h-lcspr-report-final-for-publication.pdf"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Amanda.Hugill@darlington.gov.uk" TargetMode="External"/><Relationship Id="rId4" Type="http://schemas.openxmlformats.org/officeDocument/2006/relationships/hyperlink" Target="https://www.darlington-safeguarding-partnership.co.uk/media/2166/family-h-lcspr-executive-summary-for-publication.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DDC693-16B3-449B-1893-F1BFB250086B}"/>
              </a:ext>
            </a:extLst>
          </p:cNvPr>
          <p:cNvSpPr>
            <a:spLocks noGrp="1"/>
          </p:cNvSpPr>
          <p:nvPr>
            <p:ph type="ctrTitle"/>
          </p:nvPr>
        </p:nvSpPr>
        <p:spPr>
          <a:xfrm>
            <a:off x="246194" y="274913"/>
            <a:ext cx="5208694" cy="3998190"/>
          </a:xfrm>
        </p:spPr>
        <p:txBody>
          <a:bodyPr>
            <a:normAutofit/>
          </a:bodyPr>
          <a:lstStyle/>
          <a:p>
            <a:pPr algn="l"/>
            <a:r>
              <a:rPr lang="en-GB" sz="4800" dirty="0">
                <a:effectLst/>
                <a:latin typeface="Congenial" panose="02000503040000020004" pitchFamily="2" charset="0"/>
                <a:ea typeface="Calibri" panose="020F0502020204030204" pitchFamily="34" charset="0"/>
                <a:cs typeface="Times New Roman" panose="02020603050405020304" pitchFamily="18" charset="0"/>
              </a:rPr>
              <a:t>Review of the Family H case</a:t>
            </a:r>
            <a:br>
              <a:rPr lang="en-GB" sz="4400" dirty="0">
                <a:effectLst/>
                <a:latin typeface="Calibri" panose="020F0502020204030204" pitchFamily="34" charset="0"/>
                <a:ea typeface="Calibri" panose="020F0502020204030204" pitchFamily="34" charset="0"/>
                <a:cs typeface="Times New Roman" panose="02020603050405020304" pitchFamily="18" charset="0"/>
              </a:rPr>
            </a:br>
            <a:endParaRPr lang="en-GB" sz="4400" dirty="0"/>
          </a:p>
        </p:txBody>
      </p:sp>
      <p:sp>
        <p:nvSpPr>
          <p:cNvPr id="3" name="Subtitle 2">
            <a:extLst>
              <a:ext uri="{FF2B5EF4-FFF2-40B4-BE49-F238E27FC236}">
                <a16:creationId xmlns:a16="http://schemas.microsoft.com/office/drawing/2014/main" id="{3FD16210-6EE0-DFD5-030D-F3BAD9CF8E90}"/>
              </a:ext>
            </a:extLst>
          </p:cNvPr>
          <p:cNvSpPr>
            <a:spLocks noGrp="1"/>
          </p:cNvSpPr>
          <p:nvPr>
            <p:ph type="subTitle" idx="1"/>
          </p:nvPr>
        </p:nvSpPr>
        <p:spPr>
          <a:xfrm>
            <a:off x="246194" y="5807593"/>
            <a:ext cx="4620584" cy="775494"/>
          </a:xfrm>
        </p:spPr>
        <p:txBody>
          <a:bodyPr>
            <a:normAutofit fontScale="85000" lnSpcReduction="10000"/>
          </a:bodyPr>
          <a:lstStyle/>
          <a:p>
            <a:pPr algn="l"/>
            <a:r>
              <a:rPr lang="en-GB" dirty="0">
                <a:latin typeface="Congenial" panose="02000503040000020004" pitchFamily="2" charset="0"/>
              </a:rPr>
              <a:t>Amanda Hugill – Business Manager</a:t>
            </a:r>
          </a:p>
          <a:p>
            <a:pPr algn="l"/>
            <a:r>
              <a:rPr lang="en-GB" dirty="0">
                <a:latin typeface="Congenial" panose="02000503040000020004" pitchFamily="2" charset="0"/>
              </a:rPr>
              <a:t>February 2024</a:t>
            </a:r>
          </a:p>
        </p:txBody>
      </p:sp>
      <p:pic>
        <p:nvPicPr>
          <p:cNvPr id="5" name="Picture 4" descr="A picture containing text, font, graphics, graphic design&#10;&#10;Description automatically generated">
            <a:extLst>
              <a:ext uri="{FF2B5EF4-FFF2-40B4-BE49-F238E27FC236}">
                <a16:creationId xmlns:a16="http://schemas.microsoft.com/office/drawing/2014/main" id="{1ECF51C1-7D29-FF7E-BE94-E61C1EE9C992}"/>
              </a:ext>
            </a:extLst>
          </p:cNvPr>
          <p:cNvPicPr>
            <a:picLocks noChangeAspect="1"/>
          </p:cNvPicPr>
          <p:nvPr/>
        </p:nvPicPr>
        <p:blipFill>
          <a:blip r:embed="rId2">
            <a:alphaModFix amt="80000"/>
            <a:extLst>
              <a:ext uri="{28A0092B-C50C-407E-A947-70E740481C1C}">
                <a14:useLocalDpi xmlns:a14="http://schemas.microsoft.com/office/drawing/2010/main" val="0"/>
              </a:ext>
            </a:extLst>
          </a:blip>
          <a:stretch>
            <a:fillRect/>
          </a:stretch>
        </p:blipFill>
        <p:spPr>
          <a:xfrm>
            <a:off x="7006846" y="569694"/>
            <a:ext cx="3129930" cy="2441345"/>
          </a:xfrm>
          <a:prstGeom prst="rect">
            <a:avLst/>
          </a:prstGeom>
        </p:spPr>
      </p:pic>
      <p:pic>
        <p:nvPicPr>
          <p:cNvPr id="6" name="Picture 5">
            <a:extLst>
              <a:ext uri="{FF2B5EF4-FFF2-40B4-BE49-F238E27FC236}">
                <a16:creationId xmlns:a16="http://schemas.microsoft.com/office/drawing/2014/main" id="{C71E9938-9A82-13E4-1E14-4297505F1204}"/>
              </a:ext>
            </a:extLst>
          </p:cNvPr>
          <p:cNvPicPr>
            <a:picLocks noChangeAspect="1"/>
          </p:cNvPicPr>
          <p:nvPr/>
        </p:nvPicPr>
        <p:blipFill>
          <a:blip r:embed="rId3"/>
          <a:stretch>
            <a:fillRect/>
          </a:stretch>
        </p:blipFill>
        <p:spPr>
          <a:xfrm>
            <a:off x="5604207" y="3022138"/>
            <a:ext cx="3237257" cy="2304488"/>
          </a:xfrm>
          <a:prstGeom prst="rect">
            <a:avLst/>
          </a:prstGeom>
        </p:spPr>
      </p:pic>
      <p:pic>
        <p:nvPicPr>
          <p:cNvPr id="7" name="Picture 6">
            <a:extLst>
              <a:ext uri="{FF2B5EF4-FFF2-40B4-BE49-F238E27FC236}">
                <a16:creationId xmlns:a16="http://schemas.microsoft.com/office/drawing/2014/main" id="{04C0956A-37B1-845A-8C5A-F7951ED885A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1520" y="3846962"/>
            <a:ext cx="3034978" cy="2506769"/>
          </a:xfrm>
          <a:prstGeom prst="rect">
            <a:avLst/>
          </a:prstGeom>
          <a:noFill/>
          <a:ln>
            <a:solidFill>
              <a:srgbClr val="002060"/>
            </a:solidFill>
          </a:ln>
        </p:spPr>
      </p:pic>
    </p:spTree>
    <p:extLst>
      <p:ext uri="{BB962C8B-B14F-4D97-AF65-F5344CB8AC3E}">
        <p14:creationId xmlns:p14="http://schemas.microsoft.com/office/powerpoint/2010/main" val="139634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A7D39A2-D9E1-CC62-9C21-2794E1A5F727}"/>
              </a:ext>
            </a:extLst>
          </p:cNvPr>
          <p:cNvSpPr txBox="1"/>
          <p:nvPr/>
        </p:nvSpPr>
        <p:spPr>
          <a:xfrm>
            <a:off x="4119937" y="595662"/>
            <a:ext cx="4285035" cy="595932"/>
          </a:xfrm>
          <a:prstGeom prst="rect">
            <a:avLst/>
          </a:prstGeom>
          <a:noFill/>
        </p:spPr>
        <p:txBody>
          <a:bodyPr wrap="square" rtlCol="0">
            <a:spAutoFit/>
          </a:bodyPr>
          <a:lstStyle/>
          <a:p>
            <a:pPr lvl="0" algn="ctr">
              <a:lnSpc>
                <a:spcPct val="107000"/>
              </a:lnSpc>
            </a:pPr>
            <a:r>
              <a:rPr lang="en-GB" sz="32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Child’s lived experience</a:t>
            </a:r>
          </a:p>
        </p:txBody>
      </p:sp>
      <p:pic>
        <p:nvPicPr>
          <p:cNvPr id="15" name="Picture 14" descr="A picture containing text, font, graphics, graphic design&#10;&#10;Description automatically generated">
            <a:extLst>
              <a:ext uri="{FF2B5EF4-FFF2-40B4-BE49-F238E27FC236}">
                <a16:creationId xmlns:a16="http://schemas.microsoft.com/office/drawing/2014/main" id="{9B537BDC-1786-C56C-1C68-5159E1D4DA5A}"/>
              </a:ext>
            </a:extLst>
          </p:cNvPr>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sp>
        <p:nvSpPr>
          <p:cNvPr id="4" name="TextBox 3">
            <a:extLst>
              <a:ext uri="{FF2B5EF4-FFF2-40B4-BE49-F238E27FC236}">
                <a16:creationId xmlns:a16="http://schemas.microsoft.com/office/drawing/2014/main" id="{0F0CB2EB-F807-8A04-3E8F-6EB4A557B9E2}"/>
              </a:ext>
            </a:extLst>
          </p:cNvPr>
          <p:cNvSpPr txBox="1"/>
          <p:nvPr/>
        </p:nvSpPr>
        <p:spPr>
          <a:xfrm>
            <a:off x="523982" y="1842782"/>
            <a:ext cx="11111126" cy="4045723"/>
          </a:xfrm>
          <a:prstGeom prst="rect">
            <a:avLst/>
          </a:prstGeom>
          <a:noFill/>
        </p:spPr>
        <p:txBody>
          <a:bodyPr wrap="square">
            <a:spAutoFit/>
          </a:bodyPr>
          <a:lstStyle/>
          <a:p>
            <a:pPr algn="ctr">
              <a:lnSpc>
                <a:spcPct val="150000"/>
              </a:lnSpc>
              <a:spcAft>
                <a:spcPts val="800"/>
              </a:spcAft>
            </a:pPr>
            <a:r>
              <a:rPr lang="en-GB" sz="2000" dirty="0">
                <a:effectLst/>
                <a:ea typeface="Calibri" panose="020F0502020204030204" pitchFamily="34" charset="0"/>
                <a:cs typeface="Times New Roman" panose="02020603050405020304" pitchFamily="18" charset="0"/>
              </a:rPr>
              <a:t>Mother was care experienced and had a history of low mood and often admitted to struggling with one of the children’s behaviours who demanded a lot of her attention. Parents relationship was at times described as strained due to having four young children.</a:t>
            </a:r>
          </a:p>
          <a:p>
            <a:pPr algn="ctr">
              <a:lnSpc>
                <a:spcPct val="150000"/>
              </a:lnSpc>
              <a:spcAft>
                <a:spcPts val="800"/>
              </a:spcAft>
            </a:pPr>
            <a:r>
              <a:rPr lang="en-GB" sz="2000" dirty="0">
                <a:ea typeface="Calibri" panose="020F0502020204030204" pitchFamily="34" charset="0"/>
                <a:cs typeface="Times New Roman" panose="02020603050405020304" pitchFamily="18" charset="0"/>
              </a:rPr>
              <a:t>School reported the children as being well presented, happy and content and participated well in all aspects of school life, attendance was consistently good. They were always well dressed in </a:t>
            </a:r>
            <a:r>
              <a:rPr lang="en-GB" sz="2000" dirty="0">
                <a:effectLst/>
                <a:ea typeface="Calibri" panose="020F0502020204030204" pitchFamily="34" charset="0"/>
                <a:cs typeface="Times New Roman" panose="02020603050405020304" pitchFamily="18" charset="0"/>
              </a:rPr>
              <a:t>the correct uniform. Homework, including reading at home, was in line with expectations. </a:t>
            </a:r>
          </a:p>
          <a:p>
            <a:pPr algn="ctr">
              <a:lnSpc>
                <a:spcPct val="150000"/>
              </a:lnSpc>
              <a:spcAft>
                <a:spcPts val="800"/>
              </a:spcAft>
            </a:pPr>
            <a:r>
              <a:rPr lang="en-GB" sz="2000" dirty="0">
                <a:effectLst/>
                <a:ea typeface="Calibri" panose="020F0502020204030204" pitchFamily="34" charset="0"/>
                <a:cs typeface="Times New Roman" panose="02020603050405020304" pitchFamily="18" charset="0"/>
              </a:rPr>
              <a:t>All three children had wide friendship groups and consistently interacted positively with peers and staff. </a:t>
            </a:r>
          </a:p>
          <a:p>
            <a:pPr algn="ctr">
              <a:lnSpc>
                <a:spcPct val="150000"/>
              </a:lnSpc>
              <a:spcAft>
                <a:spcPts val="800"/>
              </a:spcAft>
            </a:pPr>
            <a:endParaRPr lang="en-GB"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3467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DDC693-16B3-449B-1893-F1BFB250086B}"/>
              </a:ext>
            </a:extLst>
          </p:cNvPr>
          <p:cNvSpPr>
            <a:spLocks noGrp="1"/>
          </p:cNvSpPr>
          <p:nvPr>
            <p:ph type="ctrTitle"/>
          </p:nvPr>
        </p:nvSpPr>
        <p:spPr>
          <a:xfrm>
            <a:off x="290035" y="1358299"/>
            <a:ext cx="5208694" cy="3998190"/>
          </a:xfrm>
        </p:spPr>
        <p:txBody>
          <a:bodyPr>
            <a:normAutofit/>
          </a:bodyPr>
          <a:lstStyle/>
          <a:p>
            <a:pPr algn="l"/>
            <a:br>
              <a:rPr lang="en-GB" sz="4400" dirty="0">
                <a:effectLst/>
                <a:latin typeface="Calibri" panose="020F0502020204030204" pitchFamily="34" charset="0"/>
                <a:ea typeface="Calibri" panose="020F0502020204030204" pitchFamily="34" charset="0"/>
                <a:cs typeface="Times New Roman" panose="02020603050405020304" pitchFamily="18" charset="0"/>
              </a:rPr>
            </a:br>
            <a:endParaRPr lang="en-GB" sz="4400" dirty="0"/>
          </a:p>
        </p:txBody>
      </p:sp>
      <p:pic>
        <p:nvPicPr>
          <p:cNvPr id="5" name="Picture 4" descr="A picture containing text, font, graphics, graphic design&#10;&#10;Description automatically generated">
            <a:extLst>
              <a:ext uri="{FF2B5EF4-FFF2-40B4-BE49-F238E27FC236}">
                <a16:creationId xmlns:a16="http://schemas.microsoft.com/office/drawing/2014/main" id="{1ECF51C1-7D29-FF7E-BE94-E61C1EE9C992}"/>
              </a:ext>
            </a:extLst>
          </p:cNvPr>
          <p:cNvPicPr>
            <a:picLocks noChangeAspect="1"/>
          </p:cNvPicPr>
          <p:nvPr/>
        </p:nvPicPr>
        <p:blipFill>
          <a:blip r:embed="rId2">
            <a:alphaModFix amt="80000"/>
            <a:extLst>
              <a:ext uri="{28A0092B-C50C-407E-A947-70E740481C1C}">
                <a14:useLocalDpi xmlns:a14="http://schemas.microsoft.com/office/drawing/2010/main" val="0"/>
              </a:ext>
            </a:extLst>
          </a:blip>
          <a:stretch>
            <a:fillRect/>
          </a:stretch>
        </p:blipFill>
        <p:spPr>
          <a:xfrm>
            <a:off x="6606253" y="1501511"/>
            <a:ext cx="4942280" cy="3854978"/>
          </a:xfrm>
          <a:prstGeom prst="rect">
            <a:avLst/>
          </a:prstGeom>
        </p:spPr>
      </p:pic>
      <p:sp>
        <p:nvSpPr>
          <p:cNvPr id="4" name="TextBox 3">
            <a:extLst>
              <a:ext uri="{FF2B5EF4-FFF2-40B4-BE49-F238E27FC236}">
                <a16:creationId xmlns:a16="http://schemas.microsoft.com/office/drawing/2014/main" id="{B59C747E-86DF-845F-281C-37779D89F7BD}"/>
              </a:ext>
            </a:extLst>
          </p:cNvPr>
          <p:cNvSpPr txBox="1"/>
          <p:nvPr/>
        </p:nvSpPr>
        <p:spPr>
          <a:xfrm>
            <a:off x="643467" y="2688797"/>
            <a:ext cx="4137978" cy="1398844"/>
          </a:xfrm>
          <a:prstGeom prst="rect">
            <a:avLst/>
          </a:prstGeom>
          <a:noFill/>
        </p:spPr>
        <p:txBody>
          <a:bodyPr wrap="square">
            <a:spAutoFit/>
          </a:bodyPr>
          <a:lstStyle/>
          <a:p>
            <a:pPr>
              <a:lnSpc>
                <a:spcPct val="107000"/>
              </a:lnSpc>
              <a:spcAft>
                <a:spcPts val="800"/>
              </a:spcAft>
            </a:pPr>
            <a:r>
              <a:rPr lang="en-GB" sz="4000" b="1" dirty="0">
                <a:effectLst/>
                <a:latin typeface="Congenial" panose="02000503040000020004" pitchFamily="2" charset="0"/>
                <a:ea typeface="Calibri" panose="020F0502020204030204" pitchFamily="34" charset="0"/>
                <a:cs typeface="Times New Roman" panose="02020603050405020304" pitchFamily="18" charset="0"/>
              </a:rPr>
              <a:t>Key Findings and Learning</a:t>
            </a:r>
            <a:endParaRPr lang="en-GB" sz="4000" dirty="0">
              <a:effectLst/>
              <a:latin typeface="Congenial" panose="02000503040000020004"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5764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A7D39A2-D9E1-CC62-9C21-2794E1A5F727}"/>
              </a:ext>
            </a:extLst>
          </p:cNvPr>
          <p:cNvSpPr txBox="1"/>
          <p:nvPr/>
        </p:nvSpPr>
        <p:spPr>
          <a:xfrm>
            <a:off x="2547991" y="366031"/>
            <a:ext cx="9103572" cy="595932"/>
          </a:xfrm>
          <a:prstGeom prst="rect">
            <a:avLst/>
          </a:prstGeom>
          <a:noFill/>
        </p:spPr>
        <p:txBody>
          <a:bodyPr wrap="square" rtlCol="0">
            <a:spAutoFit/>
          </a:bodyPr>
          <a:lstStyle/>
          <a:p>
            <a:pPr lvl="0" algn="ctr">
              <a:lnSpc>
                <a:spcPct val="107000"/>
              </a:lnSpc>
            </a:pPr>
            <a:r>
              <a:rPr lang="en-GB" sz="32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 number of areas of good Practice were identified:</a:t>
            </a:r>
          </a:p>
        </p:txBody>
      </p:sp>
      <p:pic>
        <p:nvPicPr>
          <p:cNvPr id="15" name="Picture 14" descr="A picture containing text, font, graphics, graphic design&#10;&#10;Description automatically generated">
            <a:extLst>
              <a:ext uri="{FF2B5EF4-FFF2-40B4-BE49-F238E27FC236}">
                <a16:creationId xmlns:a16="http://schemas.microsoft.com/office/drawing/2014/main" id="{9B537BDC-1786-C56C-1C68-5159E1D4DA5A}"/>
              </a:ext>
            </a:extLst>
          </p:cNvPr>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sp>
        <p:nvSpPr>
          <p:cNvPr id="4" name="TextBox 3">
            <a:extLst>
              <a:ext uri="{FF2B5EF4-FFF2-40B4-BE49-F238E27FC236}">
                <a16:creationId xmlns:a16="http://schemas.microsoft.com/office/drawing/2014/main" id="{0F0CB2EB-F807-8A04-3E8F-6EB4A557B9E2}"/>
              </a:ext>
            </a:extLst>
          </p:cNvPr>
          <p:cNvSpPr txBox="1"/>
          <p:nvPr/>
        </p:nvSpPr>
        <p:spPr>
          <a:xfrm>
            <a:off x="540437" y="1760588"/>
            <a:ext cx="11111126" cy="4821833"/>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dirty="0"/>
              <a:t>Police notified Children’s Services when Aunt told them she was pregnant and trying to conceal from agencies</a:t>
            </a:r>
          </a:p>
          <a:p>
            <a:pPr marL="342900" indent="-342900">
              <a:spcAft>
                <a:spcPts val="80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T</a:t>
            </a:r>
            <a:r>
              <a:rPr lang="en-GB" dirty="0">
                <a:ea typeface="Calibri" panose="020F0502020204030204" pitchFamily="34" charset="0"/>
                <a:cs typeface="Times New Roman" panose="02020603050405020304" pitchFamily="18" charset="0"/>
              </a:rPr>
              <a:t>AF in place for sibling 2 due to SEN, meetings held regularly – parents engaged well</a:t>
            </a:r>
          </a:p>
          <a:p>
            <a:pPr marL="342900" indent="-342900">
              <a:spcAft>
                <a:spcPts val="800"/>
              </a:spcAft>
              <a:buFont typeface="Arial" panose="020B0604020202020204" pitchFamily="34" charset="0"/>
              <a:buChar char="•"/>
            </a:pPr>
            <a:r>
              <a:rPr lang="en-GB" dirty="0">
                <a:ea typeface="Calibri" panose="020F0502020204030204" pitchFamily="34" charset="0"/>
                <a:cs typeface="Times New Roman" panose="02020603050405020304" pitchFamily="18" charset="0"/>
              </a:rPr>
              <a:t>Nursery contact with Police and Children’s Services following a trip to seaside when alerted to Aunt and Partner seen speaking to family</a:t>
            </a:r>
          </a:p>
          <a:p>
            <a:pPr marL="342900" indent="-342900">
              <a:spcAft>
                <a:spcPts val="80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Health Visitor advised nursery </a:t>
            </a:r>
            <a:r>
              <a:rPr lang="en-GB" dirty="0"/>
              <a:t>to make a social care referral when she was informed by nursery staff that Siblings 1 and 2 were often upset around males and shared information with Children’s Services of parents living opposite and working with Aunt’s partner</a:t>
            </a:r>
          </a:p>
          <a:p>
            <a:pPr marL="342900" indent="-342900">
              <a:spcAft>
                <a:spcPts val="800"/>
              </a:spcAft>
              <a:buFont typeface="Arial" panose="020B0604020202020204" pitchFamily="34" charset="0"/>
              <a:buChar char="•"/>
            </a:pPr>
            <a:r>
              <a:rPr lang="en-GB" dirty="0"/>
              <a:t>Adult 1’s GP identified there were no safeguarding concerns documented within computerised records despite knowledge of the risks he posed, this was escalated and resulted in a liaison with the couple's social worker</a:t>
            </a:r>
          </a:p>
          <a:p>
            <a:pPr marL="342900" indent="-342900">
              <a:spcAft>
                <a:spcPts val="800"/>
              </a:spcAft>
              <a:buFont typeface="Arial" panose="020B0604020202020204" pitchFamily="34" charset="0"/>
              <a:buChar char="•"/>
            </a:pPr>
            <a:r>
              <a:rPr lang="en-GB" dirty="0"/>
              <a:t>Nursery Nurse and Physiotherapist were tenacious in recording details of unknown adults within the home</a:t>
            </a:r>
          </a:p>
          <a:p>
            <a:pPr marL="342900" indent="-342900">
              <a:spcAft>
                <a:spcPts val="800"/>
              </a:spcAft>
              <a:buFont typeface="Arial" panose="020B0604020202020204" pitchFamily="34" charset="0"/>
              <a:buChar char="•"/>
            </a:pPr>
            <a:r>
              <a:rPr lang="en-GB" dirty="0"/>
              <a:t>Good communication from Safe Families Service a voluntary group offering support to children and families</a:t>
            </a:r>
          </a:p>
          <a:p>
            <a:pPr marL="342900" indent="-342900">
              <a:spcAft>
                <a:spcPts val="800"/>
              </a:spcAft>
              <a:buFont typeface="Arial" panose="020B0604020202020204" pitchFamily="34" charset="0"/>
              <a:buChar char="•"/>
            </a:pPr>
            <a:r>
              <a:rPr lang="en-GB" dirty="0"/>
              <a:t>The referral to Children’s Services in 2023, following Aunt and Partner being arrested at train station progressed within 90 minutes and children being protected immediately and placed in foster care that day</a:t>
            </a:r>
          </a:p>
          <a:p>
            <a:pPr marL="342900" indent="-342900">
              <a:spcAft>
                <a:spcPts val="800"/>
              </a:spcAft>
              <a:buFont typeface="Arial" panose="020B0604020202020204" pitchFamily="34" charset="0"/>
              <a:buChar char="•"/>
            </a:pPr>
            <a:endParaRPr lang="en-GB"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1156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pic>
        <p:nvPicPr>
          <p:cNvPr id="4" name="Picture 3" descr="A picture containing text, font, graphics, graphic design&#10;&#10;Description automatically generated">
            <a:extLst>
              <a:ext uri="{FF2B5EF4-FFF2-40B4-BE49-F238E27FC236}">
                <a16:creationId xmlns:a16="http://schemas.microsoft.com/office/drawing/2014/main" id="{0A472EA8-1093-ED04-DCD1-D0C93AF9F350}"/>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sp>
        <p:nvSpPr>
          <p:cNvPr id="5" name="TextBox 4">
            <a:extLst>
              <a:ext uri="{FF2B5EF4-FFF2-40B4-BE49-F238E27FC236}">
                <a16:creationId xmlns:a16="http://schemas.microsoft.com/office/drawing/2014/main" id="{ACD797E5-B619-4168-BA3A-2F992AFC6A18}"/>
              </a:ext>
            </a:extLst>
          </p:cNvPr>
          <p:cNvSpPr txBox="1"/>
          <p:nvPr/>
        </p:nvSpPr>
        <p:spPr>
          <a:xfrm>
            <a:off x="2866548" y="268553"/>
            <a:ext cx="7098995" cy="470000"/>
          </a:xfrm>
          <a:prstGeom prst="rect">
            <a:avLst/>
          </a:prstGeom>
          <a:noFill/>
        </p:spPr>
        <p:txBody>
          <a:bodyPr wrap="square" rtlCol="0">
            <a:spAutoFit/>
          </a:bodyPr>
          <a:lstStyle/>
          <a:p>
            <a:pPr lvl="0" algn="ctr">
              <a:lnSpc>
                <a:spcPct val="107000"/>
              </a:lnSpc>
            </a:pPr>
            <a:r>
              <a:rPr lang="en-GB" sz="24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Key Learning</a:t>
            </a:r>
          </a:p>
        </p:txBody>
      </p:sp>
      <p:graphicFrame>
        <p:nvGraphicFramePr>
          <p:cNvPr id="8" name="Diagram 7">
            <a:extLst>
              <a:ext uri="{FF2B5EF4-FFF2-40B4-BE49-F238E27FC236}">
                <a16:creationId xmlns:a16="http://schemas.microsoft.com/office/drawing/2014/main" id="{448FA7C3-C57F-4ACF-DEC7-AC5688B3AE87}"/>
              </a:ext>
            </a:extLst>
          </p:cNvPr>
          <p:cNvGraphicFramePr/>
          <p:nvPr>
            <p:extLst>
              <p:ext uri="{D42A27DB-BD31-4B8C-83A1-F6EECF244321}">
                <p14:modId xmlns:p14="http://schemas.microsoft.com/office/powerpoint/2010/main" val="2930848633"/>
              </p:ext>
            </p:extLst>
          </p:nvPr>
        </p:nvGraphicFramePr>
        <p:xfrm>
          <a:off x="854852" y="738553"/>
          <a:ext cx="11204580" cy="61194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656891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pic>
        <p:nvPicPr>
          <p:cNvPr id="4" name="Picture 3" descr="A picture containing text, font, graphics, graphic design&#10;&#10;Description automatically generated">
            <a:extLst>
              <a:ext uri="{FF2B5EF4-FFF2-40B4-BE49-F238E27FC236}">
                <a16:creationId xmlns:a16="http://schemas.microsoft.com/office/drawing/2014/main" id="{0A472EA8-1093-ED04-DCD1-D0C93AF9F350}"/>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sp>
        <p:nvSpPr>
          <p:cNvPr id="5" name="TextBox 4">
            <a:extLst>
              <a:ext uri="{FF2B5EF4-FFF2-40B4-BE49-F238E27FC236}">
                <a16:creationId xmlns:a16="http://schemas.microsoft.com/office/drawing/2014/main" id="{ACD797E5-B619-4168-BA3A-2F992AFC6A18}"/>
              </a:ext>
            </a:extLst>
          </p:cNvPr>
          <p:cNvSpPr txBox="1"/>
          <p:nvPr/>
        </p:nvSpPr>
        <p:spPr>
          <a:xfrm>
            <a:off x="2876597" y="254733"/>
            <a:ext cx="7098995" cy="407035"/>
          </a:xfrm>
          <a:prstGeom prst="rect">
            <a:avLst/>
          </a:prstGeom>
          <a:noFill/>
        </p:spPr>
        <p:txBody>
          <a:bodyPr wrap="square" rtlCol="0">
            <a:spAutoFit/>
          </a:bodyPr>
          <a:lstStyle/>
          <a:p>
            <a:pPr lvl="0" algn="ctr">
              <a:lnSpc>
                <a:spcPct val="107000"/>
              </a:lnSpc>
            </a:pPr>
            <a:r>
              <a:rPr lang="en-GB" sz="20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Key Learning</a:t>
            </a:r>
          </a:p>
        </p:txBody>
      </p:sp>
      <p:graphicFrame>
        <p:nvGraphicFramePr>
          <p:cNvPr id="8" name="Diagram 7">
            <a:extLst>
              <a:ext uri="{FF2B5EF4-FFF2-40B4-BE49-F238E27FC236}">
                <a16:creationId xmlns:a16="http://schemas.microsoft.com/office/drawing/2014/main" id="{448FA7C3-C57F-4ACF-DEC7-AC5688B3AE87}"/>
              </a:ext>
            </a:extLst>
          </p:cNvPr>
          <p:cNvGraphicFramePr/>
          <p:nvPr>
            <p:extLst>
              <p:ext uri="{D42A27DB-BD31-4B8C-83A1-F6EECF244321}">
                <p14:modId xmlns:p14="http://schemas.microsoft.com/office/powerpoint/2010/main" val="2482884522"/>
              </p:ext>
            </p:extLst>
          </p:nvPr>
        </p:nvGraphicFramePr>
        <p:xfrm>
          <a:off x="814770" y="794481"/>
          <a:ext cx="10881720" cy="5982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874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pic>
        <p:nvPicPr>
          <p:cNvPr id="4" name="Picture 3" descr="A picture containing text, font, graphics, graphic design&#10;&#10;Description automatically generated">
            <a:extLst>
              <a:ext uri="{FF2B5EF4-FFF2-40B4-BE49-F238E27FC236}">
                <a16:creationId xmlns:a16="http://schemas.microsoft.com/office/drawing/2014/main" id="{0A472EA8-1093-ED04-DCD1-D0C93AF9F350}"/>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sp>
        <p:nvSpPr>
          <p:cNvPr id="5" name="TextBox 4">
            <a:extLst>
              <a:ext uri="{FF2B5EF4-FFF2-40B4-BE49-F238E27FC236}">
                <a16:creationId xmlns:a16="http://schemas.microsoft.com/office/drawing/2014/main" id="{ACD797E5-B619-4168-BA3A-2F992AFC6A18}"/>
              </a:ext>
            </a:extLst>
          </p:cNvPr>
          <p:cNvSpPr txBox="1"/>
          <p:nvPr/>
        </p:nvSpPr>
        <p:spPr>
          <a:xfrm>
            <a:off x="2861099" y="108029"/>
            <a:ext cx="7098995" cy="407035"/>
          </a:xfrm>
          <a:prstGeom prst="rect">
            <a:avLst/>
          </a:prstGeom>
          <a:noFill/>
        </p:spPr>
        <p:txBody>
          <a:bodyPr wrap="square" rtlCol="0">
            <a:spAutoFit/>
          </a:bodyPr>
          <a:lstStyle/>
          <a:p>
            <a:pPr lvl="0" algn="ctr">
              <a:lnSpc>
                <a:spcPct val="107000"/>
              </a:lnSpc>
            </a:pPr>
            <a:r>
              <a:rPr lang="en-GB" sz="20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Key Learning</a:t>
            </a:r>
          </a:p>
        </p:txBody>
      </p:sp>
      <p:graphicFrame>
        <p:nvGraphicFramePr>
          <p:cNvPr id="8" name="Diagram 7">
            <a:extLst>
              <a:ext uri="{FF2B5EF4-FFF2-40B4-BE49-F238E27FC236}">
                <a16:creationId xmlns:a16="http://schemas.microsoft.com/office/drawing/2014/main" id="{448FA7C3-C57F-4ACF-DEC7-AC5688B3AE87}"/>
              </a:ext>
            </a:extLst>
          </p:cNvPr>
          <p:cNvGraphicFramePr/>
          <p:nvPr>
            <p:extLst>
              <p:ext uri="{D42A27DB-BD31-4B8C-83A1-F6EECF244321}">
                <p14:modId xmlns:p14="http://schemas.microsoft.com/office/powerpoint/2010/main" val="1065060079"/>
              </p:ext>
            </p:extLst>
          </p:nvPr>
        </p:nvGraphicFramePr>
        <p:xfrm>
          <a:off x="572960" y="747745"/>
          <a:ext cx="11046080" cy="59823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E5C4EFA7-2F28-4C43-DC72-58CB2903A624}"/>
              </a:ext>
            </a:extLst>
          </p:cNvPr>
          <p:cNvSpPr txBox="1"/>
          <p:nvPr/>
        </p:nvSpPr>
        <p:spPr>
          <a:xfrm>
            <a:off x="5229546" y="747745"/>
            <a:ext cx="6183327" cy="5262979"/>
          </a:xfrm>
          <a:prstGeom prst="rect">
            <a:avLst/>
          </a:prstGeom>
          <a:noFill/>
        </p:spPr>
        <p:txBody>
          <a:bodyPr wrap="square">
            <a:spAutoFit/>
          </a:bodyPr>
          <a:lstStyle/>
          <a:p>
            <a:pPr lvl="0"/>
            <a:r>
              <a:rPr lang="en-GB" sz="2600" b="1" dirty="0">
                <a:solidFill>
                  <a:schemeClr val="bg1"/>
                </a:solidFill>
              </a:rPr>
              <a:t>Information Sharing and Early Help</a:t>
            </a:r>
          </a:p>
          <a:p>
            <a:pPr lvl="0"/>
            <a:endParaRPr lang="en-GB" sz="2400" dirty="0">
              <a:solidFill>
                <a:schemeClr val="bg1"/>
              </a:solidFill>
            </a:endParaRPr>
          </a:p>
          <a:p>
            <a:pPr lvl="0"/>
            <a:r>
              <a:rPr lang="en-GB" sz="2200" dirty="0">
                <a:solidFill>
                  <a:schemeClr val="bg1"/>
                </a:solidFill>
              </a:rPr>
              <a:t>There is always an element of poor information sharing in many LCSPR’s</a:t>
            </a:r>
          </a:p>
          <a:p>
            <a:pPr lvl="0"/>
            <a:r>
              <a:rPr lang="en-GB" sz="2200" dirty="0">
                <a:solidFill>
                  <a:schemeClr val="bg1"/>
                </a:solidFill>
              </a:rPr>
              <a:t>Key pieces of information about the risks posed were not always shared and the focus was always on the health needs of the children rather than the risk of sexual abuse</a:t>
            </a:r>
          </a:p>
          <a:p>
            <a:pPr lvl="0"/>
            <a:r>
              <a:rPr lang="en-GB" sz="2200" dirty="0">
                <a:solidFill>
                  <a:schemeClr val="bg1"/>
                </a:solidFill>
              </a:rPr>
              <a:t>Information about the written agreement was not shared</a:t>
            </a:r>
          </a:p>
          <a:p>
            <a:pPr lvl="0"/>
            <a:r>
              <a:rPr lang="en-GB" sz="2200" dirty="0">
                <a:solidFill>
                  <a:schemeClr val="bg1"/>
                </a:solidFill>
              </a:rPr>
              <a:t>No record of sharing information regarding previous reported concerns and cases closed without liaison with others</a:t>
            </a:r>
          </a:p>
          <a:p>
            <a:pPr lvl="0"/>
            <a:r>
              <a:rPr lang="en-GB" sz="2200" dirty="0">
                <a:solidFill>
                  <a:schemeClr val="bg1"/>
                </a:solidFill>
              </a:rPr>
              <a:t>GP did not have alert on system regards Adult 1, should he have presented, not aware of risk posed</a:t>
            </a:r>
          </a:p>
        </p:txBody>
      </p:sp>
    </p:spTree>
    <p:extLst>
      <p:ext uri="{BB962C8B-B14F-4D97-AF65-F5344CB8AC3E}">
        <p14:creationId xmlns:p14="http://schemas.microsoft.com/office/powerpoint/2010/main" val="3668240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pic>
        <p:nvPicPr>
          <p:cNvPr id="4" name="Picture 3" descr="A picture containing text, font, graphics, graphic design&#10;&#10;Description automatically generated">
            <a:extLst>
              <a:ext uri="{FF2B5EF4-FFF2-40B4-BE49-F238E27FC236}">
                <a16:creationId xmlns:a16="http://schemas.microsoft.com/office/drawing/2014/main" id="{0A472EA8-1093-ED04-DCD1-D0C93AF9F350}"/>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sp>
        <p:nvSpPr>
          <p:cNvPr id="5" name="TextBox 4">
            <a:extLst>
              <a:ext uri="{FF2B5EF4-FFF2-40B4-BE49-F238E27FC236}">
                <a16:creationId xmlns:a16="http://schemas.microsoft.com/office/drawing/2014/main" id="{ACD797E5-B619-4168-BA3A-2F992AFC6A18}"/>
              </a:ext>
            </a:extLst>
          </p:cNvPr>
          <p:cNvSpPr txBox="1"/>
          <p:nvPr/>
        </p:nvSpPr>
        <p:spPr>
          <a:xfrm>
            <a:off x="2866548" y="268553"/>
            <a:ext cx="7098995" cy="470000"/>
          </a:xfrm>
          <a:prstGeom prst="rect">
            <a:avLst/>
          </a:prstGeom>
          <a:noFill/>
        </p:spPr>
        <p:txBody>
          <a:bodyPr wrap="square" rtlCol="0">
            <a:spAutoFit/>
          </a:bodyPr>
          <a:lstStyle/>
          <a:p>
            <a:pPr lvl="0" algn="ctr">
              <a:lnSpc>
                <a:spcPct val="107000"/>
              </a:lnSpc>
            </a:pPr>
            <a:r>
              <a:rPr lang="en-GB" sz="24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Key Learning</a:t>
            </a:r>
          </a:p>
        </p:txBody>
      </p:sp>
      <p:graphicFrame>
        <p:nvGraphicFramePr>
          <p:cNvPr id="8" name="Diagram 7">
            <a:extLst>
              <a:ext uri="{FF2B5EF4-FFF2-40B4-BE49-F238E27FC236}">
                <a16:creationId xmlns:a16="http://schemas.microsoft.com/office/drawing/2014/main" id="{448FA7C3-C57F-4ACF-DEC7-AC5688B3AE87}"/>
              </a:ext>
            </a:extLst>
          </p:cNvPr>
          <p:cNvGraphicFramePr/>
          <p:nvPr>
            <p:extLst>
              <p:ext uri="{D42A27DB-BD31-4B8C-83A1-F6EECF244321}">
                <p14:modId xmlns:p14="http://schemas.microsoft.com/office/powerpoint/2010/main" val="178703651"/>
              </p:ext>
            </p:extLst>
          </p:nvPr>
        </p:nvGraphicFramePr>
        <p:xfrm>
          <a:off x="813756" y="738553"/>
          <a:ext cx="11204580" cy="61194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2362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pic>
        <p:nvPicPr>
          <p:cNvPr id="4" name="Picture 3" descr="A picture containing text, font, graphics, graphic design&#10;&#10;Description automatically generated">
            <a:extLst>
              <a:ext uri="{FF2B5EF4-FFF2-40B4-BE49-F238E27FC236}">
                <a16:creationId xmlns:a16="http://schemas.microsoft.com/office/drawing/2014/main" id="{0A472EA8-1093-ED04-DCD1-D0C93AF9F350}"/>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sp>
        <p:nvSpPr>
          <p:cNvPr id="5" name="TextBox 4">
            <a:extLst>
              <a:ext uri="{FF2B5EF4-FFF2-40B4-BE49-F238E27FC236}">
                <a16:creationId xmlns:a16="http://schemas.microsoft.com/office/drawing/2014/main" id="{ACD797E5-B619-4168-BA3A-2F992AFC6A18}"/>
              </a:ext>
            </a:extLst>
          </p:cNvPr>
          <p:cNvSpPr txBox="1"/>
          <p:nvPr/>
        </p:nvSpPr>
        <p:spPr>
          <a:xfrm>
            <a:off x="2876597" y="254733"/>
            <a:ext cx="7098995" cy="407035"/>
          </a:xfrm>
          <a:prstGeom prst="rect">
            <a:avLst/>
          </a:prstGeom>
          <a:noFill/>
        </p:spPr>
        <p:txBody>
          <a:bodyPr wrap="square" rtlCol="0">
            <a:spAutoFit/>
          </a:bodyPr>
          <a:lstStyle/>
          <a:p>
            <a:pPr lvl="0" algn="ctr">
              <a:lnSpc>
                <a:spcPct val="107000"/>
              </a:lnSpc>
            </a:pPr>
            <a:r>
              <a:rPr lang="en-GB" sz="20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Key Learning</a:t>
            </a:r>
          </a:p>
        </p:txBody>
      </p:sp>
      <p:graphicFrame>
        <p:nvGraphicFramePr>
          <p:cNvPr id="8" name="Diagram 7">
            <a:extLst>
              <a:ext uri="{FF2B5EF4-FFF2-40B4-BE49-F238E27FC236}">
                <a16:creationId xmlns:a16="http://schemas.microsoft.com/office/drawing/2014/main" id="{448FA7C3-C57F-4ACF-DEC7-AC5688B3AE87}"/>
              </a:ext>
            </a:extLst>
          </p:cNvPr>
          <p:cNvGraphicFramePr/>
          <p:nvPr>
            <p:extLst>
              <p:ext uri="{D42A27DB-BD31-4B8C-83A1-F6EECF244321}">
                <p14:modId xmlns:p14="http://schemas.microsoft.com/office/powerpoint/2010/main" val="3803865140"/>
              </p:ext>
            </p:extLst>
          </p:nvPr>
        </p:nvGraphicFramePr>
        <p:xfrm>
          <a:off x="814770" y="794481"/>
          <a:ext cx="10881720" cy="5982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6688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pic>
        <p:nvPicPr>
          <p:cNvPr id="4" name="Picture 3" descr="A picture containing text, font, graphics, graphic design&#10;&#10;Description automatically generated">
            <a:extLst>
              <a:ext uri="{FF2B5EF4-FFF2-40B4-BE49-F238E27FC236}">
                <a16:creationId xmlns:a16="http://schemas.microsoft.com/office/drawing/2014/main" id="{0A472EA8-1093-ED04-DCD1-D0C93AF9F350}"/>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sp>
        <p:nvSpPr>
          <p:cNvPr id="5" name="TextBox 4">
            <a:extLst>
              <a:ext uri="{FF2B5EF4-FFF2-40B4-BE49-F238E27FC236}">
                <a16:creationId xmlns:a16="http://schemas.microsoft.com/office/drawing/2014/main" id="{ACD797E5-B619-4168-BA3A-2F992AFC6A18}"/>
              </a:ext>
            </a:extLst>
          </p:cNvPr>
          <p:cNvSpPr txBox="1"/>
          <p:nvPr/>
        </p:nvSpPr>
        <p:spPr>
          <a:xfrm>
            <a:off x="2861099" y="108029"/>
            <a:ext cx="7098995" cy="407035"/>
          </a:xfrm>
          <a:prstGeom prst="rect">
            <a:avLst/>
          </a:prstGeom>
          <a:noFill/>
        </p:spPr>
        <p:txBody>
          <a:bodyPr wrap="square" rtlCol="0">
            <a:spAutoFit/>
          </a:bodyPr>
          <a:lstStyle/>
          <a:p>
            <a:pPr lvl="0" algn="ctr">
              <a:lnSpc>
                <a:spcPct val="107000"/>
              </a:lnSpc>
            </a:pPr>
            <a:r>
              <a:rPr lang="en-GB" sz="20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Key Learning</a:t>
            </a:r>
          </a:p>
        </p:txBody>
      </p:sp>
      <p:graphicFrame>
        <p:nvGraphicFramePr>
          <p:cNvPr id="8" name="Diagram 7">
            <a:extLst>
              <a:ext uri="{FF2B5EF4-FFF2-40B4-BE49-F238E27FC236}">
                <a16:creationId xmlns:a16="http://schemas.microsoft.com/office/drawing/2014/main" id="{448FA7C3-C57F-4ACF-DEC7-AC5688B3AE87}"/>
              </a:ext>
            </a:extLst>
          </p:cNvPr>
          <p:cNvGraphicFramePr/>
          <p:nvPr>
            <p:extLst>
              <p:ext uri="{D42A27DB-BD31-4B8C-83A1-F6EECF244321}">
                <p14:modId xmlns:p14="http://schemas.microsoft.com/office/powerpoint/2010/main" val="1532078555"/>
              </p:ext>
            </p:extLst>
          </p:nvPr>
        </p:nvGraphicFramePr>
        <p:xfrm>
          <a:off x="572960" y="747745"/>
          <a:ext cx="11046080" cy="59823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E5C4EFA7-2F28-4C43-DC72-58CB2903A624}"/>
              </a:ext>
            </a:extLst>
          </p:cNvPr>
          <p:cNvSpPr txBox="1"/>
          <p:nvPr/>
        </p:nvSpPr>
        <p:spPr>
          <a:xfrm>
            <a:off x="5229546" y="747745"/>
            <a:ext cx="6183327" cy="5981125"/>
          </a:xfrm>
          <a:prstGeom prst="rect">
            <a:avLst/>
          </a:prstGeom>
          <a:noFill/>
        </p:spPr>
        <p:txBody>
          <a:bodyPr wrap="square">
            <a:spAutoFit/>
          </a:bodyPr>
          <a:lstStyle/>
          <a:p>
            <a:pPr>
              <a:spcAft>
                <a:spcPts val="800"/>
              </a:spcAft>
            </a:pPr>
            <a:r>
              <a:rPr lang="en-GB" sz="2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Children’s Lived Experiences</a:t>
            </a:r>
            <a:endParaRPr lang="en-GB" sz="2600" dirty="0">
              <a:solidFill>
                <a:schemeClr val="bg1"/>
              </a:solidFill>
            </a:endParaRPr>
          </a:p>
          <a:p>
            <a:pPr>
              <a:spcAft>
                <a:spcPts val="800"/>
              </a:spcAft>
            </a:pPr>
            <a:r>
              <a:rPr lang="en-GB" sz="2200" dirty="0">
                <a:solidFill>
                  <a:schemeClr val="bg1"/>
                </a:solidFill>
                <a:effectLst/>
                <a:ea typeface="Calibri" panose="020F0502020204030204" pitchFamily="34" charset="0"/>
                <a:cs typeface="Times New Roman" panose="02020603050405020304" pitchFamily="18" charset="0"/>
              </a:rPr>
              <a:t>One of the core principles of effective safeguarding practice is a child centred approach which is focused on understanding the lived experience of children – children who have developmental or communication needs can effectively be hidden from view</a:t>
            </a:r>
          </a:p>
          <a:p>
            <a:pPr>
              <a:spcAft>
                <a:spcPts val="800"/>
              </a:spcAft>
            </a:pPr>
            <a:r>
              <a:rPr lang="en-GB" sz="2200" dirty="0">
                <a:solidFill>
                  <a:schemeClr val="bg1"/>
                </a:solidFill>
                <a:effectLst/>
                <a:ea typeface="Calibri" panose="020F0502020204030204" pitchFamily="34" charset="0"/>
                <a:cs typeface="Times New Roman" panose="02020603050405020304" pitchFamily="18" charset="0"/>
              </a:rPr>
              <a:t>There is little evidence of agencies considering speaking to or carrying out a piece of work with the children to consider the wider involvement of family members in a holistic assessment which may have  afforded early identification of risk</a:t>
            </a:r>
          </a:p>
          <a:p>
            <a:pPr>
              <a:spcAft>
                <a:spcPts val="800"/>
              </a:spcAft>
            </a:pPr>
            <a:r>
              <a:rPr lang="en-GB" sz="2200" dirty="0">
                <a:solidFill>
                  <a:schemeClr val="bg1"/>
                </a:solidFill>
                <a:effectLst/>
                <a:ea typeface="Calibri" panose="020F0502020204030204" pitchFamily="34" charset="0"/>
                <a:cs typeface="Times New Roman" panose="02020603050405020304" pitchFamily="18" charset="0"/>
              </a:rPr>
              <a:t>Assessments did not place the children’s lived experiences in the context of their parent’s own backgrounds and their immediate and wider family and how this might impact on their ability to protect</a:t>
            </a:r>
          </a:p>
          <a:p>
            <a:pPr>
              <a:spcAft>
                <a:spcPts val="800"/>
              </a:spcAft>
            </a:pPr>
            <a:r>
              <a:rPr lang="en-GB" sz="2200" dirty="0">
                <a:solidFill>
                  <a:schemeClr val="bg1"/>
                </a:solidFill>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34657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pic>
        <p:nvPicPr>
          <p:cNvPr id="4" name="Picture 3" descr="A picture containing text, font, graphics, graphic design&#10;&#10;Description automatically generated">
            <a:extLst>
              <a:ext uri="{FF2B5EF4-FFF2-40B4-BE49-F238E27FC236}">
                <a16:creationId xmlns:a16="http://schemas.microsoft.com/office/drawing/2014/main" id="{0A472EA8-1093-ED04-DCD1-D0C93AF9F350}"/>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sp>
        <p:nvSpPr>
          <p:cNvPr id="5" name="TextBox 4">
            <a:extLst>
              <a:ext uri="{FF2B5EF4-FFF2-40B4-BE49-F238E27FC236}">
                <a16:creationId xmlns:a16="http://schemas.microsoft.com/office/drawing/2014/main" id="{ACD797E5-B619-4168-BA3A-2F992AFC6A18}"/>
              </a:ext>
            </a:extLst>
          </p:cNvPr>
          <p:cNvSpPr txBox="1"/>
          <p:nvPr/>
        </p:nvSpPr>
        <p:spPr>
          <a:xfrm>
            <a:off x="2866548" y="268553"/>
            <a:ext cx="7098995" cy="470000"/>
          </a:xfrm>
          <a:prstGeom prst="rect">
            <a:avLst/>
          </a:prstGeom>
          <a:noFill/>
        </p:spPr>
        <p:txBody>
          <a:bodyPr wrap="square" rtlCol="0">
            <a:spAutoFit/>
          </a:bodyPr>
          <a:lstStyle/>
          <a:p>
            <a:pPr lvl="0" algn="ctr">
              <a:lnSpc>
                <a:spcPct val="107000"/>
              </a:lnSpc>
            </a:pPr>
            <a:r>
              <a:rPr lang="en-GB" sz="24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Key Learning</a:t>
            </a:r>
          </a:p>
        </p:txBody>
      </p:sp>
      <p:graphicFrame>
        <p:nvGraphicFramePr>
          <p:cNvPr id="8" name="Diagram 7">
            <a:extLst>
              <a:ext uri="{FF2B5EF4-FFF2-40B4-BE49-F238E27FC236}">
                <a16:creationId xmlns:a16="http://schemas.microsoft.com/office/drawing/2014/main" id="{448FA7C3-C57F-4ACF-DEC7-AC5688B3AE87}"/>
              </a:ext>
            </a:extLst>
          </p:cNvPr>
          <p:cNvGraphicFramePr/>
          <p:nvPr>
            <p:extLst>
              <p:ext uri="{D42A27DB-BD31-4B8C-83A1-F6EECF244321}">
                <p14:modId xmlns:p14="http://schemas.microsoft.com/office/powerpoint/2010/main" val="4261831557"/>
              </p:ext>
            </p:extLst>
          </p:nvPr>
        </p:nvGraphicFramePr>
        <p:xfrm>
          <a:off x="813756" y="738553"/>
          <a:ext cx="11204580" cy="61194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88666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E4984D80-D454-3C9A-AAA9-2BD20F211C87}"/>
              </a:ext>
            </a:extLst>
          </p:cNvPr>
          <p:cNvSpPr txBox="1"/>
          <p:nvPr/>
        </p:nvSpPr>
        <p:spPr>
          <a:xfrm>
            <a:off x="434794" y="2996413"/>
            <a:ext cx="4620584" cy="14268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kern="1200" dirty="0">
                <a:solidFill>
                  <a:schemeClr val="tx1"/>
                </a:solidFill>
                <a:latin typeface="Congenial" panose="02000503040000020004" pitchFamily="2" charset="0"/>
                <a:ea typeface="+mj-ea"/>
                <a:cs typeface="+mj-cs"/>
              </a:rPr>
              <a:t>Introduction</a:t>
            </a:r>
          </a:p>
          <a:p>
            <a:pPr>
              <a:lnSpc>
                <a:spcPct val="90000"/>
              </a:lnSpc>
              <a:spcBef>
                <a:spcPct val="0"/>
              </a:spcBef>
              <a:spcAft>
                <a:spcPts val="600"/>
              </a:spcAft>
            </a:pPr>
            <a:endParaRPr lang="en-US" sz="4400" kern="1200" dirty="0">
              <a:solidFill>
                <a:schemeClr val="tx1"/>
              </a:solidFill>
              <a:latin typeface="+mj-lt"/>
              <a:ea typeface="+mj-ea"/>
              <a:cs typeface="+mj-cs"/>
            </a:endParaRPr>
          </a:p>
        </p:txBody>
      </p:sp>
      <p:pic>
        <p:nvPicPr>
          <p:cNvPr id="8" name="Picture 7" descr="A picture containing text, font, graphics, graphic design&#10;&#10;Description automatically generated">
            <a:extLst>
              <a:ext uri="{FF2B5EF4-FFF2-40B4-BE49-F238E27FC236}">
                <a16:creationId xmlns:a16="http://schemas.microsoft.com/office/drawing/2014/main" id="{8A4A73E9-034E-9BFE-8879-B41FADAAE227}"/>
              </a:ext>
            </a:extLst>
          </p:cNvPr>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graphicFrame>
        <p:nvGraphicFramePr>
          <p:cNvPr id="15" name="Content Placeholder 7">
            <a:extLst>
              <a:ext uri="{FF2B5EF4-FFF2-40B4-BE49-F238E27FC236}">
                <a16:creationId xmlns:a16="http://schemas.microsoft.com/office/drawing/2014/main" id="{43A52509-B411-5DAF-7129-67F51B6306B6}"/>
              </a:ext>
            </a:extLst>
          </p:cNvPr>
          <p:cNvGraphicFramePr>
            <a:graphicFrameLocks/>
          </p:cNvGraphicFramePr>
          <p:nvPr>
            <p:extLst>
              <p:ext uri="{D42A27DB-BD31-4B8C-83A1-F6EECF244321}">
                <p14:modId xmlns:p14="http://schemas.microsoft.com/office/powerpoint/2010/main" val="3152577846"/>
              </p:ext>
            </p:extLst>
          </p:nvPr>
        </p:nvGraphicFramePr>
        <p:xfrm>
          <a:off x="4494102" y="1204606"/>
          <a:ext cx="7189425" cy="4448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B45C408-9C15-CC47-714B-3A39F7D0D527}"/>
              </a:ext>
            </a:extLst>
          </p:cNvPr>
          <p:cNvSpPr txBox="1"/>
          <p:nvPr/>
        </p:nvSpPr>
        <p:spPr>
          <a:xfrm>
            <a:off x="5962785" y="3113921"/>
            <a:ext cx="5406504" cy="595932"/>
          </a:xfrm>
          <a:prstGeom prst="rect">
            <a:avLst/>
          </a:prstGeom>
          <a:noFill/>
        </p:spPr>
        <p:txBody>
          <a:bodyPr wrap="square" rtlCol="0">
            <a:spAutoFit/>
          </a:bodyPr>
          <a:lstStyle/>
          <a:p>
            <a:pPr lvl="0" algn="ct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The Process of the Review</a:t>
            </a:r>
          </a:p>
        </p:txBody>
      </p:sp>
    </p:spTree>
    <p:extLst>
      <p:ext uri="{BB962C8B-B14F-4D97-AF65-F5344CB8AC3E}">
        <p14:creationId xmlns:p14="http://schemas.microsoft.com/office/powerpoint/2010/main" val="683449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pic>
        <p:nvPicPr>
          <p:cNvPr id="4" name="Picture 3" descr="A picture containing text, font, graphics, graphic design&#10;&#10;Description automatically generated">
            <a:extLst>
              <a:ext uri="{FF2B5EF4-FFF2-40B4-BE49-F238E27FC236}">
                <a16:creationId xmlns:a16="http://schemas.microsoft.com/office/drawing/2014/main" id="{0A472EA8-1093-ED04-DCD1-D0C93AF9F350}"/>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sp>
        <p:nvSpPr>
          <p:cNvPr id="5" name="TextBox 4">
            <a:extLst>
              <a:ext uri="{FF2B5EF4-FFF2-40B4-BE49-F238E27FC236}">
                <a16:creationId xmlns:a16="http://schemas.microsoft.com/office/drawing/2014/main" id="{ACD797E5-B619-4168-BA3A-2F992AFC6A18}"/>
              </a:ext>
            </a:extLst>
          </p:cNvPr>
          <p:cNvSpPr txBox="1"/>
          <p:nvPr/>
        </p:nvSpPr>
        <p:spPr>
          <a:xfrm>
            <a:off x="2876597" y="254733"/>
            <a:ext cx="7098995" cy="407035"/>
          </a:xfrm>
          <a:prstGeom prst="rect">
            <a:avLst/>
          </a:prstGeom>
          <a:noFill/>
        </p:spPr>
        <p:txBody>
          <a:bodyPr wrap="square" rtlCol="0">
            <a:spAutoFit/>
          </a:bodyPr>
          <a:lstStyle/>
          <a:p>
            <a:pPr lvl="0" algn="ctr">
              <a:lnSpc>
                <a:spcPct val="107000"/>
              </a:lnSpc>
            </a:pPr>
            <a:r>
              <a:rPr lang="en-GB" sz="20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Key Learning</a:t>
            </a:r>
          </a:p>
        </p:txBody>
      </p:sp>
      <p:graphicFrame>
        <p:nvGraphicFramePr>
          <p:cNvPr id="8" name="Diagram 7">
            <a:extLst>
              <a:ext uri="{FF2B5EF4-FFF2-40B4-BE49-F238E27FC236}">
                <a16:creationId xmlns:a16="http://schemas.microsoft.com/office/drawing/2014/main" id="{448FA7C3-C57F-4ACF-DEC7-AC5688B3AE87}"/>
              </a:ext>
            </a:extLst>
          </p:cNvPr>
          <p:cNvGraphicFramePr/>
          <p:nvPr>
            <p:extLst>
              <p:ext uri="{D42A27DB-BD31-4B8C-83A1-F6EECF244321}">
                <p14:modId xmlns:p14="http://schemas.microsoft.com/office/powerpoint/2010/main" val="3222239865"/>
              </p:ext>
            </p:extLst>
          </p:nvPr>
        </p:nvGraphicFramePr>
        <p:xfrm>
          <a:off x="835318" y="794481"/>
          <a:ext cx="10881720" cy="5982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917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pic>
        <p:nvPicPr>
          <p:cNvPr id="4" name="Picture 3" descr="A picture containing text, font, graphics, graphic design&#10;&#10;Description automatically generated">
            <a:extLst>
              <a:ext uri="{FF2B5EF4-FFF2-40B4-BE49-F238E27FC236}">
                <a16:creationId xmlns:a16="http://schemas.microsoft.com/office/drawing/2014/main" id="{63AE37F8-41EF-99BE-926B-0138C3E2F2E8}"/>
              </a:ext>
            </a:extLst>
          </p:cNvPr>
          <p:cNvPicPr>
            <a:picLocks noChangeAspect="1"/>
          </p:cNvPicPr>
          <p:nvPr/>
        </p:nvPicPr>
        <p:blipFill>
          <a:blip r:embed="rId2">
            <a:alphaModFix amt="46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sp>
        <p:nvSpPr>
          <p:cNvPr id="7" name="TextBox 6">
            <a:extLst>
              <a:ext uri="{FF2B5EF4-FFF2-40B4-BE49-F238E27FC236}">
                <a16:creationId xmlns:a16="http://schemas.microsoft.com/office/drawing/2014/main" id="{C0FEB4BD-1D25-5EED-32BD-26D9B59870A2}"/>
              </a:ext>
            </a:extLst>
          </p:cNvPr>
          <p:cNvSpPr txBox="1"/>
          <p:nvPr/>
        </p:nvSpPr>
        <p:spPr>
          <a:xfrm>
            <a:off x="448291" y="1224966"/>
            <a:ext cx="11530013" cy="5304273"/>
          </a:xfrm>
          <a:prstGeom prst="rect">
            <a:avLst/>
          </a:prstGeom>
          <a:noFill/>
        </p:spPr>
        <p:txBody>
          <a:bodyPr wrap="square">
            <a:spAutoFit/>
          </a:bodyPr>
          <a:lstStyle/>
          <a:p>
            <a:pPr algn="ctr">
              <a:lnSpc>
                <a:spcPct val="150000"/>
              </a:lnSpc>
              <a:spcAft>
                <a:spcPts val="800"/>
              </a:spcAft>
            </a:pPr>
            <a:endParaRPr lang="en-GB" sz="7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endParaRPr lang="en-GB" b="1" dirty="0">
              <a:effectLst/>
              <a:ea typeface="Calibri" panose="020F0502020204030204" pitchFamily="34" charset="0"/>
              <a:cs typeface="Times New Roman" panose="02020603050405020304" pitchFamily="18" charset="0"/>
            </a:endParaRPr>
          </a:p>
          <a:p>
            <a:pPr lvl="0">
              <a:lnSpc>
                <a:spcPct val="150000"/>
              </a:lnSpc>
            </a:pPr>
            <a:r>
              <a:rPr lang="en-GB" b="1" dirty="0">
                <a:effectLst/>
                <a:ea typeface="Calibri" panose="020F0502020204030204" pitchFamily="34" charset="0"/>
                <a:cs typeface="Times New Roman" panose="02020603050405020304" pitchFamily="18" charset="0"/>
              </a:rPr>
              <a:t>Recognising and assessing the risk of an offender, including the management and risk assessment of a young offender  </a:t>
            </a:r>
            <a:endParaRPr lang="en-GB" dirty="0">
              <a:effectLst/>
              <a:ea typeface="Calibri" panose="020F0502020204030204" pitchFamily="34" charset="0"/>
              <a:cs typeface="Times New Roman" panose="02020603050405020304" pitchFamily="18" charset="0"/>
            </a:endParaRPr>
          </a:p>
          <a:p>
            <a:pPr lvl="0">
              <a:lnSpc>
                <a:spcPct val="150000"/>
              </a:lnSpc>
            </a:pPr>
            <a:r>
              <a:rPr lang="en-GB" dirty="0">
                <a:effectLst/>
                <a:ea typeface="Calibri" panose="020F0502020204030204" pitchFamily="34" charset="0"/>
                <a:cs typeface="Times New Roman" panose="02020603050405020304" pitchFamily="18" charset="0"/>
              </a:rPr>
              <a:t>When adult 1 was sentenced for crimes against children in 2004, MAPPA (sex offender registration) were ordered but then withdrawn because he did not fit the legal MAPPA criteria at that time due to his age.  Due to his offences, he was listed as a schedule 1 offender which had been recognised and shared at various points.</a:t>
            </a:r>
          </a:p>
          <a:p>
            <a:pPr lvl="0">
              <a:lnSpc>
                <a:spcPct val="150000"/>
              </a:lnSpc>
            </a:pPr>
            <a:endParaRPr lang="en-GB" dirty="0">
              <a:effectLst/>
              <a:ea typeface="Calibri" panose="020F0502020204030204" pitchFamily="34" charset="0"/>
              <a:cs typeface="Times New Roman" panose="02020603050405020304" pitchFamily="18" charset="0"/>
            </a:endParaRPr>
          </a:p>
          <a:p>
            <a:pPr lvl="0">
              <a:lnSpc>
                <a:spcPct val="150000"/>
              </a:lnSpc>
            </a:pPr>
            <a:r>
              <a:rPr lang="en-GB" dirty="0">
                <a:effectLst/>
                <a:ea typeface="Calibri" panose="020F0502020204030204" pitchFamily="34" charset="0"/>
                <a:cs typeface="Times New Roman" panose="02020603050405020304" pitchFamily="18" charset="0"/>
              </a:rPr>
              <a:t>Risk management is at the forefront of everything Durham Constabulary  does with all safeguarding forms </a:t>
            </a:r>
            <a:r>
              <a:rPr lang="en-GB" dirty="0">
                <a:ea typeface="Calibri" panose="020F0502020204030204" pitchFamily="34" charset="0"/>
                <a:cs typeface="Times New Roman" panose="02020603050405020304" pitchFamily="18" charset="0"/>
              </a:rPr>
              <a:t>being triaged w</a:t>
            </a:r>
            <a:r>
              <a:rPr lang="en-GB" dirty="0">
                <a:effectLst/>
                <a:ea typeface="Calibri" panose="020F0502020204030204" pitchFamily="34" charset="0"/>
                <a:cs typeface="Times New Roman" panose="02020603050405020304" pitchFamily="18" charset="0"/>
              </a:rPr>
              <a:t>hich identify children at risk of sexual abuse and ensures the risk assessment is correctly graded using standard, medium, and high. MAPPA arrangements are in place to manage the </a:t>
            </a:r>
            <a:r>
              <a:rPr lang="en-GB" dirty="0">
                <a:ea typeface="Calibri" panose="020F0502020204030204" pitchFamily="34" charset="0"/>
                <a:cs typeface="Times New Roman" panose="02020603050405020304" pitchFamily="18" charset="0"/>
              </a:rPr>
              <a:t>risks and special considerations may apply to the management of young offenders. </a:t>
            </a:r>
          </a:p>
          <a:p>
            <a:pPr lvl="0">
              <a:lnSpc>
                <a:spcPct val="150000"/>
              </a:lnSpc>
            </a:pPr>
            <a:endParaRPr lang="en-GB" sz="2000" dirty="0">
              <a:ea typeface="Calibri" panose="020F0502020204030204" pitchFamily="34" charset="0"/>
              <a:cs typeface="Times New Roman" panose="02020603050405020304" pitchFamily="18" charset="0"/>
            </a:endParaRPr>
          </a:p>
          <a:p>
            <a:pPr lvl="0">
              <a:lnSpc>
                <a:spcPct val="150000"/>
              </a:lnSpc>
            </a:pPr>
            <a:endParaRPr lang="en-GB" sz="1600" dirty="0">
              <a:effectLs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08478BC-34DF-97D1-2360-ABC3CA2B15F2}"/>
              </a:ext>
            </a:extLst>
          </p:cNvPr>
          <p:cNvSpPr txBox="1"/>
          <p:nvPr/>
        </p:nvSpPr>
        <p:spPr>
          <a:xfrm>
            <a:off x="2709257" y="554804"/>
            <a:ext cx="9034451" cy="400110"/>
          </a:xfrm>
          <a:prstGeom prst="rect">
            <a:avLst/>
          </a:prstGeom>
          <a:noFill/>
        </p:spPr>
        <p:txBody>
          <a:bodyPr wrap="square" rtlCol="0">
            <a:spAutoFit/>
          </a:bodyPr>
          <a:lstStyle/>
          <a:p>
            <a:r>
              <a:rPr lang="en-GB" sz="2000" b="1" dirty="0"/>
              <a:t>Specific areas identified by the National Panel for Durham Constabulary to explore:</a:t>
            </a:r>
          </a:p>
        </p:txBody>
      </p:sp>
    </p:spTree>
    <p:extLst>
      <p:ext uri="{BB962C8B-B14F-4D97-AF65-F5344CB8AC3E}">
        <p14:creationId xmlns:p14="http://schemas.microsoft.com/office/powerpoint/2010/main" val="11896125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pic>
        <p:nvPicPr>
          <p:cNvPr id="4" name="Picture 3" descr="A picture containing text, font, graphics, graphic design&#10;&#10;Description automatically generated">
            <a:extLst>
              <a:ext uri="{FF2B5EF4-FFF2-40B4-BE49-F238E27FC236}">
                <a16:creationId xmlns:a16="http://schemas.microsoft.com/office/drawing/2014/main" id="{63AE37F8-41EF-99BE-926B-0138C3E2F2E8}"/>
              </a:ext>
            </a:extLst>
          </p:cNvPr>
          <p:cNvPicPr>
            <a:picLocks noChangeAspect="1"/>
          </p:cNvPicPr>
          <p:nvPr/>
        </p:nvPicPr>
        <p:blipFill>
          <a:blip r:embed="rId2">
            <a:alphaModFix amt="46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sp>
        <p:nvSpPr>
          <p:cNvPr id="7" name="TextBox 6">
            <a:extLst>
              <a:ext uri="{FF2B5EF4-FFF2-40B4-BE49-F238E27FC236}">
                <a16:creationId xmlns:a16="http://schemas.microsoft.com/office/drawing/2014/main" id="{C0FEB4BD-1D25-5EED-32BD-26D9B59870A2}"/>
              </a:ext>
            </a:extLst>
          </p:cNvPr>
          <p:cNvSpPr txBox="1"/>
          <p:nvPr/>
        </p:nvSpPr>
        <p:spPr>
          <a:xfrm>
            <a:off x="330993" y="1677028"/>
            <a:ext cx="11530013" cy="4783617"/>
          </a:xfrm>
          <a:prstGeom prst="rect">
            <a:avLst/>
          </a:prstGeom>
          <a:noFill/>
        </p:spPr>
        <p:txBody>
          <a:bodyPr wrap="square">
            <a:spAutoFit/>
          </a:bodyPr>
          <a:lstStyle/>
          <a:p>
            <a:pPr lvl="0">
              <a:lnSpc>
                <a:spcPct val="150000"/>
              </a:lnSpc>
            </a:pPr>
            <a:r>
              <a:rPr lang="en-GB" b="1" dirty="0">
                <a:effectLst/>
                <a:ea typeface="Calibri" panose="020F0502020204030204" pitchFamily="34" charset="0"/>
                <a:cs typeface="Times New Roman" panose="02020603050405020304" pitchFamily="18" charset="0"/>
              </a:rPr>
              <a:t>Understanding familial relationships and access to children</a:t>
            </a:r>
          </a:p>
          <a:p>
            <a:pPr lvl="0">
              <a:lnSpc>
                <a:spcPct val="150000"/>
              </a:lnSpc>
            </a:pPr>
            <a:r>
              <a:rPr lang="en-GB" sz="1600" dirty="0">
                <a:effectLst/>
                <a:ea typeface="Calibri" panose="020F0502020204030204" pitchFamily="34" charset="0"/>
                <a:cs typeface="Times New Roman" panose="02020603050405020304" pitchFamily="18" charset="0"/>
              </a:rPr>
              <a:t>Durham Constabulary recognised that consideration needs to be given in cases where the abuser is family or feels like family from the child’s point of view and is not. Perpetrators may or may not be related to the child. Recognising that familial harm is the damage caused by adverse circumstances, vulnerabilities, and/or negative behaviours </a:t>
            </a:r>
            <a:r>
              <a:rPr lang="en-GB" sz="1600" dirty="0">
                <a:ea typeface="Calibri" panose="020F0502020204030204" pitchFamily="34" charset="0"/>
                <a:cs typeface="Times New Roman" panose="02020603050405020304" pitchFamily="18" charset="0"/>
              </a:rPr>
              <a:t>that </a:t>
            </a:r>
            <a:r>
              <a:rPr lang="en-GB" sz="1600" dirty="0">
                <a:effectLst/>
                <a:ea typeface="Calibri" panose="020F0502020204030204" pitchFamily="34" charset="0"/>
                <a:cs typeface="Times New Roman" panose="02020603050405020304" pitchFamily="18" charset="0"/>
              </a:rPr>
              <a:t>often lead to long-term negative consequences.  </a:t>
            </a:r>
          </a:p>
          <a:p>
            <a:pPr lvl="0">
              <a:lnSpc>
                <a:spcPct val="150000"/>
              </a:lnSpc>
            </a:pPr>
            <a:r>
              <a:rPr lang="en-GB" sz="1600" dirty="0">
                <a:ea typeface="Calibri" panose="020F0502020204030204" pitchFamily="34" charset="0"/>
                <a:cs typeface="Times New Roman" panose="02020603050405020304" pitchFamily="18" charset="0"/>
              </a:rPr>
              <a:t>As a result of a change in process, the digital forensic unit now looks at intrafamilial/familial harm when they triage devices. There is also a reliance on investigating officers to accurately record the family links on systems and any form submitted. </a:t>
            </a:r>
            <a:endParaRPr lang="en-GB" sz="1600" dirty="0">
              <a:effectLst/>
              <a:ea typeface="Calibri" panose="020F0502020204030204" pitchFamily="34" charset="0"/>
              <a:cs typeface="Times New Roman" panose="02020603050405020304" pitchFamily="18" charset="0"/>
            </a:endParaRPr>
          </a:p>
          <a:p>
            <a:pPr lvl="0">
              <a:lnSpc>
                <a:spcPct val="150000"/>
              </a:lnSpc>
              <a:spcAft>
                <a:spcPts val="800"/>
              </a:spcAft>
            </a:pPr>
            <a:r>
              <a:rPr lang="en-GB" b="1" dirty="0">
                <a:effectLst/>
                <a:ea typeface="Calibri" panose="020F0502020204030204" pitchFamily="34" charset="0"/>
                <a:cs typeface="Times New Roman" panose="02020603050405020304" pitchFamily="18" charset="0"/>
              </a:rPr>
              <a:t>Fast tracking digital devices for forensic examination</a:t>
            </a:r>
            <a:r>
              <a:rPr lang="en-GB" dirty="0">
                <a:effectLst/>
                <a:ea typeface="Calibri" panose="020F0502020204030204" pitchFamily="34" charset="0"/>
                <a:cs typeface="Times New Roman" panose="02020603050405020304" pitchFamily="18" charset="0"/>
              </a:rPr>
              <a:t> </a:t>
            </a:r>
            <a:r>
              <a:rPr lang="en-GB" b="1" dirty="0">
                <a:effectLst/>
                <a:ea typeface="Calibri" panose="020F0502020204030204" pitchFamily="34" charset="0"/>
                <a:cs typeface="Times New Roman" panose="02020603050405020304" pitchFamily="18" charset="0"/>
              </a:rPr>
              <a:t>(Police)</a:t>
            </a:r>
            <a:r>
              <a:rPr lang="en-GB" dirty="0">
                <a:effectLst/>
                <a:ea typeface="Calibri" panose="020F0502020204030204" pitchFamily="34" charset="0"/>
                <a:cs typeface="Times New Roman" panose="02020603050405020304" pitchFamily="18" charset="0"/>
              </a:rPr>
              <a:t> </a:t>
            </a:r>
          </a:p>
          <a:p>
            <a:pPr lvl="0">
              <a:lnSpc>
                <a:spcPct val="150000"/>
              </a:lnSpc>
              <a:spcAft>
                <a:spcPts val="800"/>
              </a:spcAft>
            </a:pPr>
            <a:r>
              <a:rPr lang="en-GB" sz="1600" dirty="0">
                <a:effectLst/>
                <a:ea typeface="Calibri" panose="020F0502020204030204" pitchFamily="34" charset="0"/>
                <a:cs typeface="Times New Roman" panose="02020603050405020304" pitchFamily="18" charset="0"/>
              </a:rPr>
              <a:t>In line with Durham Constabulary’s service level agreement, the digital devices took 8 months to be reviewed, that agreement indicates 9 months for standard risk cases and 14 days for high risk cases. </a:t>
            </a:r>
            <a:r>
              <a:rPr lang="en-GB" sz="1600" dirty="0">
                <a:ea typeface="Calibri" panose="020F0502020204030204" pitchFamily="34" charset="0"/>
                <a:cs typeface="Times New Roman" panose="02020603050405020304" pitchFamily="18" charset="0"/>
              </a:rPr>
              <a:t>T</a:t>
            </a:r>
            <a:r>
              <a:rPr lang="en-GB" sz="1600" dirty="0">
                <a:effectLst/>
                <a:ea typeface="Calibri" panose="020F0502020204030204" pitchFamily="34" charset="0"/>
                <a:cs typeface="Times New Roman" panose="02020603050405020304" pitchFamily="18" charset="0"/>
              </a:rPr>
              <a:t>he information reported at the time indicated it was a standard risk and therefore no priority was given.  A sergeant within the digital forensic unit will now review the submissions on LIMA, risk assess, and prioritise work accordingly, changes to the submission form have allowed for a greater understanding of risk. </a:t>
            </a:r>
          </a:p>
          <a:p>
            <a:pPr lvl="0">
              <a:lnSpc>
                <a:spcPct val="150000"/>
              </a:lnSpc>
              <a:spcAft>
                <a:spcPts val="800"/>
              </a:spcAft>
            </a:pPr>
            <a:endParaRPr lang="en-GB" sz="1600" dirty="0">
              <a:effectLs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4A9D519-024E-AB95-393E-E8FDD7C896A9}"/>
              </a:ext>
            </a:extLst>
          </p:cNvPr>
          <p:cNvSpPr txBox="1"/>
          <p:nvPr/>
        </p:nvSpPr>
        <p:spPr>
          <a:xfrm>
            <a:off x="3000054" y="719191"/>
            <a:ext cx="8414535" cy="369332"/>
          </a:xfrm>
          <a:prstGeom prst="rect">
            <a:avLst/>
          </a:prstGeom>
          <a:noFill/>
        </p:spPr>
        <p:txBody>
          <a:bodyPr wrap="square" rtlCol="0">
            <a:spAutoFit/>
          </a:bodyPr>
          <a:lstStyle/>
          <a:p>
            <a:r>
              <a:rPr lang="en-GB" sz="1800" b="1"/>
              <a:t>Specific areas identified by the National Panel for Durham Constabulary to explore:</a:t>
            </a:r>
            <a:endParaRPr lang="en-GB" sz="1800" b="1" dirty="0"/>
          </a:p>
        </p:txBody>
      </p:sp>
    </p:spTree>
    <p:extLst>
      <p:ext uri="{BB962C8B-B14F-4D97-AF65-F5344CB8AC3E}">
        <p14:creationId xmlns:p14="http://schemas.microsoft.com/office/powerpoint/2010/main" val="1047792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DDC693-16B3-449B-1893-F1BFB250086B}"/>
              </a:ext>
            </a:extLst>
          </p:cNvPr>
          <p:cNvSpPr>
            <a:spLocks noGrp="1"/>
          </p:cNvSpPr>
          <p:nvPr>
            <p:ph type="ctrTitle"/>
          </p:nvPr>
        </p:nvSpPr>
        <p:spPr>
          <a:xfrm>
            <a:off x="94826" y="1207399"/>
            <a:ext cx="5208694" cy="3998190"/>
          </a:xfrm>
        </p:spPr>
        <p:txBody>
          <a:bodyPr>
            <a:normAutofit/>
          </a:bodyPr>
          <a:lstStyle/>
          <a:p>
            <a:pPr algn="l"/>
            <a:br>
              <a:rPr lang="en-GB" sz="4400" dirty="0">
                <a:effectLst/>
                <a:latin typeface="Calibri" panose="020F0502020204030204" pitchFamily="34" charset="0"/>
                <a:ea typeface="Calibri" panose="020F0502020204030204" pitchFamily="34" charset="0"/>
                <a:cs typeface="Times New Roman" panose="02020603050405020304" pitchFamily="18" charset="0"/>
              </a:rPr>
            </a:br>
            <a:endParaRPr lang="en-GB" sz="4400" dirty="0"/>
          </a:p>
        </p:txBody>
      </p:sp>
      <p:pic>
        <p:nvPicPr>
          <p:cNvPr id="5" name="Picture 4" descr="A picture containing text, font, graphics, graphic design&#10;&#10;Description automatically generated">
            <a:extLst>
              <a:ext uri="{FF2B5EF4-FFF2-40B4-BE49-F238E27FC236}">
                <a16:creationId xmlns:a16="http://schemas.microsoft.com/office/drawing/2014/main" id="{1ECF51C1-7D29-FF7E-BE94-E61C1EE9C992}"/>
              </a:ext>
            </a:extLst>
          </p:cNvPr>
          <p:cNvPicPr>
            <a:picLocks noChangeAspect="1"/>
          </p:cNvPicPr>
          <p:nvPr/>
        </p:nvPicPr>
        <p:blipFill>
          <a:blip r:embed="rId2">
            <a:alphaModFix amt="80000"/>
            <a:extLst>
              <a:ext uri="{28A0092B-C50C-407E-A947-70E740481C1C}">
                <a14:useLocalDpi xmlns:a14="http://schemas.microsoft.com/office/drawing/2010/main" val="0"/>
              </a:ext>
            </a:extLst>
          </a:blip>
          <a:stretch>
            <a:fillRect/>
          </a:stretch>
        </p:blipFill>
        <p:spPr>
          <a:xfrm>
            <a:off x="6606253" y="1501511"/>
            <a:ext cx="4942280" cy="3854978"/>
          </a:xfrm>
          <a:prstGeom prst="rect">
            <a:avLst/>
          </a:prstGeom>
        </p:spPr>
      </p:pic>
      <p:sp>
        <p:nvSpPr>
          <p:cNvPr id="3" name="TextBox 2">
            <a:extLst>
              <a:ext uri="{FF2B5EF4-FFF2-40B4-BE49-F238E27FC236}">
                <a16:creationId xmlns:a16="http://schemas.microsoft.com/office/drawing/2014/main" id="{E614BAD6-AE40-26BF-B2C6-30D21F2824A1}"/>
              </a:ext>
            </a:extLst>
          </p:cNvPr>
          <p:cNvSpPr txBox="1"/>
          <p:nvPr/>
        </p:nvSpPr>
        <p:spPr>
          <a:xfrm>
            <a:off x="814988" y="2836392"/>
            <a:ext cx="5020733" cy="1398844"/>
          </a:xfrm>
          <a:prstGeom prst="rect">
            <a:avLst/>
          </a:prstGeom>
          <a:noFill/>
        </p:spPr>
        <p:txBody>
          <a:bodyPr wrap="square">
            <a:spAutoFit/>
          </a:bodyPr>
          <a:lstStyle/>
          <a:p>
            <a:pPr>
              <a:lnSpc>
                <a:spcPct val="107000"/>
              </a:lnSpc>
              <a:spcAft>
                <a:spcPts val="800"/>
              </a:spcAft>
            </a:pPr>
            <a:r>
              <a:rPr lang="en-GB" sz="4000" b="1" dirty="0">
                <a:effectLst/>
                <a:latin typeface="Congenial" panose="02000503040000020004" pitchFamily="2" charset="0"/>
                <a:ea typeface="Calibri" panose="020F0502020204030204" pitchFamily="34" charset="0"/>
                <a:cs typeface="Times New Roman" panose="02020603050405020304" pitchFamily="18" charset="0"/>
              </a:rPr>
              <a:t>Conclusion and Recommendations</a:t>
            </a:r>
            <a:endParaRPr lang="en-GB" sz="4000" dirty="0">
              <a:effectLst/>
              <a:latin typeface="Congenial" panose="02000503040000020004"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5965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pic>
        <p:nvPicPr>
          <p:cNvPr id="4" name="Picture 3" descr="A picture containing text, font, graphics, graphic design&#10;&#10;Description automatically generated">
            <a:extLst>
              <a:ext uri="{FF2B5EF4-FFF2-40B4-BE49-F238E27FC236}">
                <a16:creationId xmlns:a16="http://schemas.microsoft.com/office/drawing/2014/main" id="{63AE37F8-41EF-99BE-926B-0138C3E2F2E8}"/>
              </a:ext>
            </a:extLst>
          </p:cNvPr>
          <p:cNvPicPr>
            <a:picLocks noChangeAspect="1"/>
          </p:cNvPicPr>
          <p:nvPr/>
        </p:nvPicPr>
        <p:blipFill>
          <a:blip r:embed="rId2">
            <a:alphaModFix amt="46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sp>
        <p:nvSpPr>
          <p:cNvPr id="7" name="TextBox 6">
            <a:extLst>
              <a:ext uri="{FF2B5EF4-FFF2-40B4-BE49-F238E27FC236}">
                <a16:creationId xmlns:a16="http://schemas.microsoft.com/office/drawing/2014/main" id="{C0FEB4BD-1D25-5EED-32BD-26D9B59870A2}"/>
              </a:ext>
            </a:extLst>
          </p:cNvPr>
          <p:cNvSpPr txBox="1"/>
          <p:nvPr/>
        </p:nvSpPr>
        <p:spPr>
          <a:xfrm>
            <a:off x="565168" y="961963"/>
            <a:ext cx="7417851" cy="4931543"/>
          </a:xfrm>
          <a:prstGeom prst="rect">
            <a:avLst/>
          </a:prstGeom>
          <a:noFill/>
        </p:spPr>
        <p:txBody>
          <a:bodyPr wrap="square">
            <a:spAutoFit/>
          </a:bodyPr>
          <a:lstStyle/>
          <a:p>
            <a:pPr algn="ctr">
              <a:lnSpc>
                <a:spcPct val="150000"/>
              </a:lnSpc>
              <a:spcAft>
                <a:spcPts val="800"/>
              </a:spcAft>
            </a:pPr>
            <a:r>
              <a:rPr lang="en-GB" sz="3200" b="1" dirty="0">
                <a:effectLst/>
                <a:ea typeface="Calibri" panose="020F0502020204030204" pitchFamily="34" charset="0"/>
                <a:cs typeface="Times New Roman" panose="02020603050405020304" pitchFamily="18" charset="0"/>
              </a:rPr>
              <a:t>Conclusion</a:t>
            </a:r>
          </a:p>
          <a:p>
            <a:pPr>
              <a:lnSpc>
                <a:spcPct val="150000"/>
              </a:lnSpc>
              <a:spcAft>
                <a:spcPts val="800"/>
              </a:spcAft>
            </a:pPr>
            <a:r>
              <a:rPr lang="en-GB" sz="2000" dirty="0">
                <a:effectLst/>
                <a:ea typeface="Calibri" panose="020F0502020204030204" pitchFamily="34" charset="0"/>
                <a:cs typeface="Times New Roman" panose="02020603050405020304" pitchFamily="18" charset="0"/>
              </a:rPr>
              <a:t>There are important lessons to learn from this review, these circumstances are a reminder of the need to equip all professionals with the knowledge, skills and frameworks to identify and respond to sexual harm and the need to identify hidden adults within the family home.</a:t>
            </a:r>
          </a:p>
          <a:p>
            <a:pPr>
              <a:lnSpc>
                <a:spcPct val="150000"/>
              </a:lnSpc>
              <a:spcAft>
                <a:spcPts val="800"/>
              </a:spcAft>
            </a:pPr>
            <a:r>
              <a:rPr lang="en-GB" sz="2000" dirty="0">
                <a:effectLst/>
                <a:ea typeface="Calibri" panose="020F0502020204030204" pitchFamily="34" charset="0"/>
                <a:cs typeface="Times New Roman" panose="02020603050405020304" pitchFamily="18" charset="0"/>
              </a:rPr>
              <a:t>A number of recommendations were identified to reflect the areas deemed as priority areas for improvement. </a:t>
            </a:r>
          </a:p>
          <a:p>
            <a:pPr algn="ctr">
              <a:lnSpc>
                <a:spcPct val="150000"/>
              </a:lnSpc>
              <a:spcAft>
                <a:spcPts val="800"/>
              </a:spcAft>
            </a:pP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C80B81F2-8698-9A10-1342-76409028AF77}"/>
              </a:ext>
            </a:extLst>
          </p:cNvPr>
          <p:cNvPicPr>
            <a:picLocks noChangeAspect="1"/>
          </p:cNvPicPr>
          <p:nvPr/>
        </p:nvPicPr>
        <p:blipFill>
          <a:blip r:embed="rId3"/>
          <a:stretch>
            <a:fillRect/>
          </a:stretch>
        </p:blipFill>
        <p:spPr>
          <a:xfrm rot="16200000">
            <a:off x="7326989" y="2172800"/>
            <a:ext cx="5359440" cy="2937767"/>
          </a:xfrm>
          <a:prstGeom prst="rect">
            <a:avLst/>
          </a:prstGeom>
        </p:spPr>
      </p:pic>
    </p:spTree>
    <p:extLst>
      <p:ext uri="{BB962C8B-B14F-4D97-AF65-F5344CB8AC3E}">
        <p14:creationId xmlns:p14="http://schemas.microsoft.com/office/powerpoint/2010/main" val="8666497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3F2A34-39B1-325D-C16D-4D293E9A2485}"/>
              </a:ext>
            </a:extLst>
          </p:cNvPr>
          <p:cNvSpPr txBox="1"/>
          <p:nvPr/>
        </p:nvSpPr>
        <p:spPr>
          <a:xfrm>
            <a:off x="0" y="6381798"/>
            <a:ext cx="6967056" cy="773673"/>
          </a:xfrm>
          <a:prstGeom prst="rect">
            <a:avLst/>
          </a:prstGeom>
          <a:noFill/>
        </p:spPr>
        <p:txBody>
          <a:bodyPr wrap="square">
            <a:spAutoFit/>
          </a:bodyPr>
          <a:lstStyle/>
          <a:p>
            <a:pPr lvl="0" algn="ctr">
              <a:lnSpc>
                <a:spcPct val="107000"/>
              </a:lnSpc>
            </a:pPr>
            <a:endParaRPr lang="en-GB" sz="1400" b="1" u="sng"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pPr>
            <a:endParaRPr lang="en-GB" sz="1400" b="1" u="sng"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text, font, graphics, graphic design&#10;&#10;Description automatically generated">
            <a:extLst>
              <a:ext uri="{FF2B5EF4-FFF2-40B4-BE49-F238E27FC236}">
                <a16:creationId xmlns:a16="http://schemas.microsoft.com/office/drawing/2014/main" id="{F5884A51-A22E-B50F-7A1E-ACBEF315885D}"/>
              </a:ext>
            </a:extLst>
          </p:cNvPr>
          <p:cNvPicPr>
            <a:picLocks noChangeAspect="1"/>
          </p:cNvPicPr>
          <p:nvPr/>
        </p:nvPicPr>
        <p:blipFill>
          <a:blip r:embed="rId2">
            <a:alphaModFix amt="46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graphicFrame>
        <p:nvGraphicFramePr>
          <p:cNvPr id="3" name="Diagram 2">
            <a:extLst>
              <a:ext uri="{FF2B5EF4-FFF2-40B4-BE49-F238E27FC236}">
                <a16:creationId xmlns:a16="http://schemas.microsoft.com/office/drawing/2014/main" id="{AB0FBFB0-80C8-881D-DA1D-F0AA31E451FF}"/>
              </a:ext>
            </a:extLst>
          </p:cNvPr>
          <p:cNvGraphicFramePr/>
          <p:nvPr>
            <p:extLst>
              <p:ext uri="{D42A27DB-BD31-4B8C-83A1-F6EECF244321}">
                <p14:modId xmlns:p14="http://schemas.microsoft.com/office/powerpoint/2010/main" val="1381744891"/>
              </p:ext>
            </p:extLst>
          </p:nvPr>
        </p:nvGraphicFramePr>
        <p:xfrm>
          <a:off x="2833533" y="399361"/>
          <a:ext cx="8859899" cy="6059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31FBF12-5D63-BA50-4934-5C50468914E5}"/>
              </a:ext>
            </a:extLst>
          </p:cNvPr>
          <p:cNvSpPr txBox="1"/>
          <p:nvPr/>
        </p:nvSpPr>
        <p:spPr>
          <a:xfrm>
            <a:off x="213696" y="3028889"/>
            <a:ext cx="2260967" cy="400110"/>
          </a:xfrm>
          <a:prstGeom prst="rect">
            <a:avLst/>
          </a:prstGeom>
          <a:noFill/>
        </p:spPr>
        <p:txBody>
          <a:bodyPr wrap="square" rtlCol="0">
            <a:spAutoFit/>
          </a:bodyPr>
          <a:lstStyle/>
          <a:p>
            <a:r>
              <a:rPr lang="en-GB" sz="2000" b="1" dirty="0"/>
              <a:t>Recommendations</a:t>
            </a:r>
          </a:p>
        </p:txBody>
      </p:sp>
    </p:spTree>
    <p:extLst>
      <p:ext uri="{BB962C8B-B14F-4D97-AF65-F5344CB8AC3E}">
        <p14:creationId xmlns:p14="http://schemas.microsoft.com/office/powerpoint/2010/main" val="3935686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3F2A34-39B1-325D-C16D-4D293E9A2485}"/>
              </a:ext>
            </a:extLst>
          </p:cNvPr>
          <p:cNvSpPr txBox="1"/>
          <p:nvPr/>
        </p:nvSpPr>
        <p:spPr>
          <a:xfrm>
            <a:off x="0" y="6381798"/>
            <a:ext cx="6967056" cy="773673"/>
          </a:xfrm>
          <a:prstGeom prst="rect">
            <a:avLst/>
          </a:prstGeom>
          <a:noFill/>
        </p:spPr>
        <p:txBody>
          <a:bodyPr wrap="square">
            <a:spAutoFit/>
          </a:bodyPr>
          <a:lstStyle/>
          <a:p>
            <a:pPr lvl="0" algn="ctr">
              <a:lnSpc>
                <a:spcPct val="107000"/>
              </a:lnSpc>
            </a:pPr>
            <a:endParaRPr lang="en-GB" sz="1400" b="1" u="sng"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pPr>
            <a:endParaRPr lang="en-GB" sz="1400" b="1" u="sng"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text, font, graphics, graphic design&#10;&#10;Description automatically generated">
            <a:extLst>
              <a:ext uri="{FF2B5EF4-FFF2-40B4-BE49-F238E27FC236}">
                <a16:creationId xmlns:a16="http://schemas.microsoft.com/office/drawing/2014/main" id="{F5884A51-A22E-B50F-7A1E-ACBEF315885D}"/>
              </a:ext>
            </a:extLst>
          </p:cNvPr>
          <p:cNvPicPr>
            <a:picLocks noChangeAspect="1"/>
          </p:cNvPicPr>
          <p:nvPr/>
        </p:nvPicPr>
        <p:blipFill>
          <a:blip r:embed="rId2">
            <a:alphaModFix amt="46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graphicFrame>
        <p:nvGraphicFramePr>
          <p:cNvPr id="3" name="Diagram 2">
            <a:extLst>
              <a:ext uri="{FF2B5EF4-FFF2-40B4-BE49-F238E27FC236}">
                <a16:creationId xmlns:a16="http://schemas.microsoft.com/office/drawing/2014/main" id="{AB0FBFB0-80C8-881D-DA1D-F0AA31E451FF}"/>
              </a:ext>
            </a:extLst>
          </p:cNvPr>
          <p:cNvGraphicFramePr/>
          <p:nvPr>
            <p:extLst>
              <p:ext uri="{D42A27DB-BD31-4B8C-83A1-F6EECF244321}">
                <p14:modId xmlns:p14="http://schemas.microsoft.com/office/powerpoint/2010/main" val="2557769783"/>
              </p:ext>
            </p:extLst>
          </p:nvPr>
        </p:nvGraphicFramePr>
        <p:xfrm>
          <a:off x="2833533" y="399361"/>
          <a:ext cx="8859899" cy="6059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F3B25FC5-3511-FFA6-5913-095B99F41163}"/>
              </a:ext>
            </a:extLst>
          </p:cNvPr>
          <p:cNvSpPr txBox="1"/>
          <p:nvPr/>
        </p:nvSpPr>
        <p:spPr>
          <a:xfrm>
            <a:off x="213696" y="3028889"/>
            <a:ext cx="2260967" cy="400110"/>
          </a:xfrm>
          <a:prstGeom prst="rect">
            <a:avLst/>
          </a:prstGeom>
          <a:noFill/>
        </p:spPr>
        <p:txBody>
          <a:bodyPr wrap="square" rtlCol="0">
            <a:spAutoFit/>
          </a:bodyPr>
          <a:lstStyle/>
          <a:p>
            <a:r>
              <a:rPr lang="en-GB" sz="2000" b="1" dirty="0"/>
              <a:t>Recommendations</a:t>
            </a:r>
          </a:p>
        </p:txBody>
      </p:sp>
    </p:spTree>
    <p:extLst>
      <p:ext uri="{BB962C8B-B14F-4D97-AF65-F5344CB8AC3E}">
        <p14:creationId xmlns:p14="http://schemas.microsoft.com/office/powerpoint/2010/main" val="3502645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3F2A34-39B1-325D-C16D-4D293E9A2485}"/>
              </a:ext>
            </a:extLst>
          </p:cNvPr>
          <p:cNvSpPr txBox="1"/>
          <p:nvPr/>
        </p:nvSpPr>
        <p:spPr>
          <a:xfrm>
            <a:off x="0" y="6381798"/>
            <a:ext cx="6967056" cy="773673"/>
          </a:xfrm>
          <a:prstGeom prst="rect">
            <a:avLst/>
          </a:prstGeom>
          <a:noFill/>
        </p:spPr>
        <p:txBody>
          <a:bodyPr wrap="square">
            <a:spAutoFit/>
          </a:bodyPr>
          <a:lstStyle/>
          <a:p>
            <a:pPr lvl="0" algn="ctr">
              <a:lnSpc>
                <a:spcPct val="107000"/>
              </a:lnSpc>
            </a:pPr>
            <a:endParaRPr lang="en-GB" sz="1400" b="1" u="sng"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pPr>
            <a:endParaRPr lang="en-GB" sz="1400" b="1" u="sng"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text, font, graphics, graphic design&#10;&#10;Description automatically generated">
            <a:extLst>
              <a:ext uri="{FF2B5EF4-FFF2-40B4-BE49-F238E27FC236}">
                <a16:creationId xmlns:a16="http://schemas.microsoft.com/office/drawing/2014/main" id="{F5884A51-A22E-B50F-7A1E-ACBEF315885D}"/>
              </a:ext>
            </a:extLst>
          </p:cNvPr>
          <p:cNvPicPr>
            <a:picLocks noChangeAspect="1"/>
          </p:cNvPicPr>
          <p:nvPr/>
        </p:nvPicPr>
        <p:blipFill>
          <a:blip r:embed="rId2">
            <a:alphaModFix amt="46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graphicFrame>
        <p:nvGraphicFramePr>
          <p:cNvPr id="3" name="Diagram 2">
            <a:extLst>
              <a:ext uri="{FF2B5EF4-FFF2-40B4-BE49-F238E27FC236}">
                <a16:creationId xmlns:a16="http://schemas.microsoft.com/office/drawing/2014/main" id="{AB0FBFB0-80C8-881D-DA1D-F0AA31E451FF}"/>
              </a:ext>
            </a:extLst>
          </p:cNvPr>
          <p:cNvGraphicFramePr/>
          <p:nvPr>
            <p:extLst>
              <p:ext uri="{D42A27DB-BD31-4B8C-83A1-F6EECF244321}">
                <p14:modId xmlns:p14="http://schemas.microsoft.com/office/powerpoint/2010/main" val="2393699027"/>
              </p:ext>
            </p:extLst>
          </p:nvPr>
        </p:nvGraphicFramePr>
        <p:xfrm>
          <a:off x="2833533" y="399361"/>
          <a:ext cx="8859899" cy="6059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B1E22C1-147C-0A98-3D8C-EC45C5F16152}"/>
              </a:ext>
            </a:extLst>
          </p:cNvPr>
          <p:cNvSpPr txBox="1"/>
          <p:nvPr/>
        </p:nvSpPr>
        <p:spPr>
          <a:xfrm>
            <a:off x="213696" y="3028889"/>
            <a:ext cx="2260967" cy="400110"/>
          </a:xfrm>
          <a:prstGeom prst="rect">
            <a:avLst/>
          </a:prstGeom>
          <a:noFill/>
        </p:spPr>
        <p:txBody>
          <a:bodyPr wrap="square" rtlCol="0">
            <a:spAutoFit/>
          </a:bodyPr>
          <a:lstStyle/>
          <a:p>
            <a:r>
              <a:rPr lang="en-GB" sz="2000" b="1" dirty="0"/>
              <a:t>Recommendations</a:t>
            </a:r>
          </a:p>
        </p:txBody>
      </p:sp>
    </p:spTree>
    <p:extLst>
      <p:ext uri="{BB962C8B-B14F-4D97-AF65-F5344CB8AC3E}">
        <p14:creationId xmlns:p14="http://schemas.microsoft.com/office/powerpoint/2010/main" val="3868375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9D97189-4BA3-BC51-9B98-C4A83A6737D4}"/>
              </a:ext>
            </a:extLst>
          </p:cNvPr>
          <p:cNvPicPr>
            <a:picLocks noGrp="1" noChangeAspect="1"/>
          </p:cNvPicPr>
          <p:nvPr>
            <p:ph idx="1"/>
          </p:nvPr>
        </p:nvPicPr>
        <p:blipFill>
          <a:blip r:embed="rId2"/>
          <a:stretch>
            <a:fillRect/>
          </a:stretch>
        </p:blipFill>
        <p:spPr>
          <a:xfrm>
            <a:off x="2774024" y="660321"/>
            <a:ext cx="8264330" cy="5537357"/>
          </a:xfrm>
        </p:spPr>
      </p:pic>
      <p:pic>
        <p:nvPicPr>
          <p:cNvPr id="6" name="Picture 5" descr="A picture containing text, font, graphics, graphic design&#10;&#10;Description automatically generated">
            <a:extLst>
              <a:ext uri="{FF2B5EF4-FFF2-40B4-BE49-F238E27FC236}">
                <a16:creationId xmlns:a16="http://schemas.microsoft.com/office/drawing/2014/main" id="{98839AC7-2C55-B596-343D-ADA9AA673072}"/>
              </a:ext>
            </a:extLst>
          </p:cNvPr>
          <p:cNvPicPr>
            <a:picLocks noChangeAspect="1"/>
          </p:cNvPicPr>
          <p:nvPr/>
        </p:nvPicPr>
        <p:blipFill>
          <a:blip r:embed="rId3">
            <a:alphaModFix amt="46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spTree>
    <p:extLst>
      <p:ext uri="{BB962C8B-B14F-4D97-AF65-F5344CB8AC3E}">
        <p14:creationId xmlns:p14="http://schemas.microsoft.com/office/powerpoint/2010/main" val="1983268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Picture 4" descr="A picture containing text, font, graphics, graphic design&#10;&#10;Description automatically generated">
            <a:extLst>
              <a:ext uri="{FF2B5EF4-FFF2-40B4-BE49-F238E27FC236}">
                <a16:creationId xmlns:a16="http://schemas.microsoft.com/office/drawing/2014/main" id="{1ECF51C1-7D29-FF7E-BE94-E61C1EE9C992}"/>
              </a:ext>
            </a:extLst>
          </p:cNvPr>
          <p:cNvPicPr>
            <a:picLocks noChangeAspect="1"/>
          </p:cNvPicPr>
          <p:nvPr/>
        </p:nvPicPr>
        <p:blipFill>
          <a:blip r:embed="rId2">
            <a:alphaModFix amt="80000"/>
            <a:extLst>
              <a:ext uri="{28A0092B-C50C-407E-A947-70E740481C1C}">
                <a14:useLocalDpi xmlns:a14="http://schemas.microsoft.com/office/drawing/2010/main" val="0"/>
              </a:ext>
            </a:extLst>
          </a:blip>
          <a:stretch>
            <a:fillRect/>
          </a:stretch>
        </p:blipFill>
        <p:spPr>
          <a:xfrm>
            <a:off x="6606253" y="1501511"/>
            <a:ext cx="4942280" cy="3854978"/>
          </a:xfrm>
          <a:prstGeom prst="rect">
            <a:avLst/>
          </a:prstGeom>
        </p:spPr>
      </p:pic>
      <p:sp>
        <p:nvSpPr>
          <p:cNvPr id="7" name="TextBox 6">
            <a:extLst>
              <a:ext uri="{FF2B5EF4-FFF2-40B4-BE49-F238E27FC236}">
                <a16:creationId xmlns:a16="http://schemas.microsoft.com/office/drawing/2014/main" id="{38F12495-C5E3-5AD4-872B-862259FF3EE8}"/>
              </a:ext>
            </a:extLst>
          </p:cNvPr>
          <p:cNvSpPr txBox="1"/>
          <p:nvPr/>
        </p:nvSpPr>
        <p:spPr>
          <a:xfrm>
            <a:off x="513906" y="1981719"/>
            <a:ext cx="4136153" cy="3374770"/>
          </a:xfrm>
          <a:prstGeom prst="rect">
            <a:avLst/>
          </a:prstGeom>
          <a:noFill/>
        </p:spPr>
        <p:txBody>
          <a:bodyPr wrap="square">
            <a:spAutoFit/>
          </a:bodyPr>
          <a:lstStyle/>
          <a:p>
            <a:pPr>
              <a:lnSpc>
                <a:spcPct val="107000"/>
              </a:lnSpc>
              <a:spcAft>
                <a:spcPts val="800"/>
              </a:spcAft>
            </a:pPr>
            <a:r>
              <a:rPr lang="en-GB" sz="4000" b="1" dirty="0">
                <a:effectLst/>
                <a:latin typeface="Congenial" panose="02000503040000020004" pitchFamily="2" charset="0"/>
                <a:ea typeface="Calibri" panose="020F0502020204030204" pitchFamily="34" charset="0"/>
                <a:cs typeface="Times New Roman" panose="02020603050405020304" pitchFamily="18" charset="0"/>
              </a:rPr>
              <a:t>Child Safeguarding Practice Panel response (National Panel)</a:t>
            </a:r>
            <a:endParaRPr lang="en-GB" sz="4000" dirty="0">
              <a:effectLst/>
              <a:latin typeface="Congenial" panose="02000503040000020004"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1894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pic>
        <p:nvPicPr>
          <p:cNvPr id="4" name="Picture 3" descr="A picture containing text, font, graphics, graphic design&#10;&#10;Description automatically generated">
            <a:extLst>
              <a:ext uri="{FF2B5EF4-FFF2-40B4-BE49-F238E27FC236}">
                <a16:creationId xmlns:a16="http://schemas.microsoft.com/office/drawing/2014/main" id="{265F626E-2BE6-F323-36BC-E6348B496D99}"/>
              </a:ext>
            </a:extLst>
          </p:cNvPr>
          <p:cNvPicPr>
            <a:picLocks noChangeAspect="1"/>
          </p:cNvPicPr>
          <p:nvPr/>
        </p:nvPicPr>
        <p:blipFill>
          <a:blip r:embed="rId2">
            <a:alphaModFix amt="46000"/>
            <a:extLst>
              <a:ext uri="{28A0092B-C50C-407E-A947-70E740481C1C}">
                <a14:useLocalDpi xmlns:a14="http://schemas.microsoft.com/office/drawing/2010/main" val="0"/>
              </a:ext>
            </a:extLst>
          </a:blip>
          <a:stretch>
            <a:fillRect/>
          </a:stretch>
        </p:blipFill>
        <p:spPr>
          <a:xfrm>
            <a:off x="369939" y="140925"/>
            <a:ext cx="2260967" cy="1761637"/>
          </a:xfrm>
          <a:prstGeom prst="rect">
            <a:avLst/>
          </a:prstGeom>
        </p:spPr>
      </p:pic>
      <p:sp>
        <p:nvSpPr>
          <p:cNvPr id="5" name="TextBox 4">
            <a:extLst>
              <a:ext uri="{FF2B5EF4-FFF2-40B4-BE49-F238E27FC236}">
                <a16:creationId xmlns:a16="http://schemas.microsoft.com/office/drawing/2014/main" id="{C9EC58E0-1FED-B088-E8B5-2125D4D2B284}"/>
              </a:ext>
            </a:extLst>
          </p:cNvPr>
          <p:cNvSpPr txBox="1"/>
          <p:nvPr/>
        </p:nvSpPr>
        <p:spPr>
          <a:xfrm>
            <a:off x="3719245" y="1082973"/>
            <a:ext cx="8003567" cy="5256311"/>
          </a:xfrm>
          <a:prstGeom prst="rect">
            <a:avLst/>
          </a:prstGeom>
          <a:noFill/>
        </p:spPr>
        <p:txBody>
          <a:bodyPr wrap="square">
            <a:spAutoFit/>
          </a:bodyPr>
          <a:lstStyle/>
          <a:p>
            <a:pPr algn="ctr">
              <a:lnSpc>
                <a:spcPct val="150000"/>
              </a:lnSpc>
              <a:spcAft>
                <a:spcPts val="800"/>
              </a:spcAft>
            </a:pPr>
            <a:r>
              <a:rPr lang="en-GB" sz="2800" b="1" dirty="0">
                <a:effectLst/>
                <a:ea typeface="Calibri" panose="020F0502020204030204" pitchFamily="34" charset="0"/>
                <a:cs typeface="Times New Roman" panose="02020603050405020304" pitchFamily="18" charset="0"/>
              </a:rPr>
              <a:t>The Review</a:t>
            </a:r>
          </a:p>
          <a:p>
            <a:pPr algn="ctr">
              <a:lnSpc>
                <a:spcPct val="150000"/>
              </a:lnSpc>
              <a:spcAft>
                <a:spcPts val="800"/>
              </a:spcAft>
            </a:pPr>
            <a:r>
              <a:rPr lang="en-GB" sz="2000" dirty="0">
                <a:effectLst/>
                <a:ea typeface="Calibri" panose="020F0502020204030204" pitchFamily="34" charset="0"/>
                <a:cs typeface="Times New Roman" panose="02020603050405020304" pitchFamily="18" charset="0"/>
              </a:rPr>
              <a:t>Darlington Safeguarding Partnership undertook a Local Child Safeguarding Practice Review (LCSPR) in 2023 regarding Family H. </a:t>
            </a:r>
          </a:p>
          <a:p>
            <a:pPr algn="ctr">
              <a:lnSpc>
                <a:spcPct val="150000"/>
              </a:lnSpc>
              <a:spcAft>
                <a:spcPts val="800"/>
              </a:spcAft>
            </a:pPr>
            <a:r>
              <a:rPr lang="en-GB" sz="2000" dirty="0">
                <a:effectLst/>
                <a:ea typeface="Calibri" panose="020F0502020204030204" pitchFamily="34" charset="0"/>
                <a:cs typeface="Times New Roman" panose="02020603050405020304" pitchFamily="18" charset="0"/>
              </a:rPr>
              <a:t>Working Together to Safeguard Children 2018 (now 2023) statutory guidance sets out the process for Local Child Safeguarding Practice Reviews. </a:t>
            </a:r>
          </a:p>
          <a:p>
            <a:pPr algn="ctr">
              <a:lnSpc>
                <a:spcPct val="150000"/>
              </a:lnSpc>
              <a:spcAft>
                <a:spcPts val="800"/>
              </a:spcAft>
            </a:pPr>
            <a:r>
              <a:rPr lang="en-GB" sz="2000" dirty="0">
                <a:effectLst/>
                <a:ea typeface="Calibri" panose="020F0502020204030204" pitchFamily="34" charset="0"/>
                <a:cs typeface="Times New Roman" panose="02020603050405020304" pitchFamily="18" charset="0"/>
              </a:rPr>
              <a:t>In line with that Statutory Guidance, Darlington Safeguarding Partnership conducted a Rapid Review, and it was decided that a LCSPR was appropriate, and the Child Safeguarding Practice Review Panel (National Panel) was notified.</a:t>
            </a:r>
          </a:p>
          <a:p>
            <a:pPr algn="ctr">
              <a:lnSpc>
                <a:spcPct val="150000"/>
              </a:lnSpc>
              <a:spcAft>
                <a:spcPts val="800"/>
              </a:spcAft>
            </a:pPr>
            <a:r>
              <a:rPr lang="en-GB" sz="2000" dirty="0">
                <a:effectLst/>
                <a:ea typeface="Calibri" panose="020F0502020204030204" pitchFamily="34" charset="0"/>
                <a:cs typeface="Times New Roman" panose="02020603050405020304" pitchFamily="18" charset="0"/>
              </a:rPr>
              <a:t>  </a:t>
            </a:r>
          </a:p>
        </p:txBody>
      </p:sp>
      <p:pic>
        <p:nvPicPr>
          <p:cNvPr id="9" name="Picture 8">
            <a:extLst>
              <a:ext uri="{FF2B5EF4-FFF2-40B4-BE49-F238E27FC236}">
                <a16:creationId xmlns:a16="http://schemas.microsoft.com/office/drawing/2014/main" id="{3B46DB4C-80A6-729F-5D87-1461E2F501C5}"/>
              </a:ext>
            </a:extLst>
          </p:cNvPr>
          <p:cNvPicPr>
            <a:picLocks noChangeAspect="1"/>
          </p:cNvPicPr>
          <p:nvPr/>
        </p:nvPicPr>
        <p:blipFill>
          <a:blip r:embed="rId3"/>
          <a:stretch>
            <a:fillRect/>
          </a:stretch>
        </p:blipFill>
        <p:spPr>
          <a:xfrm>
            <a:off x="585628" y="2505686"/>
            <a:ext cx="2260967" cy="2969321"/>
          </a:xfrm>
          <a:prstGeom prst="rect">
            <a:avLst/>
          </a:prstGeom>
        </p:spPr>
      </p:pic>
    </p:spTree>
    <p:extLst>
      <p:ext uri="{BB962C8B-B14F-4D97-AF65-F5344CB8AC3E}">
        <p14:creationId xmlns:p14="http://schemas.microsoft.com/office/powerpoint/2010/main" val="2899615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pic>
        <p:nvPicPr>
          <p:cNvPr id="4" name="Picture 3" descr="A picture containing text, font, graphics, graphic design&#10;&#10;Description automatically generated">
            <a:extLst>
              <a:ext uri="{FF2B5EF4-FFF2-40B4-BE49-F238E27FC236}">
                <a16:creationId xmlns:a16="http://schemas.microsoft.com/office/drawing/2014/main" id="{63AE37F8-41EF-99BE-926B-0138C3E2F2E8}"/>
              </a:ext>
            </a:extLst>
          </p:cNvPr>
          <p:cNvPicPr>
            <a:picLocks noChangeAspect="1"/>
          </p:cNvPicPr>
          <p:nvPr/>
        </p:nvPicPr>
        <p:blipFill>
          <a:blip r:embed="rId2">
            <a:alphaModFix amt="46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sp>
        <p:nvSpPr>
          <p:cNvPr id="7" name="TextBox 6">
            <a:extLst>
              <a:ext uri="{FF2B5EF4-FFF2-40B4-BE49-F238E27FC236}">
                <a16:creationId xmlns:a16="http://schemas.microsoft.com/office/drawing/2014/main" id="{C0FEB4BD-1D25-5EED-32BD-26D9B59870A2}"/>
              </a:ext>
            </a:extLst>
          </p:cNvPr>
          <p:cNvSpPr txBox="1"/>
          <p:nvPr/>
        </p:nvSpPr>
        <p:spPr>
          <a:xfrm>
            <a:off x="503434" y="1842782"/>
            <a:ext cx="11060381" cy="4113947"/>
          </a:xfrm>
          <a:prstGeom prst="rect">
            <a:avLst/>
          </a:prstGeom>
          <a:noFill/>
        </p:spPr>
        <p:txBody>
          <a:bodyPr wrap="square">
            <a:spAutoFit/>
          </a:bodyPr>
          <a:lstStyle/>
          <a:p>
            <a:pPr algn="just">
              <a:lnSpc>
                <a:spcPct val="150000"/>
              </a:lnSpc>
              <a:spcAft>
                <a:spcPts val="800"/>
              </a:spcAft>
            </a:pPr>
            <a:r>
              <a:rPr lang="en-GB" sz="2400" b="1" dirty="0">
                <a:effectLst/>
                <a:ea typeface="Calibri" panose="020F0502020204030204" pitchFamily="34" charset="0"/>
                <a:cs typeface="Times New Roman" panose="02020603050405020304" pitchFamily="18" charset="0"/>
              </a:rPr>
              <a:t>The National Panel reviewed the overview report and provided positive feedback: </a:t>
            </a:r>
          </a:p>
          <a:p>
            <a:pPr algn="just">
              <a:spcAft>
                <a:spcPts val="800"/>
              </a:spcAft>
            </a:pPr>
            <a:r>
              <a:rPr lang="en-GB" sz="2400" i="1" dirty="0">
                <a:effectLst/>
                <a:ea typeface="Calibri" panose="020F0502020204030204" pitchFamily="34" charset="0"/>
                <a:cs typeface="Times New Roman" panose="02020603050405020304" pitchFamily="18" charset="0"/>
              </a:rPr>
              <a:t>‘We discussed your LCSPR on 21 November 2023 and thought it was a good review that had identified relevant learning and its impact, which was helpfully presented as ‘missed opportunities’. We thought the Significant Incident Learning Process methodology provided a good framework for your review’.</a:t>
            </a:r>
          </a:p>
          <a:p>
            <a:pPr algn="just">
              <a:spcAft>
                <a:spcPts val="800"/>
              </a:spcAft>
            </a:pPr>
            <a:endParaRPr lang="en-GB" sz="2400" i="1" dirty="0">
              <a:effectLst/>
              <a:ea typeface="Calibri" panose="020F0502020204030204" pitchFamily="34" charset="0"/>
              <a:cs typeface="Times New Roman" panose="02020603050405020304" pitchFamily="18" charset="0"/>
            </a:endParaRPr>
          </a:p>
          <a:p>
            <a:pPr algn="just">
              <a:spcAft>
                <a:spcPts val="800"/>
              </a:spcAft>
            </a:pPr>
            <a:r>
              <a:rPr lang="en-GB" sz="2400" i="1" dirty="0">
                <a:effectLst/>
                <a:ea typeface="Calibri" panose="020F0502020204030204" pitchFamily="34" charset="0"/>
                <a:cs typeface="Times New Roman" panose="02020603050405020304" pitchFamily="18" charset="0"/>
              </a:rPr>
              <a:t>The review raises a number of issues relevant to our forthcoming national review of</a:t>
            </a:r>
          </a:p>
          <a:p>
            <a:pPr algn="just">
              <a:spcAft>
                <a:spcPts val="800"/>
              </a:spcAft>
            </a:pPr>
            <a:r>
              <a:rPr lang="en-GB" sz="2400" i="1" dirty="0">
                <a:effectLst/>
                <a:ea typeface="Calibri" panose="020F0502020204030204" pitchFamily="34" charset="0"/>
                <a:cs typeface="Times New Roman" panose="02020603050405020304" pitchFamily="18" charset="0"/>
              </a:rPr>
              <a:t>child sexual abuse in the family environment and we will probably therefore include it</a:t>
            </a:r>
          </a:p>
          <a:p>
            <a:pPr algn="just">
              <a:spcAft>
                <a:spcPts val="800"/>
              </a:spcAft>
            </a:pPr>
            <a:r>
              <a:rPr lang="en-GB" sz="2400" i="1" dirty="0">
                <a:effectLst/>
                <a:ea typeface="Calibri" panose="020F0502020204030204" pitchFamily="34" charset="0"/>
                <a:cs typeface="Times New Roman" panose="02020603050405020304" pitchFamily="18" charset="0"/>
              </a:rPr>
              <a:t>in our sample of cases considered as part of the national review.</a:t>
            </a:r>
          </a:p>
        </p:txBody>
      </p:sp>
    </p:spTree>
    <p:extLst>
      <p:ext uri="{BB962C8B-B14F-4D97-AF65-F5344CB8AC3E}">
        <p14:creationId xmlns:p14="http://schemas.microsoft.com/office/powerpoint/2010/main" val="14467827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pic>
        <p:nvPicPr>
          <p:cNvPr id="4" name="Picture 3" descr="A picture containing text, font, graphics, graphic design&#10;&#10;Description automatically generated">
            <a:extLst>
              <a:ext uri="{FF2B5EF4-FFF2-40B4-BE49-F238E27FC236}">
                <a16:creationId xmlns:a16="http://schemas.microsoft.com/office/drawing/2014/main" id="{63AE37F8-41EF-99BE-926B-0138C3E2F2E8}"/>
              </a:ext>
            </a:extLst>
          </p:cNvPr>
          <p:cNvPicPr>
            <a:picLocks noChangeAspect="1"/>
          </p:cNvPicPr>
          <p:nvPr/>
        </p:nvPicPr>
        <p:blipFill>
          <a:blip r:embed="rId2">
            <a:alphaModFix amt="46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sp>
        <p:nvSpPr>
          <p:cNvPr id="7" name="TextBox 6">
            <a:extLst>
              <a:ext uri="{FF2B5EF4-FFF2-40B4-BE49-F238E27FC236}">
                <a16:creationId xmlns:a16="http://schemas.microsoft.com/office/drawing/2014/main" id="{C0FEB4BD-1D25-5EED-32BD-26D9B59870A2}"/>
              </a:ext>
            </a:extLst>
          </p:cNvPr>
          <p:cNvSpPr txBox="1"/>
          <p:nvPr/>
        </p:nvSpPr>
        <p:spPr>
          <a:xfrm>
            <a:off x="1017143" y="1463640"/>
            <a:ext cx="10502068" cy="5226239"/>
          </a:xfrm>
          <a:prstGeom prst="rect">
            <a:avLst/>
          </a:prstGeom>
          <a:noFill/>
        </p:spPr>
        <p:txBody>
          <a:bodyPr wrap="square">
            <a:spAutoFit/>
          </a:bodyPr>
          <a:lstStyle/>
          <a:p>
            <a:pPr>
              <a:lnSpc>
                <a:spcPct val="150000"/>
              </a:lnSpc>
              <a:spcAft>
                <a:spcPts val="800"/>
              </a:spcAft>
            </a:pPr>
            <a:r>
              <a:rPr lang="en-GB" sz="2400" b="1" dirty="0">
                <a:effectLst/>
                <a:ea typeface="Calibri" panose="020F0502020204030204" pitchFamily="34" charset="0"/>
                <a:cs typeface="Times New Roman" panose="02020603050405020304" pitchFamily="18" charset="0"/>
              </a:rPr>
              <a:t>National Review into child sexual abuse within the family environment </a:t>
            </a:r>
          </a:p>
          <a:p>
            <a:pPr>
              <a:lnSpc>
                <a:spcPct val="150000"/>
              </a:lnSpc>
              <a:spcAft>
                <a:spcPts val="800"/>
              </a:spcAft>
            </a:pPr>
            <a:r>
              <a:rPr lang="en-GB" sz="2400" dirty="0">
                <a:effectLst/>
                <a:ea typeface="Calibri" panose="020F0502020204030204" pitchFamily="34" charset="0"/>
                <a:cs typeface="Times New Roman" panose="02020603050405020304" pitchFamily="18" charset="0"/>
              </a:rPr>
              <a:t>In November 2023 the Child Safeguarding Practice Review Panel (National Panel) announced that it would conduct a national review into child sexual abuse within the family environment</a:t>
            </a:r>
            <a:r>
              <a:rPr lang="en-GB" sz="2400" b="1" dirty="0">
                <a:effectLst/>
                <a:ea typeface="Calibri" panose="020F0502020204030204" pitchFamily="34" charset="0"/>
                <a:cs typeface="Times New Roman" panose="02020603050405020304" pitchFamily="18" charset="0"/>
              </a:rPr>
              <a:t> </a:t>
            </a:r>
            <a:r>
              <a:rPr lang="en-GB" sz="2400" dirty="0">
                <a:effectLst/>
                <a:ea typeface="Calibri" panose="020F0502020204030204" pitchFamily="34" charset="0"/>
                <a:cs typeface="Times New Roman" panose="02020603050405020304" pitchFamily="18" charset="0"/>
              </a:rPr>
              <a:t>with the aim of exploring the specific challenges in the identification, assessment, and response to child sexual abuse within the family environment. The review will address how multi agency and local and national safeguarding practice can improve and respond better to and protect children from this type of harm. </a:t>
            </a:r>
          </a:p>
          <a:p>
            <a:pPr>
              <a:lnSpc>
                <a:spcPct val="150000"/>
              </a:lnSpc>
              <a:spcAft>
                <a:spcPts val="800"/>
              </a:spcAft>
            </a:pPr>
            <a:r>
              <a:rPr lang="en-GB" sz="2400" dirty="0">
                <a:effectLst/>
                <a:ea typeface="Calibri" panose="020F0502020204030204" pitchFamily="34" charset="0"/>
                <a:cs typeface="Times New Roman" panose="02020603050405020304" pitchFamily="18" charset="0"/>
              </a:rPr>
              <a:t>The panel has indicated that the report is expected to be published later in 2024.</a:t>
            </a:r>
            <a:r>
              <a:rPr lang="en-GB" sz="2400" b="1" dirty="0">
                <a:effectLst/>
                <a:ea typeface="Calibri" panose="020F0502020204030204" pitchFamily="34" charset="0"/>
                <a:cs typeface="Times New Roman" panose="02020603050405020304" pitchFamily="18" charset="0"/>
              </a:rPr>
              <a:t> </a:t>
            </a:r>
            <a:endParaRPr lang="en-GB"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6547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DDC693-16B3-449B-1893-F1BFB250086B}"/>
              </a:ext>
            </a:extLst>
          </p:cNvPr>
          <p:cNvSpPr>
            <a:spLocks noGrp="1"/>
          </p:cNvSpPr>
          <p:nvPr>
            <p:ph type="ctrTitle"/>
          </p:nvPr>
        </p:nvSpPr>
        <p:spPr>
          <a:xfrm>
            <a:off x="94826" y="1207399"/>
            <a:ext cx="5208694" cy="3998190"/>
          </a:xfrm>
        </p:spPr>
        <p:txBody>
          <a:bodyPr>
            <a:normAutofit/>
          </a:bodyPr>
          <a:lstStyle/>
          <a:p>
            <a:pPr algn="l"/>
            <a:br>
              <a:rPr lang="en-GB" sz="4400" dirty="0">
                <a:effectLst/>
                <a:latin typeface="Calibri" panose="020F0502020204030204" pitchFamily="34" charset="0"/>
                <a:ea typeface="Calibri" panose="020F0502020204030204" pitchFamily="34" charset="0"/>
                <a:cs typeface="Times New Roman" panose="02020603050405020304" pitchFamily="18" charset="0"/>
              </a:rPr>
            </a:br>
            <a:endParaRPr lang="en-GB" sz="4400" dirty="0"/>
          </a:p>
        </p:txBody>
      </p:sp>
      <p:pic>
        <p:nvPicPr>
          <p:cNvPr id="5" name="Picture 4" descr="A picture containing text, font, graphics, graphic design&#10;&#10;Description automatically generated">
            <a:extLst>
              <a:ext uri="{FF2B5EF4-FFF2-40B4-BE49-F238E27FC236}">
                <a16:creationId xmlns:a16="http://schemas.microsoft.com/office/drawing/2014/main" id="{1ECF51C1-7D29-FF7E-BE94-E61C1EE9C992}"/>
              </a:ext>
            </a:extLst>
          </p:cNvPr>
          <p:cNvPicPr>
            <a:picLocks noChangeAspect="1"/>
          </p:cNvPicPr>
          <p:nvPr/>
        </p:nvPicPr>
        <p:blipFill>
          <a:blip r:embed="rId2">
            <a:alphaModFix amt="80000"/>
            <a:extLst>
              <a:ext uri="{28A0092B-C50C-407E-A947-70E740481C1C}">
                <a14:useLocalDpi xmlns:a14="http://schemas.microsoft.com/office/drawing/2010/main" val="0"/>
              </a:ext>
            </a:extLst>
          </a:blip>
          <a:stretch>
            <a:fillRect/>
          </a:stretch>
        </p:blipFill>
        <p:spPr>
          <a:xfrm>
            <a:off x="6639303" y="1501511"/>
            <a:ext cx="4942280" cy="3854978"/>
          </a:xfrm>
          <a:prstGeom prst="rect">
            <a:avLst/>
          </a:prstGeom>
        </p:spPr>
      </p:pic>
      <p:sp>
        <p:nvSpPr>
          <p:cNvPr id="3" name="TextBox 2">
            <a:extLst>
              <a:ext uri="{FF2B5EF4-FFF2-40B4-BE49-F238E27FC236}">
                <a16:creationId xmlns:a16="http://schemas.microsoft.com/office/drawing/2014/main" id="{E614BAD6-AE40-26BF-B2C6-30D21F2824A1}"/>
              </a:ext>
            </a:extLst>
          </p:cNvPr>
          <p:cNvSpPr txBox="1"/>
          <p:nvPr/>
        </p:nvSpPr>
        <p:spPr>
          <a:xfrm>
            <a:off x="787043" y="2753559"/>
            <a:ext cx="3824259" cy="675441"/>
          </a:xfrm>
          <a:prstGeom prst="rect">
            <a:avLst/>
          </a:prstGeom>
          <a:noFill/>
        </p:spPr>
        <p:txBody>
          <a:bodyPr wrap="square">
            <a:spAutoFit/>
          </a:bodyPr>
          <a:lstStyle/>
          <a:p>
            <a:pPr>
              <a:lnSpc>
                <a:spcPct val="107000"/>
              </a:lnSpc>
              <a:spcAft>
                <a:spcPts val="800"/>
              </a:spcAft>
            </a:pPr>
            <a:r>
              <a:rPr lang="en-GB" sz="3600" b="1" dirty="0">
                <a:effectLst/>
                <a:latin typeface="Congenial" panose="02000503040000020004" pitchFamily="2" charset="0"/>
                <a:ea typeface="Calibri" panose="020F0502020204030204" pitchFamily="34" charset="0"/>
                <a:cs typeface="Times New Roman" panose="02020603050405020304" pitchFamily="18" charset="0"/>
              </a:rPr>
              <a:t>Next Steps</a:t>
            </a:r>
            <a:endParaRPr lang="en-GB" sz="3600" dirty="0">
              <a:effectLst/>
              <a:latin typeface="Congenial" panose="02000503040000020004"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1501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pic>
        <p:nvPicPr>
          <p:cNvPr id="4" name="Picture 3" descr="A picture containing text, font, graphics, graphic design&#10;&#10;Description automatically generated">
            <a:extLst>
              <a:ext uri="{FF2B5EF4-FFF2-40B4-BE49-F238E27FC236}">
                <a16:creationId xmlns:a16="http://schemas.microsoft.com/office/drawing/2014/main" id="{63AE37F8-41EF-99BE-926B-0138C3E2F2E8}"/>
              </a:ext>
            </a:extLst>
          </p:cNvPr>
          <p:cNvPicPr>
            <a:picLocks noChangeAspect="1"/>
          </p:cNvPicPr>
          <p:nvPr/>
        </p:nvPicPr>
        <p:blipFill>
          <a:blip r:embed="rId3">
            <a:alphaModFix amt="46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sp>
        <p:nvSpPr>
          <p:cNvPr id="7" name="TextBox 6">
            <a:extLst>
              <a:ext uri="{FF2B5EF4-FFF2-40B4-BE49-F238E27FC236}">
                <a16:creationId xmlns:a16="http://schemas.microsoft.com/office/drawing/2014/main" id="{C0FEB4BD-1D25-5EED-32BD-26D9B59870A2}"/>
              </a:ext>
            </a:extLst>
          </p:cNvPr>
          <p:cNvSpPr txBox="1"/>
          <p:nvPr/>
        </p:nvSpPr>
        <p:spPr>
          <a:xfrm>
            <a:off x="1812530" y="6678764"/>
            <a:ext cx="9829343" cy="1024383"/>
          </a:xfrm>
          <a:prstGeom prst="rect">
            <a:avLst/>
          </a:prstGeom>
          <a:noFill/>
        </p:spPr>
        <p:txBody>
          <a:bodyPr wrap="square">
            <a:spAutoFit/>
          </a:bodyPr>
          <a:lstStyle/>
          <a:p>
            <a:pPr algn="ctr">
              <a:lnSpc>
                <a:spcPct val="150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2000" dirty="0">
                <a:effectLst/>
                <a:ea typeface="Calibri" panose="020F0502020204030204" pitchFamily="34" charset="0"/>
                <a:cs typeface="Times New Roman" panose="02020603050405020304" pitchFamily="18" charset="0"/>
              </a:rPr>
              <a:t>.</a:t>
            </a:r>
            <a:r>
              <a:rPr lang="en-GB" sz="2000" b="1" dirty="0">
                <a:effectLst/>
                <a:ea typeface="Calibri" panose="020F0502020204030204" pitchFamily="34" charset="0"/>
                <a:cs typeface="Times New Roman" panose="02020603050405020304" pitchFamily="18" charset="0"/>
              </a:rPr>
              <a:t> </a:t>
            </a:r>
            <a:endParaRPr lang="en-GB" sz="2000" dirty="0">
              <a:effectLst/>
              <a:ea typeface="Calibri" panose="020F0502020204030204" pitchFamily="34"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5E40630E-D2E6-3359-843C-3966301B24D1}"/>
              </a:ext>
            </a:extLst>
          </p:cNvPr>
          <p:cNvGraphicFramePr/>
          <p:nvPr>
            <p:extLst>
              <p:ext uri="{D42A27DB-BD31-4B8C-83A1-F6EECF244321}">
                <p14:modId xmlns:p14="http://schemas.microsoft.com/office/powerpoint/2010/main" val="610002829"/>
              </p:ext>
            </p:extLst>
          </p:nvPr>
        </p:nvGraphicFramePr>
        <p:xfrm>
          <a:off x="213695" y="412595"/>
          <a:ext cx="11428177" cy="64751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369C41C1-0431-C8DE-03C4-9374BFB569BE}"/>
              </a:ext>
            </a:extLst>
          </p:cNvPr>
          <p:cNvSpPr txBox="1"/>
          <p:nvPr/>
        </p:nvSpPr>
        <p:spPr>
          <a:xfrm>
            <a:off x="3048930" y="412595"/>
            <a:ext cx="6094140" cy="671851"/>
          </a:xfrm>
          <a:prstGeom prst="rect">
            <a:avLst/>
          </a:prstGeom>
          <a:noFill/>
        </p:spPr>
        <p:txBody>
          <a:bodyPr wrap="square">
            <a:spAutoFit/>
          </a:bodyPr>
          <a:lstStyle/>
          <a:p>
            <a:pPr algn="ctr">
              <a:lnSpc>
                <a:spcPct val="150000"/>
              </a:lnSpc>
              <a:spcAft>
                <a:spcPts val="800"/>
              </a:spcAft>
            </a:pPr>
            <a:r>
              <a:rPr lang="en-GB" sz="2800" b="1" dirty="0">
                <a:effectLst/>
                <a:ea typeface="Calibri" panose="020F0502020204030204" pitchFamily="34" charset="0"/>
                <a:cs typeface="Times New Roman" panose="02020603050405020304" pitchFamily="18" charset="0"/>
              </a:rPr>
              <a:t>Next Steps: </a:t>
            </a:r>
          </a:p>
        </p:txBody>
      </p:sp>
    </p:spTree>
    <p:extLst>
      <p:ext uri="{BB962C8B-B14F-4D97-AF65-F5344CB8AC3E}">
        <p14:creationId xmlns:p14="http://schemas.microsoft.com/office/powerpoint/2010/main" val="748982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DDC693-16B3-449B-1893-F1BFB250086B}"/>
              </a:ext>
            </a:extLst>
          </p:cNvPr>
          <p:cNvSpPr>
            <a:spLocks noGrp="1"/>
          </p:cNvSpPr>
          <p:nvPr>
            <p:ph type="ctrTitle"/>
          </p:nvPr>
        </p:nvSpPr>
        <p:spPr>
          <a:xfrm>
            <a:off x="94825" y="1207399"/>
            <a:ext cx="6541105" cy="3998190"/>
          </a:xfrm>
        </p:spPr>
        <p:txBody>
          <a:bodyPr>
            <a:normAutofit/>
          </a:bodyPr>
          <a:lstStyle/>
          <a:p>
            <a:pPr algn="l"/>
            <a:br>
              <a:rPr lang="en-GB" sz="4400" dirty="0">
                <a:effectLst/>
                <a:latin typeface="Calibri" panose="020F0502020204030204" pitchFamily="34" charset="0"/>
                <a:ea typeface="Calibri" panose="020F0502020204030204" pitchFamily="34" charset="0"/>
                <a:cs typeface="Times New Roman" panose="02020603050405020304" pitchFamily="18" charset="0"/>
              </a:rPr>
            </a:br>
            <a:endParaRPr lang="en-GB" sz="4400" dirty="0"/>
          </a:p>
        </p:txBody>
      </p:sp>
      <p:pic>
        <p:nvPicPr>
          <p:cNvPr id="5" name="Picture 4" descr="A picture containing text, font, graphics, graphic design&#10;&#10;Description automatically generated">
            <a:extLst>
              <a:ext uri="{FF2B5EF4-FFF2-40B4-BE49-F238E27FC236}">
                <a16:creationId xmlns:a16="http://schemas.microsoft.com/office/drawing/2014/main" id="{1ECF51C1-7D29-FF7E-BE94-E61C1EE9C992}"/>
              </a:ext>
            </a:extLst>
          </p:cNvPr>
          <p:cNvPicPr>
            <a:picLocks noChangeAspect="1"/>
          </p:cNvPicPr>
          <p:nvPr/>
        </p:nvPicPr>
        <p:blipFill>
          <a:blip r:embed="rId2">
            <a:alphaModFix amt="80000"/>
            <a:extLst>
              <a:ext uri="{28A0092B-C50C-407E-A947-70E740481C1C}">
                <a14:useLocalDpi xmlns:a14="http://schemas.microsoft.com/office/drawing/2010/main" val="0"/>
              </a:ext>
            </a:extLst>
          </a:blip>
          <a:stretch>
            <a:fillRect/>
          </a:stretch>
        </p:blipFill>
        <p:spPr>
          <a:xfrm>
            <a:off x="7261864" y="474095"/>
            <a:ext cx="4143093" cy="3231612"/>
          </a:xfrm>
          <a:prstGeom prst="rect">
            <a:avLst/>
          </a:prstGeom>
        </p:spPr>
      </p:pic>
      <p:sp>
        <p:nvSpPr>
          <p:cNvPr id="3" name="TextBox 2">
            <a:extLst>
              <a:ext uri="{FF2B5EF4-FFF2-40B4-BE49-F238E27FC236}">
                <a16:creationId xmlns:a16="http://schemas.microsoft.com/office/drawing/2014/main" id="{E614BAD6-AE40-26BF-B2C6-30D21F2824A1}"/>
              </a:ext>
            </a:extLst>
          </p:cNvPr>
          <p:cNvSpPr txBox="1"/>
          <p:nvPr/>
        </p:nvSpPr>
        <p:spPr>
          <a:xfrm>
            <a:off x="787043" y="474095"/>
            <a:ext cx="6795285" cy="532903"/>
          </a:xfrm>
          <a:prstGeom prst="rect">
            <a:avLst/>
          </a:prstGeom>
          <a:noFill/>
        </p:spPr>
        <p:txBody>
          <a:bodyPr wrap="square">
            <a:spAutoFit/>
          </a:bodyPr>
          <a:lstStyle/>
          <a:p>
            <a:pPr>
              <a:lnSpc>
                <a:spcPct val="107000"/>
              </a:lnSpc>
              <a:spcAft>
                <a:spcPts val="800"/>
              </a:spcAft>
            </a:pPr>
            <a:r>
              <a:rPr lang="en-GB" sz="2800" dirty="0">
                <a:effectLst/>
                <a:ea typeface="Calibri" panose="020F0502020204030204" pitchFamily="34" charset="0"/>
                <a:cs typeface="Times New Roman" panose="02020603050405020304" pitchFamily="18" charset="0"/>
              </a:rPr>
              <a:t>Assuring ourselves of Change</a:t>
            </a:r>
          </a:p>
        </p:txBody>
      </p:sp>
      <p:sp>
        <p:nvSpPr>
          <p:cNvPr id="6" name="TextBox 5">
            <a:extLst>
              <a:ext uri="{FF2B5EF4-FFF2-40B4-BE49-F238E27FC236}">
                <a16:creationId xmlns:a16="http://schemas.microsoft.com/office/drawing/2014/main" id="{377EF88D-9E6F-00A8-5F7C-7147F1D31A34}"/>
              </a:ext>
            </a:extLst>
          </p:cNvPr>
          <p:cNvSpPr txBox="1"/>
          <p:nvPr/>
        </p:nvSpPr>
        <p:spPr>
          <a:xfrm>
            <a:off x="492718" y="1652411"/>
            <a:ext cx="6795285" cy="3970318"/>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rPr>
              <a:t>Statutory Safeguarding Partners and key </a:t>
            </a:r>
            <a:r>
              <a:rPr lang="en-GB" dirty="0">
                <a:latin typeface="Calibri" panose="020F0502020204030204" pitchFamily="34" charset="0"/>
                <a:ea typeface="Calibri" panose="020F0502020204030204" pitchFamily="34" charset="0"/>
              </a:rPr>
              <a:t>s</a:t>
            </a:r>
            <a:r>
              <a:rPr lang="en-GB" sz="1800" dirty="0">
                <a:effectLst/>
                <a:latin typeface="Calibri" panose="020F0502020204030204" pitchFamily="34" charset="0"/>
                <a:ea typeface="Calibri" panose="020F0502020204030204" pitchFamily="34" charset="0"/>
              </a:rPr>
              <a:t>afeguarding leads to agree an approach which will re-assure the Partnership that learning from reviews and quality assurance activity is embedded. </a:t>
            </a:r>
          </a:p>
          <a:p>
            <a:r>
              <a:rPr lang="en-GB" sz="1800" dirty="0">
                <a:effectLst/>
                <a:latin typeface="Calibri" panose="020F0502020204030204" pitchFamily="34" charset="0"/>
                <a:ea typeface="Calibri" panose="020F0502020204030204" pitchFamily="34" charset="0"/>
              </a:rPr>
              <a:t> </a:t>
            </a:r>
          </a:p>
          <a:p>
            <a:r>
              <a:rPr lang="en-GB" sz="1800" dirty="0">
                <a:solidFill>
                  <a:srgbClr val="212121"/>
                </a:solidFill>
                <a:effectLst/>
                <a:latin typeface="Calibri" panose="020F0502020204030204" pitchFamily="34" charset="0"/>
                <a:ea typeface="Times New Roman" panose="02020603050405020304" pitchFamily="18" charset="0"/>
              </a:rPr>
              <a:t>The QAPM will collectively discuss a number of cases on a quarterly basis which correlate with the learning from reviews on a regular basis to validate and check whether practice has changed and that the change is embedded.</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212121"/>
                </a:solidFill>
                <a:effectLst/>
                <a:latin typeface="Calibri" panose="020F0502020204030204" pitchFamily="34" charset="0"/>
                <a:ea typeface="Times New Roman" panose="02020603050405020304" pitchFamily="18" charset="0"/>
              </a:rPr>
              <a:t>For example, with regards to the Family H review, the group will look at family's who have closed to social care with a safety plan in place and reflect on the multi-agency practice and decision making and how it is aligned to the improvements identified in the review.</a:t>
            </a:r>
            <a:endParaRPr lang="en-GB" sz="1800" dirty="0">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51713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DDC693-16B3-449B-1893-F1BFB250086B}"/>
              </a:ext>
            </a:extLst>
          </p:cNvPr>
          <p:cNvSpPr>
            <a:spLocks noGrp="1"/>
          </p:cNvSpPr>
          <p:nvPr>
            <p:ph type="ctrTitle"/>
          </p:nvPr>
        </p:nvSpPr>
        <p:spPr>
          <a:xfrm>
            <a:off x="94826" y="1207399"/>
            <a:ext cx="5208694" cy="3998190"/>
          </a:xfrm>
        </p:spPr>
        <p:txBody>
          <a:bodyPr>
            <a:normAutofit/>
          </a:bodyPr>
          <a:lstStyle/>
          <a:p>
            <a:pPr algn="l"/>
            <a:br>
              <a:rPr lang="en-GB" sz="4400" dirty="0">
                <a:effectLst/>
                <a:latin typeface="Calibri" panose="020F0502020204030204" pitchFamily="34" charset="0"/>
                <a:ea typeface="Calibri" panose="020F0502020204030204" pitchFamily="34" charset="0"/>
                <a:cs typeface="Times New Roman" panose="02020603050405020304" pitchFamily="18" charset="0"/>
              </a:rPr>
            </a:br>
            <a:endParaRPr lang="en-GB" sz="4400" dirty="0"/>
          </a:p>
        </p:txBody>
      </p:sp>
      <p:pic>
        <p:nvPicPr>
          <p:cNvPr id="5" name="Picture 4" descr="A picture containing text, font, graphics, graphic design&#10;&#10;Description automatically generated">
            <a:extLst>
              <a:ext uri="{FF2B5EF4-FFF2-40B4-BE49-F238E27FC236}">
                <a16:creationId xmlns:a16="http://schemas.microsoft.com/office/drawing/2014/main" id="{1ECF51C1-7D29-FF7E-BE94-E61C1EE9C992}"/>
              </a:ext>
            </a:extLst>
          </p:cNvPr>
          <p:cNvPicPr>
            <a:picLocks noChangeAspect="1"/>
          </p:cNvPicPr>
          <p:nvPr/>
        </p:nvPicPr>
        <p:blipFill>
          <a:blip r:embed="rId2">
            <a:alphaModFix amt="80000"/>
            <a:extLst>
              <a:ext uri="{28A0092B-C50C-407E-A947-70E740481C1C}">
                <a14:useLocalDpi xmlns:a14="http://schemas.microsoft.com/office/drawing/2010/main" val="0"/>
              </a:ext>
            </a:extLst>
          </a:blip>
          <a:stretch>
            <a:fillRect/>
          </a:stretch>
        </p:blipFill>
        <p:spPr>
          <a:xfrm>
            <a:off x="7261864" y="474095"/>
            <a:ext cx="4143093" cy="3231612"/>
          </a:xfrm>
          <a:prstGeom prst="rect">
            <a:avLst/>
          </a:prstGeom>
        </p:spPr>
      </p:pic>
      <p:sp>
        <p:nvSpPr>
          <p:cNvPr id="3" name="TextBox 2">
            <a:extLst>
              <a:ext uri="{FF2B5EF4-FFF2-40B4-BE49-F238E27FC236}">
                <a16:creationId xmlns:a16="http://schemas.microsoft.com/office/drawing/2014/main" id="{E614BAD6-AE40-26BF-B2C6-30D21F2824A1}"/>
              </a:ext>
            </a:extLst>
          </p:cNvPr>
          <p:cNvSpPr txBox="1"/>
          <p:nvPr/>
        </p:nvSpPr>
        <p:spPr>
          <a:xfrm>
            <a:off x="787043" y="474095"/>
            <a:ext cx="6795285" cy="5663795"/>
          </a:xfrm>
          <a:prstGeom prst="rect">
            <a:avLst/>
          </a:prstGeom>
          <a:noFill/>
        </p:spPr>
        <p:txBody>
          <a:bodyPr wrap="square">
            <a:spAutoFit/>
          </a:bodyPr>
          <a:lstStyle/>
          <a:p>
            <a:pPr>
              <a:lnSpc>
                <a:spcPct val="107000"/>
              </a:lnSpc>
              <a:spcAft>
                <a:spcPts val="800"/>
              </a:spcAft>
            </a:pPr>
            <a:r>
              <a:rPr lang="en-GB" sz="3600" b="1" dirty="0">
                <a:effectLst/>
                <a:latin typeface="Congenial" panose="02000503040000020004" pitchFamily="2" charset="0"/>
                <a:ea typeface="Calibri" panose="020F0502020204030204" pitchFamily="34" charset="0"/>
                <a:cs typeface="Times New Roman" panose="02020603050405020304" pitchFamily="18" charset="0"/>
              </a:rPr>
              <a:t>Final Report</a:t>
            </a:r>
          </a:p>
          <a:p>
            <a:pPr>
              <a:lnSpc>
                <a:spcPct val="107000"/>
              </a:lnSpc>
              <a:spcAft>
                <a:spcPts val="800"/>
              </a:spcAft>
            </a:pPr>
            <a:r>
              <a:rPr lang="en-GB" sz="2800" b="1" dirty="0">
                <a:ea typeface="Calibri" panose="020F0502020204030204" pitchFamily="34" charset="0"/>
                <a:cs typeface="Times New Roman" panose="02020603050405020304" pitchFamily="18" charset="0"/>
                <a:hlinkClick r:id="rId3"/>
              </a:rPr>
              <a:t>Family H Final Report</a:t>
            </a:r>
            <a:endParaRPr lang="en-GB" sz="2800" b="1" dirty="0">
              <a:ea typeface="Calibri" panose="020F0502020204030204" pitchFamily="34" charset="0"/>
              <a:cs typeface="Times New Roman" panose="02020603050405020304" pitchFamily="18" charset="0"/>
            </a:endParaRPr>
          </a:p>
          <a:p>
            <a:pPr>
              <a:lnSpc>
                <a:spcPct val="107000"/>
              </a:lnSpc>
              <a:spcAft>
                <a:spcPts val="800"/>
              </a:spcAft>
            </a:pPr>
            <a:r>
              <a:rPr lang="en-GB" sz="3600" b="1" dirty="0">
                <a:latin typeface="Congenial" panose="02000503040000020004" pitchFamily="2" charset="0"/>
                <a:ea typeface="Calibri" panose="020F0502020204030204" pitchFamily="34" charset="0"/>
                <a:cs typeface="Times New Roman" panose="02020603050405020304" pitchFamily="18" charset="0"/>
              </a:rPr>
              <a:t>Executive Summary</a:t>
            </a:r>
          </a:p>
          <a:p>
            <a:pPr>
              <a:lnSpc>
                <a:spcPct val="107000"/>
              </a:lnSpc>
              <a:spcAft>
                <a:spcPts val="800"/>
              </a:spcAft>
            </a:pPr>
            <a:r>
              <a:rPr lang="en-GB" sz="2800" dirty="0">
                <a:effectLst/>
                <a:ea typeface="Calibri" panose="020F0502020204030204" pitchFamily="34" charset="0"/>
                <a:cs typeface="Times New Roman" panose="02020603050405020304" pitchFamily="18" charset="0"/>
                <a:hlinkClick r:id="rId4"/>
              </a:rPr>
              <a:t>Family H Executive Summary</a:t>
            </a:r>
            <a:endParaRPr lang="en-GB" sz="2800" dirty="0">
              <a:effectLst/>
              <a:ea typeface="Calibri" panose="020F0502020204030204" pitchFamily="34" charset="0"/>
              <a:cs typeface="Times New Roman" panose="02020603050405020304" pitchFamily="18" charset="0"/>
            </a:endParaRPr>
          </a:p>
          <a:p>
            <a:pPr>
              <a:lnSpc>
                <a:spcPct val="107000"/>
              </a:lnSpc>
              <a:spcAft>
                <a:spcPts val="800"/>
              </a:spcAft>
            </a:pPr>
            <a:endParaRPr lang="en-GB" sz="2800" dirty="0">
              <a:ea typeface="Calibri" panose="020F0502020204030204" pitchFamily="34" charset="0"/>
              <a:cs typeface="Times New Roman" panose="02020603050405020304" pitchFamily="18" charset="0"/>
            </a:endParaRPr>
          </a:p>
          <a:p>
            <a:pPr>
              <a:lnSpc>
                <a:spcPct val="107000"/>
              </a:lnSpc>
              <a:spcAft>
                <a:spcPts val="800"/>
              </a:spcAft>
            </a:pPr>
            <a:r>
              <a:rPr lang="en-GB" sz="2800" dirty="0">
                <a:solidFill>
                  <a:srgbClr val="0070C0"/>
                </a:solidFill>
                <a:latin typeface="Congenial" panose="02000503040000020004" pitchFamily="2" charset="0"/>
                <a:ea typeface="Calibri" panose="020F0502020204030204" pitchFamily="34" charset="0"/>
                <a:cs typeface="Times New Roman" panose="02020603050405020304" pitchFamily="18" charset="0"/>
              </a:rPr>
              <a:t>If there is anything you wish to discuss further, please contact Amanda Hugill, Partnership Business Manager </a:t>
            </a:r>
            <a:endParaRPr lang="en-GB" sz="2800" dirty="0">
              <a:solidFill>
                <a:srgbClr val="0070C0"/>
              </a:solidFill>
              <a:effectLst/>
              <a:latin typeface="Congenial" panose="02000503040000020004"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effectLst/>
                <a:ea typeface="Calibri" panose="020F0502020204030204" pitchFamily="34" charset="0"/>
                <a:cs typeface="Times New Roman" panose="02020603050405020304" pitchFamily="18" charset="0"/>
                <a:hlinkClick r:id="rId5"/>
              </a:rPr>
              <a:t>Amanda.Hugill@darlington.gov.uk</a:t>
            </a:r>
            <a:endParaRPr lang="en-GB" sz="2800" dirty="0">
              <a:ea typeface="Calibri" panose="020F0502020204030204" pitchFamily="34" charset="0"/>
              <a:cs typeface="Times New Roman" panose="02020603050405020304" pitchFamily="18" charset="0"/>
            </a:endParaRPr>
          </a:p>
          <a:p>
            <a:pPr>
              <a:lnSpc>
                <a:spcPct val="107000"/>
              </a:lnSpc>
              <a:spcAft>
                <a:spcPts val="800"/>
              </a:spcAft>
            </a:pPr>
            <a:endParaRPr lang="en-GB"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9390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E985A5-511D-AED1-1F0E-DC615579D6ED}"/>
              </a:ext>
            </a:extLst>
          </p:cNvPr>
          <p:cNvSpPr txBox="1"/>
          <p:nvPr/>
        </p:nvSpPr>
        <p:spPr>
          <a:xfrm>
            <a:off x="2047943" y="358524"/>
            <a:ext cx="9364912" cy="1534972"/>
          </a:xfrm>
          <a:prstGeom prst="rect">
            <a:avLst/>
          </a:prstGeom>
          <a:noFill/>
        </p:spPr>
        <p:txBody>
          <a:bodyPr wrap="square">
            <a:spAutoFit/>
          </a:bodyPr>
          <a:lstStyle/>
          <a:p>
            <a:pPr>
              <a:lnSpc>
                <a:spcPct val="107000"/>
              </a:lnSpc>
            </a:pP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 font, graphics, graphic design&#10;&#10;Description automatically generated">
            <a:extLst>
              <a:ext uri="{FF2B5EF4-FFF2-40B4-BE49-F238E27FC236}">
                <a16:creationId xmlns:a16="http://schemas.microsoft.com/office/drawing/2014/main" id="{265F626E-2BE6-F323-36BC-E6348B496D99}"/>
              </a:ext>
            </a:extLst>
          </p:cNvPr>
          <p:cNvPicPr>
            <a:picLocks noChangeAspect="1"/>
          </p:cNvPicPr>
          <p:nvPr/>
        </p:nvPicPr>
        <p:blipFill>
          <a:blip r:embed="rId2">
            <a:alphaModFix amt="46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sp>
        <p:nvSpPr>
          <p:cNvPr id="5" name="TextBox 4">
            <a:extLst>
              <a:ext uri="{FF2B5EF4-FFF2-40B4-BE49-F238E27FC236}">
                <a16:creationId xmlns:a16="http://schemas.microsoft.com/office/drawing/2014/main" id="{DF4BA0D9-5B4B-8D90-FBA6-2DB79023E061}"/>
              </a:ext>
            </a:extLst>
          </p:cNvPr>
          <p:cNvSpPr txBox="1"/>
          <p:nvPr/>
        </p:nvSpPr>
        <p:spPr>
          <a:xfrm>
            <a:off x="661851" y="840754"/>
            <a:ext cx="10751004" cy="4589333"/>
          </a:xfrm>
          <a:prstGeom prst="rect">
            <a:avLst/>
          </a:prstGeom>
          <a:noFill/>
        </p:spPr>
        <p:txBody>
          <a:bodyPr wrap="square">
            <a:spAutoFit/>
          </a:bodyPr>
          <a:lstStyle/>
          <a:p>
            <a:pPr algn="ctr">
              <a:lnSpc>
                <a:spcPct val="150000"/>
              </a:lnSpc>
              <a:spcAft>
                <a:spcPts val="800"/>
              </a:spcAft>
            </a:pPr>
            <a:r>
              <a:rPr lang="en-GB" sz="2800" b="1" dirty="0">
                <a:effectLst/>
                <a:ea typeface="Calibri" panose="020F0502020204030204" pitchFamily="34" charset="0"/>
                <a:cs typeface="Times New Roman" panose="02020603050405020304" pitchFamily="18" charset="0"/>
              </a:rPr>
              <a:t>The Process of the Review </a:t>
            </a:r>
          </a:p>
          <a:p>
            <a:pPr algn="ctr">
              <a:lnSpc>
                <a:spcPct val="150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GB" sz="1900" dirty="0">
                <a:effectLst/>
                <a:ea typeface="Calibri" panose="020F0502020204030204" pitchFamily="34" charset="0"/>
                <a:cs typeface="Times New Roman" panose="02020603050405020304" pitchFamily="18" charset="0"/>
              </a:rPr>
              <a:t>The Partnership appointed two Independent Authors to lead the review, Rachel Upton and Alison Johnson, Designated Nurses for Safeguarding Children, North East and North Cumbria Integrated Care Board. </a:t>
            </a:r>
          </a:p>
          <a:p>
            <a:pPr algn="ctr">
              <a:lnSpc>
                <a:spcPct val="150000"/>
              </a:lnSpc>
              <a:spcAft>
                <a:spcPts val="800"/>
              </a:spcAft>
            </a:pPr>
            <a:r>
              <a:rPr lang="en-GB" sz="1900" dirty="0">
                <a:effectLst/>
                <a:ea typeface="Calibri" panose="020F0502020204030204" pitchFamily="34" charset="0"/>
                <a:cs typeface="Times New Roman" panose="02020603050405020304" pitchFamily="18" charset="0"/>
              </a:rPr>
              <a:t>The purpose of the review was to look at how multi-agency services worked together to safeguard the Family H children. </a:t>
            </a:r>
          </a:p>
          <a:p>
            <a:pPr algn="ctr">
              <a:lnSpc>
                <a:spcPct val="150000"/>
              </a:lnSpc>
              <a:spcAft>
                <a:spcPts val="800"/>
              </a:spcAft>
            </a:pPr>
            <a:r>
              <a:rPr lang="en-GB" sz="1900" dirty="0">
                <a:effectLst/>
                <a:ea typeface="Calibri" panose="020F0502020204030204" pitchFamily="34" charset="0"/>
                <a:cs typeface="Times New Roman" panose="02020603050405020304" pitchFamily="18" charset="0"/>
              </a:rPr>
              <a:t>The review was undertaken using a hybrid systems approach and significant incident learning process (SILP) methodology. This process engages front line staff and their managers in reviewing cases and focuses on why those involved acted as they did at the time, avoiding hindsight bias and individual blame.  </a:t>
            </a:r>
          </a:p>
        </p:txBody>
      </p:sp>
    </p:spTree>
    <p:extLst>
      <p:ext uri="{BB962C8B-B14F-4D97-AF65-F5344CB8AC3E}">
        <p14:creationId xmlns:p14="http://schemas.microsoft.com/office/powerpoint/2010/main" val="2215768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E985A5-511D-AED1-1F0E-DC615579D6ED}"/>
              </a:ext>
            </a:extLst>
          </p:cNvPr>
          <p:cNvSpPr txBox="1"/>
          <p:nvPr/>
        </p:nvSpPr>
        <p:spPr>
          <a:xfrm>
            <a:off x="3605146" y="307153"/>
            <a:ext cx="7807709" cy="839589"/>
          </a:xfrm>
          <a:prstGeom prst="rect">
            <a:avLst/>
          </a:prstGeom>
          <a:noFill/>
        </p:spPr>
        <p:txBody>
          <a:bodyPr wrap="square">
            <a:spAutoFit/>
          </a:bodyPr>
          <a:lstStyle/>
          <a:p>
            <a:pPr lvl="0">
              <a:lnSpc>
                <a:spcPct val="107000"/>
              </a:lnSpc>
            </a:pPr>
            <a:r>
              <a:rPr lang="en-GB" sz="3200" dirty="0">
                <a:effectLst/>
                <a:latin typeface="Calibri" panose="020F0502020204030204" pitchFamily="34" charset="0"/>
                <a:ea typeface="Calibri" panose="020F0502020204030204" pitchFamily="34" charset="0"/>
                <a:cs typeface="Times New Roman" panose="02020603050405020304" pitchFamily="18" charset="0"/>
              </a:rPr>
              <a:t>Scope of the Review</a:t>
            </a:r>
          </a:p>
          <a:p>
            <a:pPr marL="742950" lvl="1" indent="-285750">
              <a:lnSpc>
                <a:spcPct val="107000"/>
              </a:lnSpc>
              <a:buFont typeface="Courier New" panose="02070309020205020404" pitchFamily="49" charset="0"/>
              <a:buChar char="o"/>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 font, graphics, graphic design&#10;&#10;Description automatically generated">
            <a:extLst>
              <a:ext uri="{FF2B5EF4-FFF2-40B4-BE49-F238E27FC236}">
                <a16:creationId xmlns:a16="http://schemas.microsoft.com/office/drawing/2014/main" id="{265F626E-2BE6-F323-36BC-E6348B496D99}"/>
              </a:ext>
            </a:extLst>
          </p:cNvPr>
          <p:cNvPicPr>
            <a:picLocks noChangeAspect="1"/>
          </p:cNvPicPr>
          <p:nvPr/>
        </p:nvPicPr>
        <p:blipFill>
          <a:blip r:embed="rId2">
            <a:alphaModFix amt="46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sp>
        <p:nvSpPr>
          <p:cNvPr id="5" name="TextBox 4">
            <a:extLst>
              <a:ext uri="{FF2B5EF4-FFF2-40B4-BE49-F238E27FC236}">
                <a16:creationId xmlns:a16="http://schemas.microsoft.com/office/drawing/2014/main" id="{77294EDB-4B25-02A1-6B7C-1F128B46EEBB}"/>
              </a:ext>
            </a:extLst>
          </p:cNvPr>
          <p:cNvSpPr txBox="1"/>
          <p:nvPr/>
        </p:nvSpPr>
        <p:spPr>
          <a:xfrm>
            <a:off x="707181" y="1842782"/>
            <a:ext cx="8375174" cy="3481466"/>
          </a:xfrm>
          <a:prstGeom prst="rect">
            <a:avLst/>
          </a:prstGeom>
          <a:noFill/>
        </p:spPr>
        <p:txBody>
          <a:bodyPr wrap="square">
            <a:spAutoFit/>
          </a:bodyPr>
          <a:lstStyle/>
          <a:p>
            <a:pPr algn="ctr">
              <a:lnSpc>
                <a:spcPct val="150000"/>
              </a:lnSpc>
              <a:spcAft>
                <a:spcPts val="800"/>
              </a:spcAft>
            </a:pPr>
            <a:r>
              <a:rPr lang="en-GB" sz="2000" dirty="0">
                <a:effectLst/>
                <a:ea typeface="Calibri" panose="020F0502020204030204" pitchFamily="34" charset="0"/>
                <a:cs typeface="Times New Roman" panose="02020603050405020304" pitchFamily="18" charset="0"/>
              </a:rPr>
              <a:t>The review considered agency involvement from January 2012 to January 2023. </a:t>
            </a:r>
          </a:p>
          <a:p>
            <a:pPr algn="ctr">
              <a:lnSpc>
                <a:spcPct val="150000"/>
              </a:lnSpc>
              <a:spcAft>
                <a:spcPts val="800"/>
              </a:spcAft>
            </a:pPr>
            <a:r>
              <a:rPr lang="en-GB" sz="2000" dirty="0">
                <a:effectLst/>
                <a:ea typeface="Calibri" panose="020F0502020204030204" pitchFamily="34" charset="0"/>
                <a:cs typeface="Times New Roman" panose="02020603050405020304" pitchFamily="18" charset="0"/>
              </a:rPr>
              <a:t>Family H were not open to statutory safeguarding services at the time of notification.  However it became evident over the period of the review there had been multi-agency involvement and a number of referrals to Children’s Social Care.  </a:t>
            </a:r>
          </a:p>
          <a:p>
            <a:pPr algn="ctr">
              <a:lnSpc>
                <a:spcPct val="150000"/>
              </a:lnSpc>
              <a:spcAft>
                <a:spcPts val="800"/>
              </a:spcAft>
            </a:pPr>
            <a:r>
              <a:rPr lang="en-GB" sz="2000" dirty="0">
                <a:effectLst/>
                <a:ea typeface="Calibri" panose="020F0502020204030204" pitchFamily="34" charset="0"/>
                <a:cs typeface="Times New Roman" panose="02020603050405020304" pitchFamily="18" charset="0"/>
              </a:rPr>
              <a:t>Key agencies were invited to be involved in the review and agreement that adult records should also be included within the scope of the review.</a:t>
            </a:r>
          </a:p>
        </p:txBody>
      </p:sp>
      <p:pic>
        <p:nvPicPr>
          <p:cNvPr id="6" name="Picture 5">
            <a:extLst>
              <a:ext uri="{FF2B5EF4-FFF2-40B4-BE49-F238E27FC236}">
                <a16:creationId xmlns:a16="http://schemas.microsoft.com/office/drawing/2014/main" id="{32BFD231-7A94-2253-1DB4-296F6EE010A4}"/>
              </a:ext>
            </a:extLst>
          </p:cNvPr>
          <p:cNvPicPr>
            <a:picLocks noChangeAspect="1"/>
          </p:cNvPicPr>
          <p:nvPr/>
        </p:nvPicPr>
        <p:blipFill>
          <a:blip r:embed="rId3"/>
          <a:stretch>
            <a:fillRect/>
          </a:stretch>
        </p:blipFill>
        <p:spPr>
          <a:xfrm>
            <a:off x="9469088" y="2359388"/>
            <a:ext cx="2350207" cy="3371583"/>
          </a:xfrm>
          <a:prstGeom prst="rect">
            <a:avLst/>
          </a:prstGeom>
        </p:spPr>
      </p:pic>
    </p:spTree>
    <p:extLst>
      <p:ext uri="{BB962C8B-B14F-4D97-AF65-F5344CB8AC3E}">
        <p14:creationId xmlns:p14="http://schemas.microsoft.com/office/powerpoint/2010/main" val="3550220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DDC693-16B3-449B-1893-F1BFB250086B}"/>
              </a:ext>
            </a:extLst>
          </p:cNvPr>
          <p:cNvSpPr>
            <a:spLocks noGrp="1"/>
          </p:cNvSpPr>
          <p:nvPr>
            <p:ph type="ctrTitle"/>
          </p:nvPr>
        </p:nvSpPr>
        <p:spPr>
          <a:xfrm>
            <a:off x="290035" y="1358299"/>
            <a:ext cx="5208694" cy="3998190"/>
          </a:xfrm>
        </p:spPr>
        <p:txBody>
          <a:bodyPr>
            <a:normAutofit/>
          </a:bodyPr>
          <a:lstStyle/>
          <a:p>
            <a:pPr algn="l"/>
            <a:br>
              <a:rPr lang="en-GB" sz="4400" dirty="0">
                <a:effectLst/>
                <a:latin typeface="Calibri" panose="020F0502020204030204" pitchFamily="34" charset="0"/>
                <a:ea typeface="Calibri" panose="020F0502020204030204" pitchFamily="34" charset="0"/>
                <a:cs typeface="Times New Roman" panose="02020603050405020304" pitchFamily="18" charset="0"/>
              </a:rPr>
            </a:br>
            <a:endParaRPr lang="en-GB" sz="4400" dirty="0"/>
          </a:p>
        </p:txBody>
      </p:sp>
      <p:pic>
        <p:nvPicPr>
          <p:cNvPr id="5" name="Picture 4" descr="A picture containing text, font, graphics, graphic design&#10;&#10;Description automatically generated">
            <a:extLst>
              <a:ext uri="{FF2B5EF4-FFF2-40B4-BE49-F238E27FC236}">
                <a16:creationId xmlns:a16="http://schemas.microsoft.com/office/drawing/2014/main" id="{1ECF51C1-7D29-FF7E-BE94-E61C1EE9C992}"/>
              </a:ext>
            </a:extLst>
          </p:cNvPr>
          <p:cNvPicPr>
            <a:picLocks noChangeAspect="1"/>
          </p:cNvPicPr>
          <p:nvPr/>
        </p:nvPicPr>
        <p:blipFill>
          <a:blip r:embed="rId2">
            <a:alphaModFix amt="80000"/>
            <a:extLst>
              <a:ext uri="{28A0092B-C50C-407E-A947-70E740481C1C}">
                <a14:useLocalDpi xmlns:a14="http://schemas.microsoft.com/office/drawing/2010/main" val="0"/>
              </a:ext>
            </a:extLst>
          </a:blip>
          <a:stretch>
            <a:fillRect/>
          </a:stretch>
        </p:blipFill>
        <p:spPr>
          <a:xfrm>
            <a:off x="6606253" y="1501511"/>
            <a:ext cx="4942280" cy="3854978"/>
          </a:xfrm>
          <a:prstGeom prst="rect">
            <a:avLst/>
          </a:prstGeom>
        </p:spPr>
      </p:pic>
      <p:sp>
        <p:nvSpPr>
          <p:cNvPr id="4" name="TextBox 3">
            <a:extLst>
              <a:ext uri="{FF2B5EF4-FFF2-40B4-BE49-F238E27FC236}">
                <a16:creationId xmlns:a16="http://schemas.microsoft.com/office/drawing/2014/main" id="{B59C747E-86DF-845F-281C-37779D89F7BD}"/>
              </a:ext>
            </a:extLst>
          </p:cNvPr>
          <p:cNvSpPr txBox="1"/>
          <p:nvPr/>
        </p:nvSpPr>
        <p:spPr>
          <a:xfrm>
            <a:off x="715386" y="2688797"/>
            <a:ext cx="4137978" cy="2057486"/>
          </a:xfrm>
          <a:prstGeom prst="rect">
            <a:avLst/>
          </a:prstGeom>
          <a:noFill/>
        </p:spPr>
        <p:txBody>
          <a:bodyPr wrap="square">
            <a:spAutoFit/>
          </a:bodyPr>
          <a:lstStyle/>
          <a:p>
            <a:pPr>
              <a:lnSpc>
                <a:spcPct val="107000"/>
              </a:lnSpc>
              <a:spcAft>
                <a:spcPts val="800"/>
              </a:spcAft>
            </a:pPr>
            <a:r>
              <a:rPr lang="en-GB" sz="4000" b="1" dirty="0">
                <a:latin typeface="Congenial" panose="02000503040000020004" pitchFamily="2" charset="0"/>
                <a:ea typeface="Calibri" panose="020F0502020204030204" pitchFamily="34" charset="0"/>
                <a:cs typeface="Times New Roman" panose="02020603050405020304" pitchFamily="18" charset="0"/>
              </a:rPr>
              <a:t>Background and Focus of Review</a:t>
            </a:r>
            <a:endParaRPr lang="en-GB" sz="4000" dirty="0">
              <a:effectLst/>
              <a:latin typeface="Congenial" panose="02000503040000020004"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8300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pic>
        <p:nvPicPr>
          <p:cNvPr id="4" name="Picture 3" descr="A picture containing text, font, graphics, graphic design&#10;&#10;Description automatically generated">
            <a:extLst>
              <a:ext uri="{FF2B5EF4-FFF2-40B4-BE49-F238E27FC236}">
                <a16:creationId xmlns:a16="http://schemas.microsoft.com/office/drawing/2014/main" id="{265F626E-2BE6-F323-36BC-E6348B496D99}"/>
              </a:ext>
            </a:extLst>
          </p:cNvPr>
          <p:cNvPicPr>
            <a:picLocks noChangeAspect="1"/>
          </p:cNvPicPr>
          <p:nvPr/>
        </p:nvPicPr>
        <p:blipFill>
          <a:blip r:embed="rId2">
            <a:alphaModFix amt="46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sp>
        <p:nvSpPr>
          <p:cNvPr id="7" name="TextBox 6">
            <a:extLst>
              <a:ext uri="{FF2B5EF4-FFF2-40B4-BE49-F238E27FC236}">
                <a16:creationId xmlns:a16="http://schemas.microsoft.com/office/drawing/2014/main" id="{95C14444-2F4A-5B08-8153-B5E35EA93488}"/>
              </a:ext>
            </a:extLst>
          </p:cNvPr>
          <p:cNvSpPr txBox="1"/>
          <p:nvPr/>
        </p:nvSpPr>
        <p:spPr>
          <a:xfrm>
            <a:off x="481155" y="1842782"/>
            <a:ext cx="7337715" cy="4199611"/>
          </a:xfrm>
          <a:prstGeom prst="rect">
            <a:avLst/>
          </a:prstGeom>
          <a:noFill/>
        </p:spPr>
        <p:txBody>
          <a:bodyPr wrap="square">
            <a:spAutoFit/>
          </a:bodyPr>
          <a:lstStyle/>
          <a:p>
            <a:pPr>
              <a:lnSpc>
                <a:spcPct val="150000"/>
              </a:lnSpc>
              <a:spcAft>
                <a:spcPts val="800"/>
              </a:spcAft>
            </a:pPr>
            <a:r>
              <a:rPr lang="en-GB" sz="2000" dirty="0">
                <a:effectLst/>
                <a:ea typeface="Calibri" panose="020F0502020204030204" pitchFamily="34" charset="0"/>
                <a:cs typeface="Times New Roman" panose="02020603050405020304" pitchFamily="18" charset="0"/>
              </a:rPr>
              <a:t>Family H consists of 4 children under the age of 16. The family is white British, father originates from local area and mother originated from outside of local area with minimal support from her own family. Parents often struggled to cope with four children and paternal grandmother provided a high level of support to the family. Children were presented as happy and content and well dressed and interacted well.   The two eldest children had some health issues and assessments which identified speech and language and developmental delays.  The younger siblings were generally healthy.</a:t>
            </a:r>
          </a:p>
        </p:txBody>
      </p:sp>
      <p:sp>
        <p:nvSpPr>
          <p:cNvPr id="3" name="TextBox 2">
            <a:extLst>
              <a:ext uri="{FF2B5EF4-FFF2-40B4-BE49-F238E27FC236}">
                <a16:creationId xmlns:a16="http://schemas.microsoft.com/office/drawing/2014/main" id="{4BEEF8AA-0988-66AB-0E62-A5E698EA352A}"/>
              </a:ext>
            </a:extLst>
          </p:cNvPr>
          <p:cNvSpPr txBox="1"/>
          <p:nvPr/>
        </p:nvSpPr>
        <p:spPr>
          <a:xfrm>
            <a:off x="3624208" y="586411"/>
            <a:ext cx="4358812" cy="595932"/>
          </a:xfrm>
          <a:prstGeom prst="rect">
            <a:avLst/>
          </a:prstGeom>
          <a:noFill/>
        </p:spPr>
        <p:txBody>
          <a:bodyPr wrap="square">
            <a:spAutoFit/>
          </a:bodyPr>
          <a:lstStyle/>
          <a:p>
            <a:pPr lvl="0" algn="ctr">
              <a:lnSpc>
                <a:spcPct val="107000"/>
              </a:lnSpc>
            </a:pPr>
            <a:r>
              <a:rPr lang="en-GB" sz="32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Background</a:t>
            </a:r>
          </a:p>
        </p:txBody>
      </p:sp>
      <p:pic>
        <p:nvPicPr>
          <p:cNvPr id="2" name="Picture 1" descr="Circle of smiling faces of children with heads together looking downwards">
            <a:extLst>
              <a:ext uri="{FF2B5EF4-FFF2-40B4-BE49-F238E27FC236}">
                <a16:creationId xmlns:a16="http://schemas.microsoft.com/office/drawing/2014/main" id="{41AF149F-4294-EB7C-1A86-21168DB7D141}"/>
              </a:ext>
            </a:extLst>
          </p:cNvPr>
          <p:cNvPicPr>
            <a:picLocks noChangeAspect="1"/>
          </p:cNvPicPr>
          <p:nvPr/>
        </p:nvPicPr>
        <p:blipFill rotWithShape="1">
          <a:blip r:embed="rId3">
            <a:extLst>
              <a:ext uri="{28A0092B-C50C-407E-A947-70E740481C1C}">
                <a14:useLocalDpi xmlns:a14="http://schemas.microsoft.com/office/drawing/2010/main" val="0"/>
              </a:ext>
            </a:extLst>
          </a:blip>
          <a:srcRect l="12251" r="20998" b="-2"/>
          <a:stretch/>
        </p:blipFill>
        <p:spPr>
          <a:xfrm>
            <a:off x="7935228" y="1555921"/>
            <a:ext cx="4043076" cy="4043076"/>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814430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A7D39A2-D9E1-CC62-9C21-2794E1A5F727}"/>
              </a:ext>
            </a:extLst>
          </p:cNvPr>
          <p:cNvSpPr txBox="1"/>
          <p:nvPr/>
        </p:nvSpPr>
        <p:spPr>
          <a:xfrm>
            <a:off x="3411019" y="564840"/>
            <a:ext cx="6349429" cy="595932"/>
          </a:xfrm>
          <a:prstGeom prst="rect">
            <a:avLst/>
          </a:prstGeom>
          <a:noFill/>
        </p:spPr>
        <p:txBody>
          <a:bodyPr wrap="square" rtlCol="0">
            <a:spAutoFit/>
          </a:bodyPr>
          <a:lstStyle/>
          <a:p>
            <a:pPr lvl="0" algn="ctr">
              <a:lnSpc>
                <a:spcPct val="107000"/>
              </a:lnSpc>
            </a:pPr>
            <a:r>
              <a:rPr lang="en-GB" sz="32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Incident that led to Notification</a:t>
            </a:r>
          </a:p>
        </p:txBody>
      </p:sp>
      <p:pic>
        <p:nvPicPr>
          <p:cNvPr id="15" name="Picture 14" descr="A picture containing text, font, graphics, graphic design&#10;&#10;Description automatically generated">
            <a:extLst>
              <a:ext uri="{FF2B5EF4-FFF2-40B4-BE49-F238E27FC236}">
                <a16:creationId xmlns:a16="http://schemas.microsoft.com/office/drawing/2014/main" id="{9B537BDC-1786-C56C-1C68-5159E1D4DA5A}"/>
              </a:ext>
            </a:extLst>
          </p:cNvPr>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sp>
        <p:nvSpPr>
          <p:cNvPr id="4" name="TextBox 3">
            <a:extLst>
              <a:ext uri="{FF2B5EF4-FFF2-40B4-BE49-F238E27FC236}">
                <a16:creationId xmlns:a16="http://schemas.microsoft.com/office/drawing/2014/main" id="{0F0CB2EB-F807-8A04-3E8F-6EB4A557B9E2}"/>
              </a:ext>
            </a:extLst>
          </p:cNvPr>
          <p:cNvSpPr txBox="1"/>
          <p:nvPr/>
        </p:nvSpPr>
        <p:spPr>
          <a:xfrm>
            <a:off x="678095" y="1807802"/>
            <a:ext cx="10515224" cy="4969053"/>
          </a:xfrm>
          <a:prstGeom prst="rect">
            <a:avLst/>
          </a:prstGeom>
          <a:noFill/>
        </p:spPr>
        <p:txBody>
          <a:bodyPr wrap="square">
            <a:spAutoFit/>
          </a:bodyPr>
          <a:lstStyle/>
          <a:p>
            <a:pPr algn="ctr">
              <a:lnSpc>
                <a:spcPct val="150000"/>
              </a:lnSpc>
              <a:spcAft>
                <a:spcPts val="800"/>
              </a:spcAft>
            </a:pPr>
            <a:r>
              <a:rPr lang="en-GB" sz="2000" dirty="0">
                <a:effectLst/>
                <a:ea typeface="Calibri" panose="020F0502020204030204" pitchFamily="34" charset="0"/>
                <a:cs typeface="Times New Roman" panose="02020603050405020304" pitchFamily="18" charset="0"/>
              </a:rPr>
              <a:t>In April 2022, the children’s aunt and her partner were arrested due to suspected sexual offences against children and their devices were seized.  Examination of the devices found indecent images of children and further enquiries led the police to believe that the Family H children were also victims of sexual abuse.  </a:t>
            </a:r>
          </a:p>
          <a:p>
            <a:pPr algn="ctr">
              <a:lnSpc>
                <a:spcPct val="150000"/>
              </a:lnSpc>
              <a:spcAft>
                <a:spcPts val="800"/>
              </a:spcAft>
            </a:pPr>
            <a:r>
              <a:rPr lang="en-GB" sz="2000" dirty="0">
                <a:effectLst/>
                <a:ea typeface="Calibri" panose="020F0502020204030204" pitchFamily="34" charset="0"/>
                <a:cs typeface="Times New Roman" panose="02020603050405020304" pitchFamily="18" charset="0"/>
              </a:rPr>
              <a:t>Aunt’s partner had been convicted in 2004 of sexual assaults on a child under 13, at the time of that offence he was 12 years of age.  He was classed as a Schedule 1 offender. </a:t>
            </a:r>
          </a:p>
          <a:p>
            <a:pPr algn="ctr">
              <a:lnSpc>
                <a:spcPct val="150000"/>
              </a:lnSpc>
              <a:spcAft>
                <a:spcPts val="800"/>
              </a:spcAft>
            </a:pPr>
            <a:r>
              <a:rPr lang="en-GB" sz="2000" dirty="0">
                <a:ea typeface="Calibri" panose="020F0502020204030204" pitchFamily="34" charset="0"/>
                <a:cs typeface="Times New Roman" panose="02020603050405020304" pitchFamily="18" charset="0"/>
              </a:rPr>
              <a:t>Children’s Aunt had two children removed from her care (first child 2012), there is limited information but appears to be due to her inability to provide safe care along with the risks posed by her partner.</a:t>
            </a:r>
            <a:endParaRPr lang="en-GB" sz="2000" dirty="0">
              <a:effectLst/>
              <a:ea typeface="Calibri" panose="020F0502020204030204" pitchFamily="34" charset="0"/>
              <a:cs typeface="Times New Roman" panose="02020603050405020304" pitchFamily="18" charset="0"/>
            </a:endParaRPr>
          </a:p>
          <a:p>
            <a:pPr algn="ctr">
              <a:lnSpc>
                <a:spcPct val="150000"/>
              </a:lnSpc>
              <a:spcAft>
                <a:spcPts val="800"/>
              </a:spcAft>
            </a:pPr>
            <a:r>
              <a:rPr lang="en-GB" sz="20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964362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A7D39A2-D9E1-CC62-9C21-2794E1A5F727}"/>
              </a:ext>
            </a:extLst>
          </p:cNvPr>
          <p:cNvSpPr txBox="1"/>
          <p:nvPr/>
        </p:nvSpPr>
        <p:spPr>
          <a:xfrm>
            <a:off x="5146736" y="595662"/>
            <a:ext cx="3258236" cy="595932"/>
          </a:xfrm>
          <a:prstGeom prst="rect">
            <a:avLst/>
          </a:prstGeom>
          <a:noFill/>
        </p:spPr>
        <p:txBody>
          <a:bodyPr wrap="square" rtlCol="0">
            <a:spAutoFit/>
          </a:bodyPr>
          <a:lstStyle/>
          <a:p>
            <a:pPr lvl="0" algn="ctr">
              <a:lnSpc>
                <a:spcPct val="107000"/>
              </a:lnSpc>
            </a:pPr>
            <a:r>
              <a:rPr lang="en-GB" sz="32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Focus of Review</a:t>
            </a:r>
          </a:p>
        </p:txBody>
      </p:sp>
      <p:pic>
        <p:nvPicPr>
          <p:cNvPr id="15" name="Picture 14" descr="A picture containing text, font, graphics, graphic design&#10;&#10;Description automatically generated">
            <a:extLst>
              <a:ext uri="{FF2B5EF4-FFF2-40B4-BE49-F238E27FC236}">
                <a16:creationId xmlns:a16="http://schemas.microsoft.com/office/drawing/2014/main" id="{9B537BDC-1786-C56C-1C68-5159E1D4DA5A}"/>
              </a:ext>
            </a:extLst>
          </p:cNvPr>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213696" y="81145"/>
            <a:ext cx="2260967" cy="1761637"/>
          </a:xfrm>
          <a:prstGeom prst="rect">
            <a:avLst/>
          </a:prstGeom>
        </p:spPr>
      </p:pic>
      <p:sp>
        <p:nvSpPr>
          <p:cNvPr id="4" name="TextBox 3">
            <a:extLst>
              <a:ext uri="{FF2B5EF4-FFF2-40B4-BE49-F238E27FC236}">
                <a16:creationId xmlns:a16="http://schemas.microsoft.com/office/drawing/2014/main" id="{0F0CB2EB-F807-8A04-3E8F-6EB4A557B9E2}"/>
              </a:ext>
            </a:extLst>
          </p:cNvPr>
          <p:cNvSpPr txBox="1"/>
          <p:nvPr/>
        </p:nvSpPr>
        <p:spPr>
          <a:xfrm>
            <a:off x="4171308" y="1662169"/>
            <a:ext cx="7515171" cy="5328125"/>
          </a:xfrm>
          <a:prstGeom prst="rect">
            <a:avLst/>
          </a:prstGeom>
          <a:noFill/>
        </p:spPr>
        <p:txBody>
          <a:bodyPr wrap="square">
            <a:spAutoFit/>
          </a:bodyPr>
          <a:lstStyle/>
          <a:p>
            <a:pPr algn="ctr">
              <a:lnSpc>
                <a:spcPct val="150000"/>
              </a:lnSpc>
              <a:spcAft>
                <a:spcPts val="800"/>
              </a:spcAft>
            </a:pPr>
            <a:r>
              <a:rPr lang="en-GB" sz="2000" dirty="0">
                <a:effectLst/>
                <a:ea typeface="Calibri" panose="020F0502020204030204" pitchFamily="34" charset="0"/>
                <a:cs typeface="Times New Roman" panose="02020603050405020304" pitchFamily="18" charset="0"/>
              </a:rPr>
              <a:t>The review focussed on a number of key episodes over a ten-year period which were deemed central to understanding the work undertaken with Family H.    The episodes do not form a complete history but were key from a practice perspective.</a:t>
            </a:r>
          </a:p>
          <a:p>
            <a:pPr algn="ctr">
              <a:lnSpc>
                <a:spcPct val="150000"/>
              </a:lnSpc>
              <a:spcAft>
                <a:spcPts val="800"/>
              </a:spcAft>
            </a:pPr>
            <a:r>
              <a:rPr lang="en-GB" sz="2000" dirty="0">
                <a:effectLst/>
                <a:ea typeface="Calibri" panose="020F0502020204030204" pitchFamily="34" charset="0"/>
                <a:cs typeface="Times New Roman" panose="02020603050405020304" pitchFamily="18" charset="0"/>
              </a:rPr>
              <a:t>This started, in 2013, with parents agreeing to abide by a written agreement which stated aunt and her partner should have no unsupervised contact with their children due to aunt having her own children removed and being in a relationship with a partner who has previous sexual offences against children and potentially remained a risk. </a:t>
            </a:r>
          </a:p>
          <a:p>
            <a:pPr algn="ctr">
              <a:lnSpc>
                <a:spcPct val="150000"/>
              </a:lnSpc>
              <a:spcAft>
                <a:spcPts val="800"/>
              </a:spcAft>
            </a:pPr>
            <a:endParaRPr lang="en-GB" sz="2000" dirty="0">
              <a:effectLs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14223303-E853-ABA4-BC12-D0B281E4FCE1}"/>
              </a:ext>
            </a:extLst>
          </p:cNvPr>
          <p:cNvPicPr>
            <a:picLocks noChangeAspect="1"/>
          </p:cNvPicPr>
          <p:nvPr/>
        </p:nvPicPr>
        <p:blipFill>
          <a:blip r:embed="rId3"/>
          <a:stretch>
            <a:fillRect/>
          </a:stretch>
        </p:blipFill>
        <p:spPr>
          <a:xfrm>
            <a:off x="698814" y="1911599"/>
            <a:ext cx="3386016" cy="2896707"/>
          </a:xfrm>
          <a:prstGeom prst="rect">
            <a:avLst/>
          </a:prstGeom>
        </p:spPr>
      </p:pic>
    </p:spTree>
    <p:extLst>
      <p:ext uri="{BB962C8B-B14F-4D97-AF65-F5344CB8AC3E}">
        <p14:creationId xmlns:p14="http://schemas.microsoft.com/office/powerpoint/2010/main" val="4018931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2999</TotalTime>
  <Words>4185</Words>
  <Application>Microsoft Office PowerPoint</Application>
  <PresentationFormat>Widescreen</PresentationFormat>
  <Paragraphs>249</Paragraphs>
  <Slides>35</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Calibri Light</vt:lpstr>
      <vt:lpstr>Congenial</vt:lpstr>
      <vt:lpstr>Courier New</vt:lpstr>
      <vt:lpstr>Symbol</vt:lpstr>
      <vt:lpstr>Times New Roman</vt:lpstr>
      <vt:lpstr>Wingdings</vt:lpstr>
      <vt:lpstr>Office Theme</vt:lpstr>
      <vt:lpstr>Review of the Family H case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Safeguarding Practice Reviews and Safeguarding Adult Reviews</dc:title>
  <dc:creator>Becky Llamas</dc:creator>
  <cp:lastModifiedBy>Amanda Hugill</cp:lastModifiedBy>
  <cp:revision>72</cp:revision>
  <dcterms:created xsi:type="dcterms:W3CDTF">2023-06-23T09:51:51Z</dcterms:created>
  <dcterms:modified xsi:type="dcterms:W3CDTF">2024-03-14T17:21:44Z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959cb5-d6fa-43bd-af65-dd08ea55ea38_Enabled">
    <vt:lpwstr>true</vt:lpwstr>
  </property>
  <property fmtid="{D5CDD505-2E9C-101B-9397-08002B2CF9AE}" pid="3" name="MSIP_Label_b0959cb5-d6fa-43bd-af65-dd08ea55ea38_SetDate">
    <vt:lpwstr>2023-06-30T17:47:13Z</vt:lpwstr>
  </property>
  <property fmtid="{D5CDD505-2E9C-101B-9397-08002B2CF9AE}" pid="4" name="MSIP_Label_b0959cb5-d6fa-43bd-af65-dd08ea55ea38_Method">
    <vt:lpwstr>Privileged</vt:lpwstr>
  </property>
  <property fmtid="{D5CDD505-2E9C-101B-9397-08002B2CF9AE}" pid="5" name="MSIP_Label_b0959cb5-d6fa-43bd-af65-dd08ea55ea38_Name">
    <vt:lpwstr>b0959cb5-d6fa-43bd-af65-dd08ea55ea38</vt:lpwstr>
  </property>
  <property fmtid="{D5CDD505-2E9C-101B-9397-08002B2CF9AE}" pid="6" name="MSIP_Label_b0959cb5-d6fa-43bd-af65-dd08ea55ea38_SiteId">
    <vt:lpwstr>c947251d-81c4-4c9b-995d-f3d3b7a048c7</vt:lpwstr>
  </property>
  <property fmtid="{D5CDD505-2E9C-101B-9397-08002B2CF9AE}" pid="7" name="MSIP_Label_b0959cb5-d6fa-43bd-af65-dd08ea55ea38_ActionId">
    <vt:lpwstr>e3180e9d-3310-40a9-8a7a-543a397427f3</vt:lpwstr>
  </property>
  <property fmtid="{D5CDD505-2E9C-101B-9397-08002B2CF9AE}" pid="8" name="MSIP_Label_b0959cb5-d6fa-43bd-af65-dd08ea55ea38_ContentBits">
    <vt:lpwstr>1</vt:lpwstr>
  </property>
</Properties>
</file>