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9" r:id="rId5"/>
    <p:sldId id="329" r:id="rId6"/>
    <p:sldId id="471" r:id="rId7"/>
    <p:sldId id="407" r:id="rId8"/>
    <p:sldId id="491" r:id="rId9"/>
    <p:sldId id="512" r:id="rId10"/>
    <p:sldId id="513" r:id="rId11"/>
    <p:sldId id="504" r:id="rId12"/>
    <p:sldId id="505" r:id="rId13"/>
    <p:sldId id="506" r:id="rId14"/>
    <p:sldId id="507" r:id="rId15"/>
    <p:sldId id="508" r:id="rId16"/>
    <p:sldId id="510" r:id="rId17"/>
    <p:sldId id="511" r:id="rId18"/>
    <p:sldId id="50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057CE9-26CB-4F72-85CF-367FF15608B8}" v="1" dt="2024-06-30T12:19:52.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57" autoAdjust="0"/>
    <p:restoredTop sz="94671" autoAdjust="0"/>
  </p:normalViewPr>
  <p:slideViewPr>
    <p:cSldViewPr>
      <p:cViewPr varScale="1">
        <p:scale>
          <a:sx n="62" d="100"/>
          <a:sy n="62" d="100"/>
        </p:scale>
        <p:origin x="1376" y="5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480C1D-6887-4B82-AEBC-EF6377A2BDDA}" type="datetimeFigureOut">
              <a:rPr lang="en-GB" smtClean="0"/>
              <a:t>01/07/2024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42CFF8-BA6A-499C-8533-066993D790B8}" type="slidenum">
              <a:rPr lang="en-GB" smtClean="0"/>
              <a:t>‹#›</a:t>
            </a:fld>
            <a:endParaRPr lang="en-GB"/>
          </a:p>
        </p:txBody>
      </p:sp>
    </p:spTree>
    <p:extLst>
      <p:ext uri="{BB962C8B-B14F-4D97-AF65-F5344CB8AC3E}">
        <p14:creationId xmlns:p14="http://schemas.microsoft.com/office/powerpoint/2010/main" val="1041339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Tree>
    <p:extLst>
      <p:ext uri="{BB962C8B-B14F-4D97-AF65-F5344CB8AC3E}">
        <p14:creationId xmlns:p14="http://schemas.microsoft.com/office/powerpoint/2010/main" val="108060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534473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66800"/>
            <a:ext cx="1943100" cy="50292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85800" y="1066800"/>
            <a:ext cx="5676900" cy="5029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57085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065921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Tree>
    <p:extLst>
      <p:ext uri="{BB962C8B-B14F-4D97-AF65-F5344CB8AC3E}">
        <p14:creationId xmlns:p14="http://schemas.microsoft.com/office/powerpoint/2010/main" val="4104233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26063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518948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239328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5687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324646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391014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066800"/>
            <a:ext cx="7772400" cy="6858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11188" y="1773238"/>
            <a:ext cx="7772400" cy="43275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16" descr="3-SMALL-oblongs"/>
          <p:cNvPicPr>
            <a:picLocks noChangeAspect="1" noChangeArrowheads="1"/>
          </p:cNvPicPr>
          <p:nvPr userDrawn="1"/>
        </p:nvPicPr>
        <p:blipFill>
          <a:blip r:embed="rId13"/>
          <a:srcRect/>
          <a:stretch>
            <a:fillRect/>
          </a:stretch>
        </p:blipFill>
        <p:spPr bwMode="auto">
          <a:xfrm>
            <a:off x="304800" y="838200"/>
            <a:ext cx="9144000" cy="352425"/>
          </a:xfrm>
          <a:prstGeom prst="rect">
            <a:avLst/>
          </a:prstGeom>
          <a:noFill/>
          <a:ln w="9525">
            <a:noFill/>
            <a:miter lim="800000"/>
            <a:headEnd/>
            <a:tailEnd/>
          </a:ln>
        </p:spPr>
      </p:pic>
      <p:pic>
        <p:nvPicPr>
          <p:cNvPr id="1029" name="Picture 7" descr="Tees,%20Esk%20and%20Wear%20Valleys%20Col%20A"/>
          <p:cNvPicPr>
            <a:picLocks noChangeAspect="1" noChangeArrowheads="1"/>
          </p:cNvPicPr>
          <p:nvPr userDrawn="1"/>
        </p:nvPicPr>
        <p:blipFill>
          <a:blip r:embed="rId14"/>
          <a:srcRect/>
          <a:stretch>
            <a:fillRect/>
          </a:stretch>
        </p:blipFill>
        <p:spPr bwMode="auto">
          <a:xfrm>
            <a:off x="4787900" y="185738"/>
            <a:ext cx="3981450" cy="514350"/>
          </a:xfrm>
          <a:prstGeom prst="rect">
            <a:avLst/>
          </a:prstGeom>
          <a:noFill/>
          <a:ln w="9525">
            <a:noFill/>
            <a:miter lim="800000"/>
            <a:headEnd/>
            <a:tailEnd/>
          </a:ln>
        </p:spPr>
      </p:pic>
      <p:pic>
        <p:nvPicPr>
          <p:cNvPr id="1030" name="Picture 6" descr="3-large-oblongs-allwhitetext.png"/>
          <p:cNvPicPr>
            <a:picLocks noChangeAspect="1"/>
          </p:cNvPicPr>
          <p:nvPr userDrawn="1"/>
        </p:nvPicPr>
        <p:blipFill>
          <a:blip r:embed="rId15">
            <a:clrChange>
              <a:clrFrom>
                <a:srgbClr val="FFFFFF"/>
              </a:clrFrom>
              <a:clrTo>
                <a:srgbClr val="FFFFFF">
                  <a:alpha val="0"/>
                </a:srgbClr>
              </a:clrTo>
            </a:clrChange>
          </a:blip>
          <a:srcRect r="1666" b="16708"/>
          <a:stretch>
            <a:fillRect/>
          </a:stretch>
        </p:blipFill>
        <p:spPr bwMode="auto">
          <a:xfrm>
            <a:off x="1042988" y="6237288"/>
            <a:ext cx="6842125" cy="504825"/>
          </a:xfrm>
          <a:prstGeom prst="rect">
            <a:avLst/>
          </a:prstGeom>
          <a:noFill/>
          <a:ln w="9525">
            <a:noFill/>
            <a:miter lim="800000"/>
            <a:headEnd/>
            <a:tailEnd/>
          </a:ln>
        </p:spPr>
      </p:pic>
      <p:sp>
        <p:nvSpPr>
          <p:cNvPr id="3" name="TextBox 2">
            <a:extLst>
              <a:ext uri="{FF2B5EF4-FFF2-40B4-BE49-F238E27FC236}">
                <a16:creationId xmlns:a16="http://schemas.microsoft.com/office/drawing/2014/main" id="{20B219F1-49EA-C743-2F75-7DFE5FEA9C25}"/>
              </a:ext>
            </a:extLst>
          </p:cNvPr>
          <p:cNvSpPr txBox="1"/>
          <p:nvPr userDrawn="1">
            <p:extLst>
              <p:ext uri="{1162E1C5-73C7-4A58-AE30-91384D911F3F}">
                <p184:classification xmlns:p184="http://schemas.microsoft.com/office/powerpoint/2018/4/main" val="hdr"/>
              </p:ext>
            </p:extLst>
          </p:nvPr>
        </p:nvSpPr>
        <p:spPr>
          <a:xfrm>
            <a:off x="190500" y="190500"/>
            <a:ext cx="2176463"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This document was classified as: OFFICIAL</a:t>
            </a:r>
          </a:p>
        </p:txBody>
      </p:sp>
    </p:spTree>
    <p:extLst>
      <p:ext uri="{BB962C8B-B14F-4D97-AF65-F5344CB8AC3E}">
        <p14:creationId xmlns:p14="http://schemas.microsoft.com/office/powerpoint/2010/main" val="1381854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0" fontAlgn="base" hangingPunct="0">
        <a:spcBef>
          <a:spcPct val="0"/>
        </a:spcBef>
        <a:spcAft>
          <a:spcPct val="0"/>
        </a:spcAft>
        <a:defRPr sz="3200" b="1">
          <a:solidFill>
            <a:srgbClr val="0076AE"/>
          </a:solidFill>
          <a:latin typeface="+mj-lt"/>
          <a:ea typeface="+mj-ea"/>
          <a:cs typeface="+mj-cs"/>
        </a:defRPr>
      </a:lvl1pPr>
      <a:lvl2pPr algn="l" rtl="0" eaLnBrk="0" fontAlgn="base" hangingPunct="0">
        <a:spcBef>
          <a:spcPct val="0"/>
        </a:spcBef>
        <a:spcAft>
          <a:spcPct val="0"/>
        </a:spcAft>
        <a:defRPr sz="3200" b="1">
          <a:solidFill>
            <a:srgbClr val="0076AE"/>
          </a:solidFill>
          <a:latin typeface="Arial" pitchFamily="100" charset="0"/>
          <a:ea typeface="ＭＳ Ｐゴシック" pitchFamily="100" charset="-128"/>
          <a:cs typeface="ＭＳ Ｐゴシック" pitchFamily="100" charset="-128"/>
        </a:defRPr>
      </a:lvl2pPr>
      <a:lvl3pPr algn="l" rtl="0" eaLnBrk="0" fontAlgn="base" hangingPunct="0">
        <a:spcBef>
          <a:spcPct val="0"/>
        </a:spcBef>
        <a:spcAft>
          <a:spcPct val="0"/>
        </a:spcAft>
        <a:defRPr sz="3200" b="1">
          <a:solidFill>
            <a:srgbClr val="0076AE"/>
          </a:solidFill>
          <a:latin typeface="Arial" pitchFamily="100" charset="0"/>
          <a:ea typeface="ＭＳ Ｐゴシック" pitchFamily="100" charset="-128"/>
          <a:cs typeface="ＭＳ Ｐゴシック" pitchFamily="100" charset="-128"/>
        </a:defRPr>
      </a:lvl3pPr>
      <a:lvl4pPr algn="l" rtl="0" eaLnBrk="0" fontAlgn="base" hangingPunct="0">
        <a:spcBef>
          <a:spcPct val="0"/>
        </a:spcBef>
        <a:spcAft>
          <a:spcPct val="0"/>
        </a:spcAft>
        <a:defRPr sz="3200" b="1">
          <a:solidFill>
            <a:srgbClr val="0076AE"/>
          </a:solidFill>
          <a:latin typeface="Arial" pitchFamily="100" charset="0"/>
          <a:ea typeface="ＭＳ Ｐゴシック" pitchFamily="100" charset="-128"/>
          <a:cs typeface="ＭＳ Ｐゴシック" pitchFamily="100" charset="-128"/>
        </a:defRPr>
      </a:lvl4pPr>
      <a:lvl5pPr algn="l" rtl="0" eaLnBrk="0" fontAlgn="base" hangingPunct="0">
        <a:spcBef>
          <a:spcPct val="0"/>
        </a:spcBef>
        <a:spcAft>
          <a:spcPct val="0"/>
        </a:spcAft>
        <a:defRPr sz="3200" b="1">
          <a:solidFill>
            <a:srgbClr val="0076AE"/>
          </a:solidFill>
          <a:latin typeface="Arial" pitchFamily="100" charset="0"/>
          <a:ea typeface="ＭＳ Ｐゴシック" pitchFamily="100" charset="-128"/>
          <a:cs typeface="ＭＳ Ｐゴシック" pitchFamily="100" charset="-128"/>
        </a:defRPr>
      </a:lvl5pPr>
      <a:lvl6pPr marL="457200" algn="l" rtl="0" fontAlgn="base">
        <a:spcBef>
          <a:spcPct val="0"/>
        </a:spcBef>
        <a:spcAft>
          <a:spcPct val="0"/>
        </a:spcAft>
        <a:defRPr sz="3200" b="1">
          <a:solidFill>
            <a:srgbClr val="5D9E34"/>
          </a:solidFill>
          <a:latin typeface="Arial" pitchFamily="100" charset="0"/>
          <a:ea typeface="ＭＳ Ｐゴシック" pitchFamily="100" charset="-128"/>
          <a:cs typeface="ＭＳ Ｐゴシック" pitchFamily="100" charset="-128"/>
        </a:defRPr>
      </a:lvl6pPr>
      <a:lvl7pPr marL="914400" algn="l" rtl="0" fontAlgn="base">
        <a:spcBef>
          <a:spcPct val="0"/>
        </a:spcBef>
        <a:spcAft>
          <a:spcPct val="0"/>
        </a:spcAft>
        <a:defRPr sz="3200" b="1">
          <a:solidFill>
            <a:srgbClr val="5D9E34"/>
          </a:solidFill>
          <a:latin typeface="Arial" pitchFamily="100" charset="0"/>
          <a:ea typeface="ＭＳ Ｐゴシック" pitchFamily="100" charset="-128"/>
          <a:cs typeface="ＭＳ Ｐゴシック" pitchFamily="100" charset="-128"/>
        </a:defRPr>
      </a:lvl7pPr>
      <a:lvl8pPr marL="1371600" algn="l" rtl="0" fontAlgn="base">
        <a:spcBef>
          <a:spcPct val="0"/>
        </a:spcBef>
        <a:spcAft>
          <a:spcPct val="0"/>
        </a:spcAft>
        <a:defRPr sz="3200" b="1">
          <a:solidFill>
            <a:srgbClr val="5D9E34"/>
          </a:solidFill>
          <a:latin typeface="Arial" pitchFamily="100" charset="0"/>
          <a:ea typeface="ＭＳ Ｐゴシック" pitchFamily="100" charset="-128"/>
          <a:cs typeface="ＭＳ Ｐゴシック" pitchFamily="100" charset="-128"/>
        </a:defRPr>
      </a:lvl8pPr>
      <a:lvl9pPr marL="1828800" algn="l" rtl="0" fontAlgn="base">
        <a:spcBef>
          <a:spcPct val="0"/>
        </a:spcBef>
        <a:spcAft>
          <a:spcPct val="0"/>
        </a:spcAft>
        <a:defRPr sz="3200" b="1">
          <a:solidFill>
            <a:srgbClr val="5D9E34"/>
          </a:solidFill>
          <a:latin typeface="Arial" pitchFamily="100" charset="0"/>
          <a:ea typeface="ＭＳ Ｐゴシック" pitchFamily="100" charset="-128"/>
          <a:cs typeface="ＭＳ Ｐゴシック" pitchFamily="100" charset="-128"/>
        </a:defRPr>
      </a:lvl9pPr>
    </p:titleStyle>
    <p:bodyStyle>
      <a:lvl1pPr marL="287338" indent="-287338" algn="l" rtl="0" eaLnBrk="0" fontAlgn="base" hangingPunct="0">
        <a:spcBef>
          <a:spcPct val="20000"/>
        </a:spcBef>
        <a:spcAft>
          <a:spcPct val="20000"/>
        </a:spcAft>
        <a:buClr>
          <a:srgbClr val="CD0921"/>
        </a:buClr>
        <a:buFont typeface="Wingdings" pitchFamily="2" charset="2"/>
        <a:buChar char="l"/>
        <a:defRPr sz="2400">
          <a:solidFill>
            <a:schemeClr val="tx1"/>
          </a:solidFill>
          <a:latin typeface="+mn-lt"/>
          <a:ea typeface="+mn-ea"/>
          <a:cs typeface="+mn-cs"/>
        </a:defRPr>
      </a:lvl1pPr>
      <a:lvl2pPr marL="760413" indent="-282575" algn="l" rtl="0" eaLnBrk="0" fontAlgn="base" hangingPunct="0">
        <a:spcBef>
          <a:spcPct val="20000"/>
        </a:spcBef>
        <a:spcAft>
          <a:spcPct val="20000"/>
        </a:spcAft>
        <a:buClr>
          <a:srgbClr val="5D9E34"/>
        </a:buClr>
        <a:buFont typeface="Wingdings" pitchFamily="2" charset="2"/>
        <a:buChar char="l"/>
        <a:defRPr>
          <a:solidFill>
            <a:schemeClr val="tx1"/>
          </a:solidFill>
          <a:latin typeface="+mn-lt"/>
          <a:ea typeface="+mn-ea"/>
        </a:defRPr>
      </a:lvl2pPr>
      <a:lvl3pPr marL="1239838" indent="-288925" algn="l" rtl="0" eaLnBrk="0" fontAlgn="base" hangingPunct="0">
        <a:spcBef>
          <a:spcPct val="20000"/>
        </a:spcBef>
        <a:spcAft>
          <a:spcPct val="20000"/>
        </a:spcAft>
        <a:buClr>
          <a:srgbClr val="0A77AD"/>
        </a:buClr>
        <a:buFont typeface="Wingdings" pitchFamily="2" charset="2"/>
        <a:buChar char="l"/>
        <a:defRPr>
          <a:solidFill>
            <a:schemeClr val="tx1"/>
          </a:solidFill>
          <a:latin typeface="+mn-lt"/>
          <a:ea typeface="+mn-ea"/>
        </a:defRPr>
      </a:lvl3pPr>
      <a:lvl4pPr marL="2132013" indent="-228600" algn="l" rtl="0" eaLnBrk="0" fontAlgn="base" hangingPunct="0">
        <a:spcBef>
          <a:spcPct val="20000"/>
        </a:spcBef>
        <a:spcAft>
          <a:spcPct val="0"/>
        </a:spcAft>
        <a:buChar char="–"/>
        <a:defRPr sz="2000">
          <a:solidFill>
            <a:schemeClr val="tx1"/>
          </a:solidFill>
          <a:latin typeface="+mn-lt"/>
          <a:ea typeface="+mn-ea"/>
        </a:defRPr>
      </a:lvl4pPr>
      <a:lvl5pPr marL="2551113" indent="-228600" algn="l" rtl="0" eaLnBrk="0" fontAlgn="base" hangingPunct="0">
        <a:spcBef>
          <a:spcPct val="20000"/>
        </a:spcBef>
        <a:spcAft>
          <a:spcPct val="0"/>
        </a:spcAft>
        <a:buChar char="»"/>
        <a:defRPr sz="2000">
          <a:solidFill>
            <a:schemeClr val="tx1"/>
          </a:solidFill>
          <a:latin typeface="+mn-lt"/>
          <a:ea typeface="+mn-ea"/>
        </a:defRPr>
      </a:lvl5pPr>
      <a:lvl6pPr marL="3008313" indent="-228600" algn="l" rtl="0" fontAlgn="base">
        <a:spcBef>
          <a:spcPct val="20000"/>
        </a:spcBef>
        <a:spcAft>
          <a:spcPct val="0"/>
        </a:spcAft>
        <a:buChar char="»"/>
        <a:defRPr sz="2000">
          <a:solidFill>
            <a:schemeClr val="tx1"/>
          </a:solidFill>
          <a:latin typeface="+mn-lt"/>
          <a:ea typeface="+mn-ea"/>
        </a:defRPr>
      </a:lvl6pPr>
      <a:lvl7pPr marL="3465513" indent="-228600" algn="l" rtl="0" fontAlgn="base">
        <a:spcBef>
          <a:spcPct val="20000"/>
        </a:spcBef>
        <a:spcAft>
          <a:spcPct val="0"/>
        </a:spcAft>
        <a:buChar char="»"/>
        <a:defRPr sz="2000">
          <a:solidFill>
            <a:schemeClr val="tx1"/>
          </a:solidFill>
          <a:latin typeface="+mn-lt"/>
          <a:ea typeface="+mn-ea"/>
        </a:defRPr>
      </a:lvl7pPr>
      <a:lvl8pPr marL="3922713" indent="-228600" algn="l" rtl="0" fontAlgn="base">
        <a:spcBef>
          <a:spcPct val="20000"/>
        </a:spcBef>
        <a:spcAft>
          <a:spcPct val="0"/>
        </a:spcAft>
        <a:buChar char="»"/>
        <a:defRPr sz="2000">
          <a:solidFill>
            <a:schemeClr val="tx1"/>
          </a:solidFill>
          <a:latin typeface="+mn-lt"/>
          <a:ea typeface="+mn-ea"/>
        </a:defRPr>
      </a:lvl8pPr>
      <a:lvl9pPr marL="4379913"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hoarding.iocdf.org/hoarding-task-forces/" TargetMode="External"/><Relationship Id="rId2" Type="http://schemas.openxmlformats.org/officeDocument/2006/relationships/hyperlink" Target="https://www.nhs.uk/mental-health/conditions/hoarding-disord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t>      Hoarding- Mental Health Aspects</a:t>
            </a:r>
          </a:p>
        </p:txBody>
      </p:sp>
      <p:sp>
        <p:nvSpPr>
          <p:cNvPr id="35843" name="Rectangle 3"/>
          <p:cNvSpPr>
            <a:spLocks noGrp="1" noChangeArrowheads="1"/>
          </p:cNvSpPr>
          <p:nvPr>
            <p:ph type="subTitle" idx="1"/>
          </p:nvPr>
        </p:nvSpPr>
        <p:spPr>
          <a:xfrm>
            <a:off x="1371600" y="3886200"/>
            <a:ext cx="6440760" cy="1919064"/>
          </a:xfrm>
        </p:spPr>
        <p:txBody>
          <a:bodyPr/>
          <a:lstStyle/>
          <a:p>
            <a:r>
              <a:rPr lang="en-GB" altLang="en-US" dirty="0"/>
              <a:t>July 2024 </a:t>
            </a:r>
          </a:p>
          <a:p>
            <a:r>
              <a:rPr lang="en-GB" altLang="en-US" b="1" dirty="0"/>
              <a:t>Dr Paul Walker</a:t>
            </a:r>
          </a:p>
          <a:p>
            <a:r>
              <a:rPr lang="en-GB" altLang="en-US" b="1" dirty="0"/>
              <a:t>Consultant Psychiatrist and Named Doctor for safeguarding adults TEWV</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333441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89F27-F39E-532A-0609-B095BBB7AB00}"/>
              </a:ext>
            </a:extLst>
          </p:cNvPr>
          <p:cNvSpPr>
            <a:spLocks noGrp="1"/>
          </p:cNvSpPr>
          <p:nvPr>
            <p:ph type="title"/>
          </p:nvPr>
        </p:nvSpPr>
        <p:spPr/>
        <p:txBody>
          <a:bodyPr/>
          <a:lstStyle/>
          <a:p>
            <a:pPr algn="ctr"/>
            <a:r>
              <a:rPr lang="en-GB" dirty="0"/>
              <a:t>Psychosis</a:t>
            </a:r>
          </a:p>
        </p:txBody>
      </p:sp>
      <p:sp>
        <p:nvSpPr>
          <p:cNvPr id="3" name="Content Placeholder 2">
            <a:extLst>
              <a:ext uri="{FF2B5EF4-FFF2-40B4-BE49-F238E27FC236}">
                <a16:creationId xmlns:a16="http://schemas.microsoft.com/office/drawing/2014/main" id="{064C8C4B-7F11-E6CF-43C5-86F04108CA2D}"/>
              </a:ext>
            </a:extLst>
          </p:cNvPr>
          <p:cNvSpPr>
            <a:spLocks noGrp="1"/>
          </p:cNvSpPr>
          <p:nvPr>
            <p:ph idx="1"/>
          </p:nvPr>
        </p:nvSpPr>
        <p:spPr/>
        <p:txBody>
          <a:bodyPr/>
          <a:lstStyle/>
          <a:p>
            <a:r>
              <a:rPr lang="en-GB" dirty="0"/>
              <a:t>Probable chronic/ ‘schizophrenia type’</a:t>
            </a:r>
          </a:p>
          <a:p>
            <a:r>
              <a:rPr lang="en-GB" dirty="0"/>
              <a:t>Often severe social withdrawal ‘negative symptoms’</a:t>
            </a:r>
          </a:p>
          <a:p>
            <a:r>
              <a:rPr lang="en-GB" dirty="0"/>
              <a:t>Paranoid ideas/ delusions about neighbours/ outside world</a:t>
            </a:r>
          </a:p>
          <a:p>
            <a:r>
              <a:rPr lang="en-GB" dirty="0"/>
              <a:t>Curtains often drawn all day, may cover window panes</a:t>
            </a:r>
          </a:p>
          <a:p>
            <a:r>
              <a:rPr lang="en-GB" dirty="0"/>
              <a:t>Suspicious of others/ declining help or entry</a:t>
            </a:r>
          </a:p>
          <a:p>
            <a:r>
              <a:rPr lang="en-GB" dirty="0"/>
              <a:t>Often self neglect/ poor nutrition/ smoking excessively</a:t>
            </a:r>
          </a:p>
          <a:p>
            <a:r>
              <a:rPr lang="en-GB" dirty="0"/>
              <a:t>Body products may be stored</a:t>
            </a:r>
          </a:p>
          <a:p>
            <a:r>
              <a:rPr lang="en-GB" dirty="0"/>
              <a:t>Medication not taken</a:t>
            </a:r>
          </a:p>
        </p:txBody>
      </p:sp>
    </p:spTree>
    <p:extLst>
      <p:ext uri="{BB962C8B-B14F-4D97-AF65-F5344CB8AC3E}">
        <p14:creationId xmlns:p14="http://schemas.microsoft.com/office/powerpoint/2010/main" val="2653308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6AB11-ABB1-1840-522C-8318EA1FDE23}"/>
              </a:ext>
            </a:extLst>
          </p:cNvPr>
          <p:cNvSpPr>
            <a:spLocks noGrp="1"/>
          </p:cNvSpPr>
          <p:nvPr>
            <p:ph type="title"/>
          </p:nvPr>
        </p:nvSpPr>
        <p:spPr/>
        <p:txBody>
          <a:bodyPr/>
          <a:lstStyle/>
          <a:p>
            <a:pPr algn="ctr"/>
            <a:r>
              <a:rPr lang="en-GB" dirty="0"/>
              <a:t>Autism Spectrum </a:t>
            </a:r>
          </a:p>
        </p:txBody>
      </p:sp>
      <p:sp>
        <p:nvSpPr>
          <p:cNvPr id="3" name="Content Placeholder 2">
            <a:extLst>
              <a:ext uri="{FF2B5EF4-FFF2-40B4-BE49-F238E27FC236}">
                <a16:creationId xmlns:a16="http://schemas.microsoft.com/office/drawing/2014/main" id="{3DE823AA-EF0D-F055-08C3-D07BEB925792}"/>
              </a:ext>
            </a:extLst>
          </p:cNvPr>
          <p:cNvSpPr>
            <a:spLocks noGrp="1"/>
          </p:cNvSpPr>
          <p:nvPr>
            <p:ph idx="1"/>
          </p:nvPr>
        </p:nvSpPr>
        <p:spPr/>
        <p:txBody>
          <a:bodyPr/>
          <a:lstStyle/>
          <a:p>
            <a:r>
              <a:rPr lang="en-GB" dirty="0"/>
              <a:t>Huge increase in recognition, especially in females</a:t>
            </a:r>
          </a:p>
          <a:p>
            <a:r>
              <a:rPr lang="en-GB" dirty="0"/>
              <a:t>Many previously considered ‘eccentrics’ </a:t>
            </a:r>
          </a:p>
          <a:p>
            <a:r>
              <a:rPr lang="en-GB" dirty="0"/>
              <a:t>May be accompanied by any other condition</a:t>
            </a:r>
          </a:p>
          <a:p>
            <a:r>
              <a:rPr lang="en-GB" dirty="0"/>
              <a:t>Often runs in families, children diagnosed then parents</a:t>
            </a:r>
          </a:p>
          <a:p>
            <a:r>
              <a:rPr lang="en-GB" dirty="0"/>
              <a:t>Usually loners. Narrow interests, collections such as action figures, books, beer mats, DVDs, </a:t>
            </a:r>
          </a:p>
          <a:p>
            <a:r>
              <a:rPr lang="en-GB" dirty="0"/>
              <a:t>Often limited diet, minimal goals, social anxiety, poor eye contact, areas of narrow ‘expertise’ , dry humour.</a:t>
            </a:r>
          </a:p>
          <a:p>
            <a:r>
              <a:rPr lang="en-GB" dirty="0"/>
              <a:t>Often not distressed, but v fearful of change.</a:t>
            </a:r>
          </a:p>
        </p:txBody>
      </p:sp>
    </p:spTree>
    <p:extLst>
      <p:ext uri="{BB962C8B-B14F-4D97-AF65-F5344CB8AC3E}">
        <p14:creationId xmlns:p14="http://schemas.microsoft.com/office/powerpoint/2010/main" val="1969271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BCC82-B593-A63D-82FC-A9C5A25150F0}"/>
              </a:ext>
            </a:extLst>
          </p:cNvPr>
          <p:cNvSpPr>
            <a:spLocks noGrp="1"/>
          </p:cNvSpPr>
          <p:nvPr>
            <p:ph type="title"/>
          </p:nvPr>
        </p:nvSpPr>
        <p:spPr/>
        <p:txBody>
          <a:bodyPr/>
          <a:lstStyle/>
          <a:p>
            <a:pPr algn="ctr"/>
            <a:r>
              <a:rPr lang="en-GB" dirty="0"/>
              <a:t>Mood Disorders</a:t>
            </a:r>
          </a:p>
        </p:txBody>
      </p:sp>
      <p:sp>
        <p:nvSpPr>
          <p:cNvPr id="3" name="Content Placeholder 2">
            <a:extLst>
              <a:ext uri="{FF2B5EF4-FFF2-40B4-BE49-F238E27FC236}">
                <a16:creationId xmlns:a16="http://schemas.microsoft.com/office/drawing/2014/main" id="{32CF073F-E7DA-B5AE-4F44-EF372AF629A4}"/>
              </a:ext>
            </a:extLst>
          </p:cNvPr>
          <p:cNvSpPr>
            <a:spLocks noGrp="1"/>
          </p:cNvSpPr>
          <p:nvPr>
            <p:ph idx="1"/>
          </p:nvPr>
        </p:nvSpPr>
        <p:spPr/>
        <p:txBody>
          <a:bodyPr/>
          <a:lstStyle/>
          <a:p>
            <a:r>
              <a:rPr lang="en-GB" dirty="0"/>
              <a:t>Depression often present to a degree but doesn’t usually </a:t>
            </a:r>
            <a:r>
              <a:rPr lang="en-GB" dirty="0" err="1"/>
              <a:t>‘cause</a:t>
            </a:r>
            <a:r>
              <a:rPr lang="en-GB" dirty="0"/>
              <a:t>’ hoarding</a:t>
            </a:r>
          </a:p>
          <a:p>
            <a:r>
              <a:rPr lang="en-GB" dirty="0"/>
              <a:t>Bipolar disorder –manic pole, may result in excess spending and hoarding of items. Likely to be of at least some value, maybe still in packaging, clothes. Jewellery, electrical items.</a:t>
            </a:r>
          </a:p>
          <a:p>
            <a:r>
              <a:rPr lang="en-GB" dirty="0"/>
              <a:t>Sometimes grandiose ideas re starting a business or becoming rich and famous etc</a:t>
            </a:r>
          </a:p>
          <a:p>
            <a:r>
              <a:rPr lang="en-GB" dirty="0"/>
              <a:t>May be very in debt, danger of eviction/ being cut off etc</a:t>
            </a:r>
          </a:p>
          <a:p>
            <a:r>
              <a:rPr lang="en-GB" dirty="0"/>
              <a:t>Causes relationship stress.</a:t>
            </a:r>
          </a:p>
        </p:txBody>
      </p:sp>
    </p:spTree>
    <p:extLst>
      <p:ext uri="{BB962C8B-B14F-4D97-AF65-F5344CB8AC3E}">
        <p14:creationId xmlns:p14="http://schemas.microsoft.com/office/powerpoint/2010/main" val="4284732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D5962-727C-9E73-A215-1A3C698B27AF}"/>
              </a:ext>
            </a:extLst>
          </p:cNvPr>
          <p:cNvSpPr>
            <a:spLocks noGrp="1"/>
          </p:cNvSpPr>
          <p:nvPr>
            <p:ph type="title"/>
          </p:nvPr>
        </p:nvSpPr>
        <p:spPr/>
        <p:txBody>
          <a:bodyPr/>
          <a:lstStyle/>
          <a:p>
            <a:pPr algn="ctr"/>
            <a:r>
              <a:rPr lang="en-GB" dirty="0"/>
              <a:t>Treatment</a:t>
            </a:r>
          </a:p>
        </p:txBody>
      </p:sp>
      <p:sp>
        <p:nvSpPr>
          <p:cNvPr id="3" name="Content Placeholder 2">
            <a:extLst>
              <a:ext uri="{FF2B5EF4-FFF2-40B4-BE49-F238E27FC236}">
                <a16:creationId xmlns:a16="http://schemas.microsoft.com/office/drawing/2014/main" id="{EB5A0971-B685-D546-CBA5-DE4DA2CF8EFC}"/>
              </a:ext>
            </a:extLst>
          </p:cNvPr>
          <p:cNvSpPr>
            <a:spLocks noGrp="1"/>
          </p:cNvSpPr>
          <p:nvPr>
            <p:ph idx="1"/>
          </p:nvPr>
        </p:nvSpPr>
        <p:spPr/>
        <p:txBody>
          <a:bodyPr/>
          <a:lstStyle/>
          <a:p>
            <a:r>
              <a:rPr lang="en-GB" dirty="0"/>
              <a:t>Every case unique and varied- this makes interventions and trials difficult to standardise</a:t>
            </a:r>
          </a:p>
          <a:p>
            <a:r>
              <a:rPr lang="en-GB" dirty="0"/>
              <a:t>No specific medication licenced for hoarding</a:t>
            </a:r>
          </a:p>
          <a:p>
            <a:r>
              <a:rPr lang="en-GB" dirty="0"/>
              <a:t>Antidepressants –some limited data (might reduce anxiety, reduce OCD, improve motivation ?etc</a:t>
            </a:r>
          </a:p>
          <a:p>
            <a:r>
              <a:rPr lang="en-GB" dirty="0"/>
              <a:t>Psychological interventions have better evidence:</a:t>
            </a:r>
          </a:p>
          <a:p>
            <a:pPr marL="0" indent="0">
              <a:buNone/>
            </a:pPr>
            <a:r>
              <a:rPr lang="en-GB" dirty="0"/>
              <a:t>CBT</a:t>
            </a:r>
          </a:p>
          <a:p>
            <a:pPr marL="0" indent="0">
              <a:buNone/>
            </a:pPr>
            <a:r>
              <a:rPr lang="en-GB" dirty="0"/>
              <a:t>Motivational interviewing</a:t>
            </a:r>
          </a:p>
          <a:p>
            <a:pPr marL="0" indent="0">
              <a:buNone/>
            </a:pPr>
            <a:r>
              <a:rPr lang="en-GB" dirty="0"/>
              <a:t>Skills training</a:t>
            </a:r>
          </a:p>
          <a:p>
            <a:endParaRPr lang="en-GB" dirty="0"/>
          </a:p>
        </p:txBody>
      </p:sp>
    </p:spTree>
    <p:extLst>
      <p:ext uri="{BB962C8B-B14F-4D97-AF65-F5344CB8AC3E}">
        <p14:creationId xmlns:p14="http://schemas.microsoft.com/office/powerpoint/2010/main" val="2359963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EE874-1B8F-95CA-C992-BE8ADF31FC9B}"/>
              </a:ext>
            </a:extLst>
          </p:cNvPr>
          <p:cNvSpPr>
            <a:spLocks noGrp="1"/>
          </p:cNvSpPr>
          <p:nvPr>
            <p:ph type="title"/>
          </p:nvPr>
        </p:nvSpPr>
        <p:spPr/>
        <p:txBody>
          <a:bodyPr/>
          <a:lstStyle/>
          <a:p>
            <a:pPr algn="ctr"/>
            <a:r>
              <a:rPr lang="en-GB" dirty="0"/>
              <a:t>Use of Mental Health Act</a:t>
            </a:r>
            <a:br>
              <a:rPr lang="en-GB" dirty="0"/>
            </a:br>
            <a:endParaRPr lang="en-GB" dirty="0"/>
          </a:p>
        </p:txBody>
      </p:sp>
      <p:sp>
        <p:nvSpPr>
          <p:cNvPr id="3" name="Content Placeholder 2">
            <a:extLst>
              <a:ext uri="{FF2B5EF4-FFF2-40B4-BE49-F238E27FC236}">
                <a16:creationId xmlns:a16="http://schemas.microsoft.com/office/drawing/2014/main" id="{50BF9DA9-9A71-9C5F-9D1F-431AC045495F}"/>
              </a:ext>
            </a:extLst>
          </p:cNvPr>
          <p:cNvSpPr>
            <a:spLocks noGrp="1"/>
          </p:cNvSpPr>
          <p:nvPr>
            <p:ph idx="1"/>
          </p:nvPr>
        </p:nvSpPr>
        <p:spPr/>
        <p:txBody>
          <a:bodyPr/>
          <a:lstStyle/>
          <a:p>
            <a:r>
              <a:rPr lang="en-GB" dirty="0"/>
              <a:t>Only if essential/ least restrictive</a:t>
            </a:r>
          </a:p>
          <a:p>
            <a:r>
              <a:rPr lang="en-GB" dirty="0"/>
              <a:t>Hoarding itself is now considered a mental health disorder</a:t>
            </a:r>
          </a:p>
          <a:p>
            <a:r>
              <a:rPr lang="en-GB" dirty="0"/>
              <a:t>MHA only justified if all criteria met, especially risks.</a:t>
            </a:r>
          </a:p>
          <a:p>
            <a:r>
              <a:rPr lang="en-GB" dirty="0"/>
              <a:t>Self -neglect usually would be a strong feature</a:t>
            </a:r>
          </a:p>
          <a:p>
            <a:r>
              <a:rPr lang="en-GB" dirty="0"/>
              <a:t>Risk to own health, own safety and/or safety of others</a:t>
            </a:r>
          </a:p>
          <a:p>
            <a:r>
              <a:rPr lang="en-GB" dirty="0"/>
              <a:t>Section 2 MHA- but itself may traumatise the person </a:t>
            </a:r>
          </a:p>
          <a:p>
            <a:r>
              <a:rPr lang="en-GB" dirty="0"/>
              <a:t>May continue to hoard on the ward and likely to resume on return home</a:t>
            </a:r>
          </a:p>
        </p:txBody>
      </p:sp>
    </p:spTree>
    <p:extLst>
      <p:ext uri="{BB962C8B-B14F-4D97-AF65-F5344CB8AC3E}">
        <p14:creationId xmlns:p14="http://schemas.microsoft.com/office/powerpoint/2010/main" val="3551316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AE5F-E1C9-2765-0451-50CE02D5AE9F}"/>
              </a:ext>
            </a:extLst>
          </p:cNvPr>
          <p:cNvSpPr>
            <a:spLocks noGrp="1"/>
          </p:cNvSpPr>
          <p:nvPr>
            <p:ph type="title"/>
          </p:nvPr>
        </p:nvSpPr>
        <p:spPr/>
        <p:txBody>
          <a:bodyPr/>
          <a:lstStyle/>
          <a:p>
            <a:r>
              <a:rPr lang="en-GB" dirty="0"/>
              <a:t>Links/ acknowledgements</a:t>
            </a:r>
          </a:p>
        </p:txBody>
      </p:sp>
      <p:sp>
        <p:nvSpPr>
          <p:cNvPr id="3" name="Content Placeholder 2">
            <a:extLst>
              <a:ext uri="{FF2B5EF4-FFF2-40B4-BE49-F238E27FC236}">
                <a16:creationId xmlns:a16="http://schemas.microsoft.com/office/drawing/2014/main" id="{47F53F66-D9FC-81EF-DCD8-E2EB511097DE}"/>
              </a:ext>
            </a:extLst>
          </p:cNvPr>
          <p:cNvSpPr>
            <a:spLocks noGrp="1"/>
          </p:cNvSpPr>
          <p:nvPr>
            <p:ph idx="1"/>
          </p:nvPr>
        </p:nvSpPr>
        <p:spPr/>
        <p:txBody>
          <a:bodyPr/>
          <a:lstStyle/>
          <a:p>
            <a:r>
              <a:rPr lang="en-GB" dirty="0">
                <a:hlinkClick r:id="rId2"/>
              </a:rPr>
              <a:t>Hoarding disorder - NHS (www.nhs.uk)</a:t>
            </a:r>
            <a:endParaRPr lang="en-GB" dirty="0"/>
          </a:p>
          <a:p>
            <a:r>
              <a:rPr lang="en-GB" dirty="0">
                <a:hlinkClick r:id="rId3"/>
              </a:rPr>
              <a:t>Hoarding Task Forces &amp; Other Resources - Hoarding (iocdf.org)</a:t>
            </a:r>
            <a:endParaRPr lang="en-GB" dirty="0"/>
          </a:p>
          <a:p>
            <a:r>
              <a:rPr lang="en-GB" u="sng" dirty="0">
                <a:solidFill>
                  <a:schemeClr val="accent1">
                    <a:lumMod val="50000"/>
                  </a:schemeClr>
                </a:solidFill>
              </a:rPr>
              <a:t>RCPsych.ac.uk</a:t>
            </a:r>
          </a:p>
          <a:p>
            <a:r>
              <a:rPr lang="en-GB" u="sng" dirty="0">
                <a:solidFill>
                  <a:schemeClr val="accent1">
                    <a:lumMod val="50000"/>
                  </a:schemeClr>
                </a:solidFill>
              </a:rPr>
              <a:t>BPS.ORG.UK        </a:t>
            </a:r>
          </a:p>
          <a:p>
            <a:pPr marL="0" indent="0">
              <a:buNone/>
            </a:pPr>
            <a:endParaRPr lang="en-GB" dirty="0"/>
          </a:p>
        </p:txBody>
      </p:sp>
    </p:spTree>
    <p:extLst>
      <p:ext uri="{BB962C8B-B14F-4D97-AF65-F5344CB8AC3E}">
        <p14:creationId xmlns:p14="http://schemas.microsoft.com/office/powerpoint/2010/main" val="2031867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DSM 5- 2013    (ICD 11 similar)</a:t>
            </a:r>
          </a:p>
        </p:txBody>
      </p:sp>
      <p:sp>
        <p:nvSpPr>
          <p:cNvPr id="3" name="Content Placeholder 2"/>
          <p:cNvSpPr>
            <a:spLocks noGrp="1"/>
          </p:cNvSpPr>
          <p:nvPr>
            <p:ph idx="1"/>
          </p:nvPr>
        </p:nvSpPr>
        <p:spPr/>
        <p:txBody>
          <a:bodyPr/>
          <a:lstStyle/>
          <a:p>
            <a:pPr marL="0" indent="0">
              <a:buNone/>
            </a:pPr>
            <a:r>
              <a:rPr lang="en-GB" dirty="0"/>
              <a:t>I</a:t>
            </a:r>
            <a:endParaRPr lang="en-US" dirty="0"/>
          </a:p>
          <a:p>
            <a:pPr marL="287020" indent="-287020"/>
            <a:endParaRPr lang="en-GB" dirty="0"/>
          </a:p>
        </p:txBody>
      </p:sp>
      <p:graphicFrame>
        <p:nvGraphicFramePr>
          <p:cNvPr id="4" name="Table 3">
            <a:extLst>
              <a:ext uri="{FF2B5EF4-FFF2-40B4-BE49-F238E27FC236}">
                <a16:creationId xmlns:a16="http://schemas.microsoft.com/office/drawing/2014/main" id="{B81A1EB8-6985-D92C-7311-0940FB3E6D2F}"/>
              </a:ext>
            </a:extLst>
          </p:cNvPr>
          <p:cNvGraphicFramePr>
            <a:graphicFrameLocks noGrp="1"/>
          </p:cNvGraphicFramePr>
          <p:nvPr/>
        </p:nvGraphicFramePr>
        <p:xfrm>
          <a:off x="1578026" y="1704011"/>
          <a:ext cx="5838724" cy="4465980"/>
        </p:xfrm>
        <a:graphic>
          <a:graphicData uri="http://schemas.openxmlformats.org/drawingml/2006/table">
            <a:tbl>
              <a:tblPr/>
              <a:tblGrid>
                <a:gridCol w="5838724">
                  <a:extLst>
                    <a:ext uri="{9D8B030D-6E8A-4147-A177-3AD203B41FA5}">
                      <a16:colId xmlns:a16="http://schemas.microsoft.com/office/drawing/2014/main" val="54522534"/>
                    </a:ext>
                  </a:extLst>
                </a:gridCol>
              </a:tblGrid>
              <a:tr h="480836">
                <a:tc>
                  <a:txBody>
                    <a:bodyPr/>
                    <a:lstStyle/>
                    <a:p>
                      <a:pPr algn="l" fontAlgn="t"/>
                      <a:r>
                        <a:rPr lang="en-GB" sz="1400">
                          <a:effectLst/>
                        </a:rPr>
                        <a:t>Persistent difficulty discarding or parting with possessions, regardless of their actual value.</a:t>
                      </a:r>
                    </a:p>
                  </a:txBody>
                  <a:tcPr marL="68691" marR="68691" marT="34345" marB="34345">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829393493"/>
                  </a:ext>
                </a:extLst>
              </a:tr>
              <a:tr h="480836">
                <a:tc>
                  <a:txBody>
                    <a:bodyPr/>
                    <a:lstStyle/>
                    <a:p>
                      <a:pPr algn="l" fontAlgn="t"/>
                      <a:r>
                        <a:rPr lang="en-GB" sz="1400">
                          <a:effectLst/>
                        </a:rPr>
                        <a:t>This difficulty is due to a perceived need to save the items and to the distress associated with discarding them.</a:t>
                      </a:r>
                    </a:p>
                  </a:txBody>
                  <a:tcPr marL="68691" marR="68691" marT="34345" marB="34345">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922074661"/>
                  </a:ext>
                </a:extLst>
              </a:tr>
              <a:tr h="1099054">
                <a:tc>
                  <a:txBody>
                    <a:bodyPr/>
                    <a:lstStyle/>
                    <a:p>
                      <a:pPr algn="l" fontAlgn="t"/>
                      <a:r>
                        <a:rPr lang="en-GB" sz="1400">
                          <a:effectLst/>
                        </a:rPr>
                        <a:t>The difficulty discarding possessions results in the accumulation of possessions that congest and clutter active living areas and substantially compromises their intended use. If living areas are uncluttered, it is only because of the interventions of third parties (e.g., family members, cleaners, or the authorities).</a:t>
                      </a:r>
                    </a:p>
                  </a:txBody>
                  <a:tcPr marL="68691" marR="68691" marT="34345" marB="34345">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644270802"/>
                  </a:ext>
                </a:extLst>
              </a:tr>
              <a:tr h="686909">
                <a:tc>
                  <a:txBody>
                    <a:bodyPr/>
                    <a:lstStyle/>
                    <a:p>
                      <a:pPr algn="l" fontAlgn="t"/>
                      <a:r>
                        <a:rPr lang="en-GB" sz="1400">
                          <a:effectLst/>
                        </a:rPr>
                        <a:t>The hoarding causes clinically significant distress or impairment in social, occupational, or other important areas of functioning (including maintaining a safe environment safe for oneself or others).</a:t>
                      </a:r>
                    </a:p>
                  </a:txBody>
                  <a:tcPr marL="68691" marR="68691" marT="34345" marB="34345">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287882593"/>
                  </a:ext>
                </a:extLst>
              </a:tr>
              <a:tr h="480836">
                <a:tc>
                  <a:txBody>
                    <a:bodyPr/>
                    <a:lstStyle/>
                    <a:p>
                      <a:pPr algn="l" fontAlgn="t"/>
                      <a:r>
                        <a:rPr lang="en-GB" sz="1400">
                          <a:effectLst/>
                        </a:rPr>
                        <a:t>The hoarding is not attributable to another medical condition (e.g., brain injury, cerebrovascular disease, Prader-Willi syndrome).</a:t>
                      </a:r>
                    </a:p>
                  </a:txBody>
                  <a:tcPr marL="68691" marR="68691" marT="34345" marB="34345">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274503213"/>
                  </a:ext>
                </a:extLst>
              </a:tr>
              <a:tr h="1099054">
                <a:tc>
                  <a:txBody>
                    <a:bodyPr/>
                    <a:lstStyle/>
                    <a:p>
                      <a:pPr algn="l" fontAlgn="t"/>
                      <a:r>
                        <a:rPr lang="en-GB" sz="1400" dirty="0">
                          <a:effectLst/>
                        </a:rPr>
                        <a:t>The hoarding is not better explained by the symptoms of another mental disorder (e.g., obsessions in obsessive-compulsive disorder, decreased energy in major depressive disorder, delusions in schizophrenia or another psychotic disorder, cognitive defects in major neurocognitive disorder, restricted interests in autism spectrum disorder).</a:t>
                      </a:r>
                    </a:p>
                  </a:txBody>
                  <a:tcPr marL="68691" marR="68691" marT="34345" marB="34345">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246207624"/>
                  </a:ext>
                </a:extLst>
              </a:tr>
            </a:tbl>
          </a:graphicData>
        </a:graphic>
      </p:graphicFrame>
    </p:spTree>
    <p:extLst>
      <p:ext uri="{BB962C8B-B14F-4D97-AF65-F5344CB8AC3E}">
        <p14:creationId xmlns:p14="http://schemas.microsoft.com/office/powerpoint/2010/main" val="252463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Historical Aspects</a:t>
            </a:r>
          </a:p>
        </p:txBody>
      </p:sp>
      <p:sp>
        <p:nvSpPr>
          <p:cNvPr id="3" name="Content Placeholder 2"/>
          <p:cNvSpPr>
            <a:spLocks noGrp="1"/>
          </p:cNvSpPr>
          <p:nvPr>
            <p:ph idx="1"/>
          </p:nvPr>
        </p:nvSpPr>
        <p:spPr/>
        <p:txBody>
          <a:bodyPr/>
          <a:lstStyle/>
          <a:p>
            <a:r>
              <a:rPr lang="en-GB" dirty="0"/>
              <a:t>Poorly understood until about 10-12 years ago</a:t>
            </a:r>
          </a:p>
          <a:p>
            <a:r>
              <a:rPr lang="en-GB" dirty="0"/>
              <a:t>Was considered part of OCD</a:t>
            </a:r>
          </a:p>
          <a:p>
            <a:r>
              <a:rPr lang="en-GB" dirty="0"/>
              <a:t>Now under ‘OCD and related disorders’</a:t>
            </a:r>
          </a:p>
          <a:p>
            <a:endParaRPr lang="en-GB" dirty="0"/>
          </a:p>
          <a:p>
            <a:endParaRPr lang="en-GB" dirty="0"/>
          </a:p>
        </p:txBody>
      </p:sp>
    </p:spTree>
    <p:extLst>
      <p:ext uri="{BB962C8B-B14F-4D97-AF65-F5344CB8AC3E}">
        <p14:creationId xmlns:p14="http://schemas.microsoft.com/office/powerpoint/2010/main" val="734864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836712"/>
            <a:ext cx="7772400" cy="685800"/>
          </a:xfrm>
        </p:spPr>
        <p:txBody>
          <a:bodyPr/>
          <a:lstStyle/>
          <a:p>
            <a:pPr algn="ctr"/>
            <a:r>
              <a:rPr lang="en-GB" dirty="0"/>
              <a:t>What tends to be hoarded?</a:t>
            </a:r>
          </a:p>
        </p:txBody>
      </p:sp>
      <p:sp>
        <p:nvSpPr>
          <p:cNvPr id="3" name="Content Placeholder 2"/>
          <p:cNvSpPr>
            <a:spLocks noGrp="1"/>
          </p:cNvSpPr>
          <p:nvPr>
            <p:ph idx="1"/>
          </p:nvPr>
        </p:nvSpPr>
        <p:spPr>
          <a:xfrm>
            <a:off x="683568" y="1412776"/>
            <a:ext cx="7772400" cy="4327525"/>
          </a:xfrm>
        </p:spPr>
        <p:txBody>
          <a:bodyPr/>
          <a:lstStyle/>
          <a:p>
            <a:endParaRPr lang="en-GB" dirty="0"/>
          </a:p>
          <a:p>
            <a:r>
              <a:rPr lang="en-GB" dirty="0"/>
              <a:t>Usually common, everyday items such as –clothes, paper items (books, newspapers, magazines etc) , music and video items</a:t>
            </a:r>
          </a:p>
          <a:p>
            <a:r>
              <a:rPr lang="en-GB" dirty="0"/>
              <a:t>May be worthless such as empty containers, cardboard toilet roll holders</a:t>
            </a:r>
          </a:p>
          <a:p>
            <a:r>
              <a:rPr lang="en-GB" dirty="0"/>
              <a:t>May be bizarre items- Bodily products. Rotting food etc. not always sealed!</a:t>
            </a:r>
          </a:p>
          <a:p>
            <a:r>
              <a:rPr lang="en-GB" dirty="0"/>
              <a:t>Animals- poor nutrition, sanitation and vet care. </a:t>
            </a:r>
          </a:p>
          <a:p>
            <a:r>
              <a:rPr lang="en-GB" dirty="0"/>
              <a:t>Electronic hoarding of emails/ data-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45109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720080"/>
          </a:xfrm>
        </p:spPr>
        <p:txBody>
          <a:bodyPr/>
          <a:lstStyle/>
          <a:p>
            <a:pPr algn="ctr"/>
            <a:r>
              <a:rPr lang="en-GB" dirty="0"/>
              <a:t> Natural History</a:t>
            </a:r>
          </a:p>
        </p:txBody>
      </p:sp>
      <p:sp>
        <p:nvSpPr>
          <p:cNvPr id="12" name="Content Placeholder 11">
            <a:extLst>
              <a:ext uri="{FF2B5EF4-FFF2-40B4-BE49-F238E27FC236}">
                <a16:creationId xmlns:a16="http://schemas.microsoft.com/office/drawing/2014/main" id="{5FDA1924-B493-8D6E-5AB3-1D4B9EF8C022}"/>
              </a:ext>
            </a:extLst>
          </p:cNvPr>
          <p:cNvSpPr>
            <a:spLocks noGrp="1"/>
          </p:cNvSpPr>
          <p:nvPr>
            <p:ph sz="half" idx="2"/>
          </p:nvPr>
        </p:nvSpPr>
        <p:spPr>
          <a:xfrm>
            <a:off x="457200" y="1772816"/>
            <a:ext cx="8147248" cy="4353347"/>
          </a:xfrm>
        </p:spPr>
        <p:txBody>
          <a:bodyPr/>
          <a:lstStyle/>
          <a:p>
            <a:r>
              <a:rPr lang="en-GB" dirty="0"/>
              <a:t>The available research suggests hoarding has a relatively early onset in life-teens/ 20s .</a:t>
            </a:r>
          </a:p>
          <a:p>
            <a:r>
              <a:rPr lang="en-GB" dirty="0"/>
              <a:t>Tends to worsen in adulthood</a:t>
            </a:r>
          </a:p>
          <a:p>
            <a:r>
              <a:rPr lang="en-GB" dirty="0"/>
              <a:t>Chronic course, v unlikely to spontaneously resolve.</a:t>
            </a:r>
          </a:p>
          <a:p>
            <a:r>
              <a:rPr lang="en-GB" dirty="0">
                <a:highlight>
                  <a:srgbClr val="FFFF00"/>
                </a:highlight>
              </a:rPr>
              <a:t>Question:  </a:t>
            </a:r>
            <a:r>
              <a:rPr lang="en-GB" dirty="0"/>
              <a:t>Which animals most likely to be hoarded?</a:t>
            </a:r>
          </a:p>
        </p:txBody>
      </p:sp>
    </p:spTree>
    <p:extLst>
      <p:ext uri="{BB962C8B-B14F-4D97-AF65-F5344CB8AC3E}">
        <p14:creationId xmlns:p14="http://schemas.microsoft.com/office/powerpoint/2010/main" val="4068437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00727-ECBB-B85B-7C25-D8D9ED8924A2}"/>
              </a:ext>
            </a:extLst>
          </p:cNvPr>
          <p:cNvSpPr>
            <a:spLocks noGrp="1"/>
          </p:cNvSpPr>
          <p:nvPr>
            <p:ph type="title"/>
          </p:nvPr>
        </p:nvSpPr>
        <p:spPr/>
        <p:txBody>
          <a:bodyPr/>
          <a:lstStyle/>
          <a:p>
            <a:pPr algn="ctr"/>
            <a:r>
              <a:rPr lang="en-GB" dirty="0"/>
              <a:t>Epidemiology</a:t>
            </a:r>
          </a:p>
        </p:txBody>
      </p:sp>
      <p:sp>
        <p:nvSpPr>
          <p:cNvPr id="3" name="Content Placeholder 2">
            <a:extLst>
              <a:ext uri="{FF2B5EF4-FFF2-40B4-BE49-F238E27FC236}">
                <a16:creationId xmlns:a16="http://schemas.microsoft.com/office/drawing/2014/main" id="{777B8E16-4534-8F38-01A9-24F29F525396}"/>
              </a:ext>
            </a:extLst>
          </p:cNvPr>
          <p:cNvSpPr>
            <a:spLocks noGrp="1"/>
          </p:cNvSpPr>
          <p:nvPr>
            <p:ph idx="1"/>
          </p:nvPr>
        </p:nvSpPr>
        <p:spPr/>
        <p:txBody>
          <a:bodyPr/>
          <a:lstStyle/>
          <a:p>
            <a:r>
              <a:rPr lang="en-GB" dirty="0"/>
              <a:t>More common than originally thought.</a:t>
            </a:r>
          </a:p>
          <a:p>
            <a:r>
              <a:rPr lang="en-GB" dirty="0"/>
              <a:t>Prevalence may to 2-4%?</a:t>
            </a:r>
          </a:p>
          <a:p>
            <a:r>
              <a:rPr lang="en-GB" dirty="0"/>
              <a:t>Tends to increase with age.</a:t>
            </a:r>
          </a:p>
          <a:p>
            <a:r>
              <a:rPr lang="en-GB" dirty="0"/>
              <a:t>More common in isolated individuals.</a:t>
            </a:r>
          </a:p>
          <a:p>
            <a:r>
              <a:rPr lang="en-GB" dirty="0"/>
              <a:t>More common with substance misuse.</a:t>
            </a:r>
          </a:p>
        </p:txBody>
      </p:sp>
    </p:spTree>
    <p:extLst>
      <p:ext uri="{BB962C8B-B14F-4D97-AF65-F5344CB8AC3E}">
        <p14:creationId xmlns:p14="http://schemas.microsoft.com/office/powerpoint/2010/main" val="1783178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4FF5E-33CF-6690-6C05-071D85D68A5C}"/>
              </a:ext>
            </a:extLst>
          </p:cNvPr>
          <p:cNvSpPr>
            <a:spLocks noGrp="1"/>
          </p:cNvSpPr>
          <p:nvPr>
            <p:ph type="title"/>
          </p:nvPr>
        </p:nvSpPr>
        <p:spPr/>
        <p:txBody>
          <a:bodyPr/>
          <a:lstStyle/>
          <a:p>
            <a:pPr algn="ctr"/>
            <a:r>
              <a:rPr lang="en-GB" dirty="0"/>
              <a:t>Underlying Cause?</a:t>
            </a:r>
          </a:p>
        </p:txBody>
      </p:sp>
      <p:sp>
        <p:nvSpPr>
          <p:cNvPr id="3" name="Content Placeholder 2">
            <a:extLst>
              <a:ext uri="{FF2B5EF4-FFF2-40B4-BE49-F238E27FC236}">
                <a16:creationId xmlns:a16="http://schemas.microsoft.com/office/drawing/2014/main" id="{912E08D0-5AD4-2E8D-A0D4-70A8C51F3C8C}"/>
              </a:ext>
            </a:extLst>
          </p:cNvPr>
          <p:cNvSpPr>
            <a:spLocks noGrp="1"/>
          </p:cNvSpPr>
          <p:nvPr>
            <p:ph idx="1"/>
          </p:nvPr>
        </p:nvSpPr>
        <p:spPr/>
        <p:txBody>
          <a:bodyPr/>
          <a:lstStyle/>
          <a:p>
            <a:r>
              <a:rPr lang="en-GB" dirty="0"/>
              <a:t>May have a genetic component/</a:t>
            </a:r>
          </a:p>
          <a:p>
            <a:r>
              <a:rPr lang="en-GB" dirty="0"/>
              <a:t>Can run in families</a:t>
            </a:r>
          </a:p>
          <a:p>
            <a:r>
              <a:rPr lang="en-GB" dirty="0"/>
              <a:t>Twin studies show concordance</a:t>
            </a:r>
          </a:p>
          <a:p>
            <a:r>
              <a:rPr lang="en-GB" dirty="0"/>
              <a:t>Past trauma is common- Most common life events are:</a:t>
            </a:r>
          </a:p>
          <a:p>
            <a:pPr marL="0" indent="0">
              <a:buNone/>
            </a:pPr>
            <a:r>
              <a:rPr lang="en-GB" dirty="0"/>
              <a:t>Loss</a:t>
            </a:r>
          </a:p>
          <a:p>
            <a:pPr marL="0" indent="0">
              <a:buNone/>
            </a:pPr>
            <a:r>
              <a:rPr lang="en-GB" dirty="0"/>
              <a:t>Bereavement</a:t>
            </a:r>
          </a:p>
          <a:p>
            <a:pPr marL="0" indent="0">
              <a:buNone/>
            </a:pPr>
            <a:r>
              <a:rPr lang="en-GB" dirty="0"/>
              <a:t>Change in relationship</a:t>
            </a:r>
          </a:p>
          <a:p>
            <a:pPr marL="0" indent="0">
              <a:buNone/>
            </a:pPr>
            <a:r>
              <a:rPr lang="en-GB" dirty="0"/>
              <a:t>Having something taken away ‘by force’.</a:t>
            </a:r>
          </a:p>
        </p:txBody>
      </p:sp>
    </p:spTree>
    <p:extLst>
      <p:ext uri="{BB962C8B-B14F-4D97-AF65-F5344CB8AC3E}">
        <p14:creationId xmlns:p14="http://schemas.microsoft.com/office/powerpoint/2010/main" val="4264127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836712"/>
            <a:ext cx="7772400" cy="685800"/>
          </a:xfrm>
        </p:spPr>
        <p:txBody>
          <a:bodyPr/>
          <a:lstStyle/>
          <a:p>
            <a:r>
              <a:rPr lang="en-GB" dirty="0"/>
              <a:t>Obsessive compulsive disorder (OCD)</a:t>
            </a:r>
          </a:p>
        </p:txBody>
      </p:sp>
      <p:sp>
        <p:nvSpPr>
          <p:cNvPr id="3" name="Content Placeholder 2"/>
          <p:cNvSpPr>
            <a:spLocks noGrp="1"/>
          </p:cNvSpPr>
          <p:nvPr>
            <p:ph idx="1"/>
          </p:nvPr>
        </p:nvSpPr>
        <p:spPr>
          <a:xfrm>
            <a:off x="683568" y="1412776"/>
            <a:ext cx="7772400" cy="4327525"/>
          </a:xfrm>
        </p:spPr>
        <p:txBody>
          <a:bodyPr/>
          <a:lstStyle/>
          <a:p>
            <a:endParaRPr lang="en-GB" dirty="0"/>
          </a:p>
          <a:p>
            <a:r>
              <a:rPr lang="en-GB" dirty="0"/>
              <a:t>Combination of obsessions (thoughts) and reactive compulsions (acts)</a:t>
            </a:r>
          </a:p>
          <a:p>
            <a:r>
              <a:rPr lang="en-GB" dirty="0"/>
              <a:t>Usually lots of anxiety</a:t>
            </a:r>
          </a:p>
          <a:p>
            <a:r>
              <a:rPr lang="en-GB" dirty="0"/>
              <a:t>Takes up much of their day- Order/ contamination/ rituals.</a:t>
            </a:r>
          </a:p>
          <a:p>
            <a:r>
              <a:rPr lang="en-GB" dirty="0"/>
              <a:t>Home often immaculate , everything in order</a:t>
            </a:r>
          </a:p>
          <a:p>
            <a:r>
              <a:rPr lang="en-GB" dirty="0"/>
              <a:t>Ordered by size/ shapes/ colour/ date etc?</a:t>
            </a:r>
          </a:p>
          <a:p>
            <a:r>
              <a:rPr lang="en-GB" dirty="0"/>
              <a:t>Unlikely to be self neglect/ chaos/ bizarre objects etc</a:t>
            </a:r>
          </a:p>
          <a:p>
            <a:endParaRPr lang="en-GB" dirty="0"/>
          </a:p>
          <a:p>
            <a:endParaRPr lang="en-GB" dirty="0"/>
          </a:p>
          <a:p>
            <a:endParaRPr lang="en-GB" dirty="0"/>
          </a:p>
        </p:txBody>
      </p:sp>
    </p:spTree>
    <p:extLst>
      <p:ext uri="{BB962C8B-B14F-4D97-AF65-F5344CB8AC3E}">
        <p14:creationId xmlns:p14="http://schemas.microsoft.com/office/powerpoint/2010/main" val="4001958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5EF10-71D2-4652-41E6-6C6C05313E6E}"/>
              </a:ext>
            </a:extLst>
          </p:cNvPr>
          <p:cNvSpPr>
            <a:spLocks noGrp="1"/>
          </p:cNvSpPr>
          <p:nvPr>
            <p:ph type="title"/>
          </p:nvPr>
        </p:nvSpPr>
        <p:spPr/>
        <p:txBody>
          <a:bodyPr/>
          <a:lstStyle/>
          <a:p>
            <a:pPr algn="ctr"/>
            <a:r>
              <a:rPr lang="en-GB" dirty="0"/>
              <a:t>Dementias</a:t>
            </a:r>
          </a:p>
        </p:txBody>
      </p:sp>
      <p:sp>
        <p:nvSpPr>
          <p:cNvPr id="3" name="Content Placeholder 2">
            <a:extLst>
              <a:ext uri="{FF2B5EF4-FFF2-40B4-BE49-F238E27FC236}">
                <a16:creationId xmlns:a16="http://schemas.microsoft.com/office/drawing/2014/main" id="{7E3A23C3-1886-2740-746E-20BF5FC48F84}"/>
              </a:ext>
            </a:extLst>
          </p:cNvPr>
          <p:cNvSpPr>
            <a:spLocks noGrp="1"/>
          </p:cNvSpPr>
          <p:nvPr>
            <p:ph idx="1"/>
          </p:nvPr>
        </p:nvSpPr>
        <p:spPr/>
        <p:txBody>
          <a:bodyPr/>
          <a:lstStyle/>
          <a:p>
            <a:r>
              <a:rPr lang="en-GB" dirty="0"/>
              <a:t>Usually older age</a:t>
            </a:r>
          </a:p>
          <a:p>
            <a:r>
              <a:rPr lang="en-GB" dirty="0"/>
              <a:t>Look for </a:t>
            </a:r>
            <a:r>
              <a:rPr lang="en-GB" dirty="0" err="1"/>
              <a:t>progessive</a:t>
            </a:r>
            <a:r>
              <a:rPr lang="en-GB" dirty="0"/>
              <a:t> decline </a:t>
            </a:r>
          </a:p>
          <a:p>
            <a:r>
              <a:rPr lang="en-GB" dirty="0"/>
              <a:t>Obvious cognitive impairment</a:t>
            </a:r>
          </a:p>
          <a:p>
            <a:r>
              <a:rPr lang="en-GB" dirty="0"/>
              <a:t>Likely self neglect</a:t>
            </a:r>
          </a:p>
          <a:p>
            <a:r>
              <a:rPr lang="en-GB" dirty="0"/>
              <a:t>Often poor general health/ incontinence</a:t>
            </a:r>
          </a:p>
          <a:p>
            <a:r>
              <a:rPr lang="en-GB" dirty="0"/>
              <a:t>Mobility issues/ falls</a:t>
            </a:r>
          </a:p>
          <a:p>
            <a:r>
              <a:rPr lang="en-GB" dirty="0"/>
              <a:t>Confusion/ disorientation</a:t>
            </a:r>
          </a:p>
          <a:p>
            <a:r>
              <a:rPr lang="en-GB" dirty="0"/>
              <a:t>Lack of insight.</a:t>
            </a:r>
          </a:p>
        </p:txBody>
      </p:sp>
    </p:spTree>
    <p:extLst>
      <p:ext uri="{BB962C8B-B14F-4D97-AF65-F5344CB8AC3E}">
        <p14:creationId xmlns:p14="http://schemas.microsoft.com/office/powerpoint/2010/main" val="3188445687"/>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5D9E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0" charset="0"/>
            <a:ea typeface="ＭＳ Ｐゴシック" pitchFamily="100" charset="-128"/>
            <a:cs typeface="ＭＳ Ｐゴシック" pitchFamily="10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0" charset="0"/>
            <a:ea typeface="ＭＳ Ｐゴシック" pitchFamily="100" charset="-128"/>
            <a:cs typeface="ＭＳ Ｐゴシック" pitchFamily="10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4A1C434E910648B716F1B8A4452C7C" ma:contentTypeVersion="9" ma:contentTypeDescription="Create a new document." ma:contentTypeScope="" ma:versionID="c3f50146c1b5a3b3c0960ef5a5a79d59">
  <xsd:schema xmlns:xsd="http://www.w3.org/2001/XMLSchema" xmlns:xs="http://www.w3.org/2001/XMLSchema" xmlns:p="http://schemas.microsoft.com/office/2006/metadata/properties" xmlns:ns3="a8e734a9-52cf-49e3-bcde-90df6cef9c0a" xmlns:ns4="fc8c83e1-e4af-414a-b3b5-326eb82e57bc" targetNamespace="http://schemas.microsoft.com/office/2006/metadata/properties" ma:root="true" ma:fieldsID="a83ccdf7108f7abea7bdadac86439208" ns3:_="" ns4:_="">
    <xsd:import namespace="a8e734a9-52cf-49e3-bcde-90df6cef9c0a"/>
    <xsd:import namespace="fc8c83e1-e4af-414a-b3b5-326eb82e57b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SearchPropertie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e734a9-52cf-49e3-bcde-90df6cef9c0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c8c83e1-e4af-414a-b3b5-326eb82e57b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B99BC6-4F77-454D-9BFA-07C0665DA7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e734a9-52cf-49e3-bcde-90df6cef9c0a"/>
    <ds:schemaRef ds:uri="fc8c83e1-e4af-414a-b3b5-326eb82e57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B139F5-7546-4812-8603-6F753CB50201}">
  <ds:schemaRefs>
    <ds:schemaRef ds:uri="http://schemas.microsoft.com/office/infopath/2007/PartnerControls"/>
    <ds:schemaRef ds:uri="http://www.w3.org/XML/1998/namespace"/>
    <ds:schemaRef ds:uri="a8e734a9-52cf-49e3-bcde-90df6cef9c0a"/>
    <ds:schemaRef ds:uri="http://schemas.microsoft.com/office/2006/documentManagement/types"/>
    <ds:schemaRef ds:uri="http://purl.org/dc/elements/1.1/"/>
    <ds:schemaRef ds:uri="http://purl.org/dc/dcmitype/"/>
    <ds:schemaRef ds:uri="http://schemas.openxmlformats.org/package/2006/metadata/core-properties"/>
    <ds:schemaRef ds:uri="fc8c83e1-e4af-414a-b3b5-326eb82e57bc"/>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DF00B038-6ECC-4003-BE86-CC4F34D1E167}">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blank</Template>
  <TotalTime>13317</TotalTime>
  <Words>914</Words>
  <Application>Microsoft Office PowerPoint</Application>
  <PresentationFormat>On-screen Show (4:3)</PresentationFormat>
  <Paragraphs>119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Blank Presentation</vt:lpstr>
      <vt:lpstr>      Hoarding- Mental Health Aspects</vt:lpstr>
      <vt:lpstr>DSM 5- 2013    (ICD 11 similar)</vt:lpstr>
      <vt:lpstr>Historical Aspects</vt:lpstr>
      <vt:lpstr>What tends to be hoarded?</vt:lpstr>
      <vt:lpstr> Natural History</vt:lpstr>
      <vt:lpstr>Epidemiology</vt:lpstr>
      <vt:lpstr>Underlying Cause?</vt:lpstr>
      <vt:lpstr>Obsessive compulsive disorder (OCD)</vt:lpstr>
      <vt:lpstr>Dementias</vt:lpstr>
      <vt:lpstr>Psychosis</vt:lpstr>
      <vt:lpstr>Autism Spectrum </vt:lpstr>
      <vt:lpstr>Mood Disorders</vt:lpstr>
      <vt:lpstr>Treatment</vt:lpstr>
      <vt:lpstr>Use of Mental Health Act </vt:lpstr>
      <vt:lpstr>Links/ acknowledgements</vt:lpstr>
    </vt:vector>
  </TitlesOfParts>
  <Company>Tees, Esk and Wear Valleys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SUPERVISION TRAINING</dc:title>
  <dc:creator>Venkatesh Muthukrishnan</dc:creator>
  <cp:lastModifiedBy>Becky Llamas</cp:lastModifiedBy>
  <cp:revision>258</cp:revision>
  <dcterms:created xsi:type="dcterms:W3CDTF">2017-04-20T04:47:49Z</dcterms:created>
  <dcterms:modified xsi:type="dcterms:W3CDTF">2024-07-01T15:09:02Z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0x010100204A1C434E910648B716F1B8A4452C7C</vt:lpwstr>
  </property>
  <property fmtid="{D5CDD505-2E9C-101B-9397-08002B2CF9AE}" pid="3" name="MSIP_Label_b0959cb5-d6fa-43bd-af65-dd08ea55ea38_Enabled">
    <vt:lpwstr>true</vt:lpwstr>
  </property>
  <property fmtid="{D5CDD505-2E9C-101B-9397-08002B2CF9AE}" pid="4" name="MSIP_Label_b0959cb5-d6fa-43bd-af65-dd08ea55ea38_SetDate">
    <vt:lpwstr>2024-07-01T15:08:32Z</vt:lpwstr>
  </property>
  <property fmtid="{D5CDD505-2E9C-101B-9397-08002B2CF9AE}" pid="5" name="MSIP_Label_b0959cb5-d6fa-43bd-af65-dd08ea55ea38_Method">
    <vt:lpwstr>Privileged</vt:lpwstr>
  </property>
  <property fmtid="{D5CDD505-2E9C-101B-9397-08002B2CF9AE}" pid="6" name="MSIP_Label_b0959cb5-d6fa-43bd-af65-dd08ea55ea38_Name">
    <vt:lpwstr>b0959cb5-d6fa-43bd-af65-dd08ea55ea38</vt:lpwstr>
  </property>
  <property fmtid="{D5CDD505-2E9C-101B-9397-08002B2CF9AE}" pid="7" name="MSIP_Label_b0959cb5-d6fa-43bd-af65-dd08ea55ea38_SiteId">
    <vt:lpwstr>c947251d-81c4-4c9b-995d-f3d3b7a048c7</vt:lpwstr>
  </property>
  <property fmtid="{D5CDD505-2E9C-101B-9397-08002B2CF9AE}" pid="8" name="MSIP_Label_b0959cb5-d6fa-43bd-af65-dd08ea55ea38_ActionId">
    <vt:lpwstr>94041405-3dd9-4070-9c0e-99fc23f98db5</vt:lpwstr>
  </property>
  <property fmtid="{D5CDD505-2E9C-101B-9397-08002B2CF9AE}" pid="9" name="MSIP_Label_b0959cb5-d6fa-43bd-af65-dd08ea55ea38_ContentBits">
    <vt:lpwstr>1</vt:lpwstr>
  </property>
  <property fmtid="{D5CDD505-2E9C-101B-9397-08002B2CF9AE}" pid="10" name="ClassificationContentMarkingHeaderLocations">
    <vt:lpwstr>Blank Presentation:3</vt:lpwstr>
  </property>
  <property fmtid="{D5CDD505-2E9C-101B-9397-08002B2CF9AE}" pid="11" name="ClassificationContentMarkingHeaderText">
    <vt:lpwstr>This document was classified as: OFFICIAL</vt:lpwstr>
  </property>
</Properties>
</file>